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21" r:id="rId5"/>
    <p:sldId id="324" r:id="rId6"/>
    <p:sldId id="372" r:id="rId7"/>
    <p:sldId id="289" r:id="rId8"/>
    <p:sldId id="298" r:id="rId9"/>
    <p:sldId id="373" r:id="rId10"/>
    <p:sldId id="374" r:id="rId11"/>
    <p:sldId id="376" r:id="rId12"/>
    <p:sldId id="377" r:id="rId13"/>
    <p:sldId id="378" r:id="rId14"/>
    <p:sldId id="379" r:id="rId15"/>
    <p:sldId id="402" r:id="rId16"/>
    <p:sldId id="380" r:id="rId17"/>
    <p:sldId id="278" r:id="rId18"/>
    <p:sldId id="260" r:id="rId19"/>
    <p:sldId id="291" r:id="rId20"/>
    <p:sldId id="275" r:id="rId21"/>
    <p:sldId id="292" r:id="rId22"/>
    <p:sldId id="284" r:id="rId23"/>
    <p:sldId id="293" r:id="rId24"/>
    <p:sldId id="295" r:id="rId25"/>
    <p:sldId id="381" r:id="rId26"/>
    <p:sldId id="382" r:id="rId27"/>
    <p:sldId id="383" r:id="rId28"/>
    <p:sldId id="403" r:id="rId29"/>
    <p:sldId id="384" r:id="rId30"/>
    <p:sldId id="386" r:id="rId31"/>
    <p:sldId id="388" r:id="rId32"/>
    <p:sldId id="389" r:id="rId33"/>
    <p:sldId id="390" r:id="rId34"/>
    <p:sldId id="404" r:id="rId35"/>
    <p:sldId id="391" r:id="rId36"/>
    <p:sldId id="393" r:id="rId37"/>
    <p:sldId id="394" r:id="rId38"/>
    <p:sldId id="395" r:id="rId39"/>
    <p:sldId id="396" r:id="rId40"/>
    <p:sldId id="400" r:id="rId41"/>
    <p:sldId id="401" r:id="rId42"/>
  </p:sldIdLst>
  <p:sldSz cx="12192000" cy="6858000"/>
  <p:notesSz cx="6889750" cy="1002188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26"/>
    <a:srgbClr val="003399"/>
    <a:srgbClr val="6F89AF"/>
    <a:srgbClr val="9F483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/>
    <p:restoredTop sz="75186" autoAdjust="0"/>
  </p:normalViewPr>
  <p:slideViewPr>
    <p:cSldViewPr snapToGrid="0">
      <p:cViewPr varScale="1">
        <p:scale>
          <a:sx n="79" d="100"/>
          <a:sy n="79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EC0B5C-07E5-CAC4-31A3-627F25496B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27E26-33BC-1D49-FB3D-2DA78E75FF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B519061-6962-C443-A286-E1FCE14B6E29}" type="datetimeFigureOut">
              <a:rPr lang="en-BE" smtClean="0"/>
              <a:t>09/17/2025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4F45E-0849-6CF3-E590-14567AC42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52E2-F70B-C263-FE16-205C9400F2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5498973-71E7-3547-835D-130748A38B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746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9E12DEE-47E5-6145-BB6B-7A2B99A86E19}" type="datetimeFigureOut">
              <a:rPr lang="en-BE" smtClean="0"/>
              <a:t>09/17/2025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0C53A2EA-96EC-E341-8DE3-F5717018214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3664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316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E4B2-EEFF-E136-AED5-D2CB719B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536E4-7149-DC64-81B5-6E3D1BFB4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E9C67-FB45-BFC4-D2F3-FFBA529F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6DBC7-A059-544A-9CFF-0842D2E37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298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0BFA7-79C5-1989-9AEA-7FC6C4CF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7826E-78AD-1DA9-0EFE-9E88B01FC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28393-778F-DDB1-7A8E-AAAC886C6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02CE5-B4A1-5D77-F048-AEC699501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9247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638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27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780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648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2BCC-6D1C-8E8B-E203-45F3FDD6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F5827-53B4-4ABE-85D1-58D632D0E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C6787-A12C-B433-4443-665749F8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38A23-8CBE-990D-868C-88826B707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010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3F3A-F6E5-1020-7385-F134639B7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E7AFB-8D57-FAC6-D4FA-9DC91CE19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954CC-6728-7340-2F96-DA79BCDCF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D68A8-A0BA-7D14-50E3-FE7415248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87046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92523-4B56-4D94-A8A7-B0D97E93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B2EC5-981E-82E5-7F4C-BD4F92582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691FD-7216-870C-8028-FF185D5F4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AA49-D7C8-123A-7E14-B04BC150F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641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DB684-C7F8-EAAF-5054-DFC94E4A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961B1-D891-3225-6A5D-7B3ABE652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17111-7071-F0C0-45AB-1D21B4592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EC04-17E0-1413-81D5-5A695CBEE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829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44394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1BE4-3C60-5126-6B30-C663EB8E5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60968-075D-4CCA-0E66-C5F4516B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FBC65-B8B3-E4C7-12FD-5A37F2859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3CD6-887C-F257-3C6B-60C059664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9206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1736-1173-E709-89DD-EDB53EBC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46654-EEEE-F970-BB0E-319DC079C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D376CB-23C2-D357-5317-0538D99C5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59095-EA0B-04D7-D414-FBB732E63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6789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29A95-8E2C-562E-A194-C8984ADB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5998F-89EF-AF2E-43D8-CC63C61D8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25B30-E643-5822-2179-C80393F40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A008B-8626-6EA5-D89A-07C9C5313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7757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C9D4-F866-619D-44CC-B4E800C1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7EAA5-0AF8-A6E3-631C-66B18E58A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9515F-D002-C121-879C-C42752F0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383B1-4678-2D9D-E75D-C47016A63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29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7671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A5D20-759D-376F-FACD-9639606F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9C827-7A70-3F14-FFFF-9094D8CCE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E33CF-3752-F7D7-9C80-2220781D2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83210-05DC-98FB-E2B7-D7A48E06E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22327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AFD4-BCB9-7DE7-69FB-155E9EA5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AB44D4-735B-EE71-F022-9C762A753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0C89C-19BF-76D6-AB98-1A70547FB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69DAE-BE80-63A0-0D8A-1AE129EFB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3196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9578-8026-CAE8-9FE6-767BCF9E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1FDC8-A606-227E-A9D7-355CCD553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2558D-CC48-26EF-2EFB-0EA6DFF4E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5318-63CE-0219-9321-744A2987D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4489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C7237-650E-FCB7-9F55-2D256484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296AA-2613-70A9-DA83-3502EB3A5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07868-97CC-4927-121F-65066EF97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95475-4211-49D6-4193-C2FEF2950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565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FBCA-AACF-729F-00B6-2F8C57C4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01772-32CB-4C03-E162-6DE6C1B9D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A06CA-0ECA-F4E2-5733-B66E661B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60B3B-DBCB-0470-C1CA-EC166861E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2126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6AD3-07F7-7893-04D4-7B87E239B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89C27-FC61-00B9-4073-BD21D7D5C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3AA0D-97E9-C051-6A1B-C518525F3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0D073-38B2-87F5-33C3-34EA68DAB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562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3AA1-39DC-EFA5-3C72-2607491D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0D2F8-A546-3D3F-C45B-DE5CE7100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90F9A-3F3B-D1C4-CCFF-0AE0A0B34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4956E-E63A-8E8A-C425-6B87B3FC3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4712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50849-B1CB-C78F-3262-A3829AF1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8523B-9108-CF60-839A-458C622A9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17B1A-C9D6-939A-A29C-1F27C27A0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F635A-07ED-A3EA-083C-5D173356F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36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5549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0127-6CD4-75B6-1155-733C3719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D52CB-3879-8E23-E53B-ABCD5186B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B708A-827E-0CD4-8229-247DBA74A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7B62-15B4-D696-DF6A-DDAAB06BA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340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A375-062A-697D-DE1F-515B13F1B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A87AA-DAC6-1440-7F60-E4169E423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66FF8-0902-4D0F-1719-6DAFDE2E3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14A51-88A5-F8F0-6949-ECE00214F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417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1204-AACE-8075-1C5D-1B12E6874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C48F1-FB37-2817-BAD3-1F5D0B6AA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71254-124A-F23D-0AC6-7D0A0A797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F13A6-6FAA-51A5-992B-ED1CB4B4B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310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B0BB-A95D-6A04-5581-1ADEECB3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701D1-E3DC-9D33-6D57-C39BAB24F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E75BB-4249-0381-CDE6-DC8FE8F68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0DCE-5260-6D67-49EB-DEB94C91D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348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BBD94-D9A6-CF65-B830-4B3D1384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B56D6-AD76-B3E9-6E71-91A2F0AF9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05971-5436-5D1E-A66B-764336F02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0A5B-CAD4-8B15-A99D-24283D147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35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E5120-556C-B408-702B-C087AA1E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2F3C5-C7F0-5E29-52BD-1FAA15331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52512D-BB5C-817B-076A-4B2A14E38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84" indent="-241584">
              <a:buAutoNum type="arabicPeriod"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EDF6D-AA47-E839-803F-568000BB8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A2EA-96EC-E341-8DE3-F57170182147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29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2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1FF650C-6A15-EB40-856D-EB19ABCADD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484900"/>
            <a:ext cx="12212638" cy="5947491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Drag image to slide or placeholder field to place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383A9E5-8FFC-05EC-5E34-3B9BA8F53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"/>
            <a:ext cx="12191999" cy="5462590"/>
          </a:xfrm>
          <a:solidFill>
            <a:schemeClr val="tx1">
              <a:alpha val="15653"/>
            </a:schemeClr>
          </a:soli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89" y="2057200"/>
            <a:ext cx="7851810" cy="2554536"/>
          </a:xfrm>
          <a:noFill/>
        </p:spPr>
        <p:txBody>
          <a:bodyPr wrap="square" lIns="0" tIns="0" rIns="0" bIns="0" anchor="t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presentation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A36E7BD-A607-240A-12D2-CDC4E41C2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389" y="1079507"/>
            <a:ext cx="3032415" cy="533205"/>
          </a:xfrm>
          <a:solidFill>
            <a:schemeClr val="accent1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 algn="l">
              <a:buNone/>
              <a:defRPr lang="en-GB" sz="28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3B2CB3E1-FDEF-A3C7-0221-DC1E1D8368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827240" y="1079508"/>
            <a:ext cx="2377635" cy="5778492"/>
          </a:xfrm>
          <a:prstGeom prst="rtTriangle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6C0EE17-2A6C-6BCF-33F6-9EF42CB3B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89" y="5868069"/>
            <a:ext cx="3657846" cy="263613"/>
          </a:xfrm>
        </p:spPr>
        <p:txBody>
          <a:bodyPr anchor="ctr"/>
          <a:lstStyle>
            <a:lvl1pPr marL="0" indent="0" algn="l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speaker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EA4E41A-04EF-75BF-28F9-3EB4A65AB4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72089" y="6164283"/>
            <a:ext cx="2527469" cy="263613"/>
          </a:xfrm>
        </p:spPr>
        <p:txBody>
          <a:bodyPr anchor="ctr"/>
          <a:lstStyle>
            <a:lvl1pPr marL="0" indent="0" algn="l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D6915E3B-B5BF-F085-3314-A3049D864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21" y="5711285"/>
            <a:ext cx="2067403" cy="86581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AEE0E22-B29C-001D-7985-3838E1873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728"/>
          <a:stretch/>
        </p:blipFill>
        <p:spPr>
          <a:xfrm>
            <a:off x="9964791" y="5798414"/>
            <a:ext cx="1762921" cy="6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CEAF-A6AF-6C87-05B7-4692F962C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216" y="866656"/>
            <a:ext cx="1969624" cy="422405"/>
          </a:xfrm>
          <a:solidFill>
            <a:schemeClr val="accent1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>
              <a:buNone/>
              <a:defRPr lang="en-US" sz="20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marL="114300" lvl="0" indent="-3429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Insert subtitle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49C1-DF9D-E892-E34B-DEA84148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6" y="1780673"/>
            <a:ext cx="9783564" cy="38340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EE993E9-61FD-040F-239E-2F17A51FF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4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651F9B-063A-62F4-A568-8A31AB9F7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1D70A-A4D7-517B-92FA-071844A09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A562-A7EF-9247-AC79-47915D54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637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C2675E-526C-C06E-DB84-94A8E10F0E38}"/>
              </a:ext>
            </a:extLst>
          </p:cNvPr>
          <p:cNvSpPr/>
          <p:nvPr userDrawn="1"/>
        </p:nvSpPr>
        <p:spPr>
          <a:xfrm>
            <a:off x="6112328" y="-13448"/>
            <a:ext cx="5378358" cy="5943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49C1-DF9D-E892-E34B-DEA84148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6" y="1366478"/>
            <a:ext cx="4979687" cy="431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71C92-043E-64AE-5D96-767F0EB4A1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7820" y="-13448"/>
            <a:ext cx="5984179" cy="5943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70EAC7D-05A3-4D60-6D7F-E57CBB4CA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6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EA2934-B8F1-6B8A-1CAD-DDBF184B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7340EE-D4C3-FD1C-EC15-2EFE2341B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EE1455-C298-E38E-8B4B-D4117BED3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2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9178DC56-60B4-37AB-D0CD-1C7CA23D9631}"/>
              </a:ext>
            </a:extLst>
          </p:cNvPr>
          <p:cNvSpPr/>
          <p:nvPr userDrawn="1"/>
        </p:nvSpPr>
        <p:spPr>
          <a:xfrm>
            <a:off x="5140420" y="-1"/>
            <a:ext cx="2268502" cy="5930154"/>
          </a:xfrm>
          <a:custGeom>
            <a:avLst/>
            <a:gdLst>
              <a:gd name="connsiteX0" fmla="*/ 0 w 2268502"/>
              <a:gd name="connsiteY0" fmla="*/ 0 h 5930154"/>
              <a:gd name="connsiteX1" fmla="*/ 127708 w 2268502"/>
              <a:gd name="connsiteY1" fmla="*/ 0 h 5930154"/>
              <a:gd name="connsiteX2" fmla="*/ 2268502 w 2268502"/>
              <a:gd name="connsiteY2" fmla="*/ 5930154 h 5930154"/>
              <a:gd name="connsiteX3" fmla="*/ 2140795 w 2268502"/>
              <a:gd name="connsiteY3" fmla="*/ 5930154 h 59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8502" h="5930154">
                <a:moveTo>
                  <a:pt x="0" y="0"/>
                </a:moveTo>
                <a:lnTo>
                  <a:pt x="127708" y="0"/>
                </a:lnTo>
                <a:lnTo>
                  <a:pt x="2268502" y="5930154"/>
                </a:lnTo>
                <a:lnTo>
                  <a:pt x="2140795" y="5930154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49C1-DF9D-E892-E34B-DEA84148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350" y="1615850"/>
            <a:ext cx="4236833" cy="406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13B7F361-7161-9A82-7FA8-4F461C5FF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4350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F0B2AF-25AD-F328-E9F2-6D6E23B62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4350" y="866656"/>
            <a:ext cx="1969624" cy="422405"/>
          </a:xfrm>
          <a:solidFill>
            <a:schemeClr val="accent1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>
              <a:buNone/>
              <a:defRPr lang="en-US" sz="20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marL="114300" lvl="0" indent="-3429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Insert subtitle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BEA858-238A-1DED-198F-468362D5D3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276361" cy="5916706"/>
          </a:xfrm>
          <a:custGeom>
            <a:avLst/>
            <a:gdLst>
              <a:gd name="connsiteX0" fmla="*/ 0 w 7276361"/>
              <a:gd name="connsiteY0" fmla="*/ 0 h 5916706"/>
              <a:gd name="connsiteX1" fmla="*/ 1941152 w 7276361"/>
              <a:gd name="connsiteY1" fmla="*/ 0 h 5916706"/>
              <a:gd name="connsiteX2" fmla="*/ 2517775 w 7276361"/>
              <a:gd name="connsiteY2" fmla="*/ 0 h 5916706"/>
              <a:gd name="connsiteX3" fmla="*/ 5140421 w 7276361"/>
              <a:gd name="connsiteY3" fmla="*/ 0 h 5916706"/>
              <a:gd name="connsiteX4" fmla="*/ 7276361 w 7276361"/>
              <a:gd name="connsiteY4" fmla="*/ 5916706 h 5916706"/>
              <a:gd name="connsiteX5" fmla="*/ 2517775 w 7276361"/>
              <a:gd name="connsiteY5" fmla="*/ 5916706 h 5916706"/>
              <a:gd name="connsiteX6" fmla="*/ 1941152 w 7276361"/>
              <a:gd name="connsiteY6" fmla="*/ 5916706 h 5916706"/>
              <a:gd name="connsiteX7" fmla="*/ 0 w 7276361"/>
              <a:gd name="connsiteY7" fmla="*/ 5916706 h 59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6361" h="5916706">
                <a:moveTo>
                  <a:pt x="0" y="0"/>
                </a:moveTo>
                <a:lnTo>
                  <a:pt x="1941152" y="0"/>
                </a:lnTo>
                <a:lnTo>
                  <a:pt x="2517775" y="0"/>
                </a:lnTo>
                <a:lnTo>
                  <a:pt x="5140421" y="0"/>
                </a:lnTo>
                <a:lnTo>
                  <a:pt x="7276361" y="5916706"/>
                </a:lnTo>
                <a:lnTo>
                  <a:pt x="2517775" y="5916706"/>
                </a:lnTo>
                <a:lnTo>
                  <a:pt x="1941152" y="5916706"/>
                </a:lnTo>
                <a:lnTo>
                  <a:pt x="0" y="59167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2340000" rIns="0" bIns="0" rtlCol="0">
            <a:noAutofit/>
          </a:bodyPr>
          <a:lstStyle>
            <a:lvl1pPr marL="0" indent="0" algn="ctr">
              <a:buNone/>
              <a:defRPr lang="nl-NL" sz="1200"/>
            </a:lvl1pPr>
          </a:lstStyle>
          <a:p>
            <a:pPr marL="228600" lvl="0" indent="-228600" algn="ctr"/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4E855-FEF8-F5C5-D0DE-7E46CA3C9FC4}"/>
              </a:ext>
            </a:extLst>
          </p:cNvPr>
          <p:cNvSpPr txBox="1"/>
          <p:nvPr userDrawn="1"/>
        </p:nvSpPr>
        <p:spPr>
          <a:xfrm>
            <a:off x="-1536193" y="-1"/>
            <a:ext cx="1402345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44000" rIns="144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1"/>
                </a:solidFill>
              </a:rPr>
              <a:t>TIP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Do you want to replace an image in the template? Right-click on the image and choose ‘Change picture – From a file’.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A871B6-439C-8E03-F872-6F0C5FFA6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157B29F-C6DC-9876-3FC1-5F6CE64E6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D6050C-3F36-801E-EA75-8B7D2117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457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7090753-0BA1-66C3-0BD3-FAC47FD320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12638" cy="5930153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774E23F-9AC6-EB95-8357-8AF26389D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1"/>
            <a:ext cx="5943601" cy="5918597"/>
          </a:xfrm>
          <a:gradFill flip="none" rotWithShape="1">
            <a:gsLst>
              <a:gs pos="13000">
                <a:schemeClr val="tx1">
                  <a:alpha val="43491"/>
                </a:scheme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16" y="2041657"/>
            <a:ext cx="3847985" cy="2799220"/>
          </a:xfrm>
        </p:spPr>
        <p:txBody>
          <a:bodyPr vert="horz" lIns="0" tIns="0" rIns="0" bIns="0" rtlCol="0" anchor="t">
            <a:noAutofit/>
          </a:bodyPr>
          <a:lstStyle>
            <a:lvl1pPr>
              <a:buClr>
                <a:schemeClr val="bg1"/>
              </a:buClr>
              <a:defRPr lang="en-GB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GB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GB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GB" dirty="0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BE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CA89A0B0-D212-890B-F926-FC1CC385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3955927F-2F24-78DE-714C-7E9ED03D0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6" y="1223660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355C804-27A6-0737-99F4-B71E16A78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844FD-17AA-F238-089D-E052005B2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AB501E-8FEE-317D-758A-C092ED929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9DD3-E0D9-16EE-0C63-571FA0F4D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314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CEAF-A6AF-6C87-05B7-4692F962C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216" y="866656"/>
            <a:ext cx="1969624" cy="422405"/>
          </a:xfrm>
          <a:solidFill>
            <a:schemeClr val="accent1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>
              <a:buNone/>
              <a:defRPr lang="en-US" sz="20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marL="114300" lvl="0" indent="-3429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Insert subtitle</a:t>
            </a:r>
            <a:endParaRPr lang="en-GB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EE993E9-61FD-040F-239E-2F17A51FF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4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802EF0-1D65-7F80-399D-D51FF37E2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697" y="3955474"/>
            <a:ext cx="2535381" cy="103216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63A5524-9691-E326-C4BD-203104036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063" y="2015855"/>
            <a:ext cx="3262648" cy="32626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3AB5F45-EBA3-2347-3AD7-63C029A8D3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92829" y="2446484"/>
            <a:ext cx="1225116" cy="122511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Image / icon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D8C873B-581B-BEDE-106F-9EB554FAB4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3979" y="3955474"/>
            <a:ext cx="2535381" cy="103216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1BC1D58-6473-A824-7BF8-559139EE91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345" y="2015855"/>
            <a:ext cx="3262648" cy="32626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D96F4366-C2B3-2885-325B-6E01D01A1C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9111" y="2446484"/>
            <a:ext cx="1225116" cy="122511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Image / icon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F8D5A99-D858-FB0E-B7DE-8FD21C5B35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0261" y="3955474"/>
            <a:ext cx="2535381" cy="103216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8B3BC23-5CBC-E871-9F45-E8063CF8BF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6627" y="2015855"/>
            <a:ext cx="3262648" cy="326264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27EC3794-D3DA-AC90-2B41-7B74C60281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5393" y="2446484"/>
            <a:ext cx="1225116" cy="122511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Image / icon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54426C-C998-9375-FDE9-FEDD62C3C4DF}"/>
              </a:ext>
            </a:extLst>
          </p:cNvPr>
          <p:cNvSpPr txBox="1"/>
          <p:nvPr userDrawn="1"/>
        </p:nvSpPr>
        <p:spPr>
          <a:xfrm>
            <a:off x="12408041" y="2015855"/>
            <a:ext cx="1402345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44000" rIns="144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1"/>
                </a:solidFill>
              </a:rPr>
              <a:t>TIP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Multiply or delete the circles and its content according to your content.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7AF645-D6E7-378F-7D27-9C0E1628A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D9D537-8440-085F-D5F0-C47001AA4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40731D-B2A7-90BC-EA54-C21377972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334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63A5524-9691-E326-C4BD-203104036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195" y="2044156"/>
            <a:ext cx="3459458" cy="320604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569" t="-8882" r="-4569" b="-8882"/>
            </a:stretch>
          </a:blipFill>
          <a:ln w="38100">
            <a:noFill/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CEAF-A6AF-6C87-05B7-4692F962CA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216" y="866656"/>
            <a:ext cx="1969624" cy="422405"/>
          </a:xfrm>
          <a:solidFill>
            <a:schemeClr val="accent1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>
              <a:buNone/>
              <a:defRPr lang="en-US" sz="20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marL="114300" lvl="0" indent="-3429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Insert subtitle</a:t>
            </a:r>
            <a:endParaRPr lang="en-GB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EE993E9-61FD-040F-239E-2F17A51FF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54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802EF0-1D65-7F80-399D-D51FF37E2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5262" y="3185406"/>
            <a:ext cx="2535381" cy="180223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800E1-902C-8AB6-B3E6-683FBD174DE3}"/>
              </a:ext>
            </a:extLst>
          </p:cNvPr>
          <p:cNvSpPr txBox="1"/>
          <p:nvPr userDrawn="1"/>
        </p:nvSpPr>
        <p:spPr>
          <a:xfrm>
            <a:off x="12408041" y="2015855"/>
            <a:ext cx="1402345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44000" rIns="144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1"/>
                </a:solidFill>
              </a:rPr>
              <a:t>TIP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Multiply or delete the speech balloons and its content according to your content.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3AF0AF7-6FC8-35B6-3B7B-4466D70CB7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5262" y="2448552"/>
            <a:ext cx="2535381" cy="593558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10D5807-596B-26F2-2CB5-FAF0DD0EF3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4720" y="2044156"/>
            <a:ext cx="3459458" cy="320604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569" t="-8882" r="-4569" b="-8882"/>
            </a:stretch>
          </a:blipFill>
          <a:ln w="38100">
            <a:noFill/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B78E417-3520-F4F4-5CE0-D3ED456CCD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0787" y="3185406"/>
            <a:ext cx="2535381" cy="180223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E075552-CBF9-54C5-843F-C371632687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0787" y="2448552"/>
            <a:ext cx="2535381" cy="593558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D64D2AA-CFD1-BF4E-DF46-025325D267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0245" y="2044156"/>
            <a:ext cx="3459458" cy="320604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569" t="-8882" r="-4569" b="-8882"/>
            </a:stretch>
          </a:blipFill>
          <a:ln w="38100">
            <a:noFill/>
          </a:ln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EAC4E0E-18B2-526D-2DB6-EDD40DC83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6312" y="3185406"/>
            <a:ext cx="2535381" cy="180223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content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3FB873D-D39C-01EE-32E2-340BAD3CF4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36312" y="2448552"/>
            <a:ext cx="2535381" cy="593558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055640-9CFC-C789-9B40-56269A429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35986D-A744-D24E-8F3D-DA7E332BC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3864C8A-B6D9-FE8F-4C21-8EF51D155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369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E9D31-EF18-59C4-D312-386CD4EBA56A}"/>
              </a:ext>
            </a:extLst>
          </p:cNvPr>
          <p:cNvSpPr/>
          <p:nvPr userDrawn="1"/>
        </p:nvSpPr>
        <p:spPr>
          <a:xfrm>
            <a:off x="0" y="0"/>
            <a:ext cx="12192000" cy="593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842211"/>
            <a:ext cx="5656179" cy="3084330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quote”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C27770-C722-0607-F8A1-67D1905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4259710"/>
            <a:ext cx="1661270" cy="330072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5663C6-7804-3775-8E21-10F9E91F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53"/>
          <a:stretch/>
        </p:blipFill>
        <p:spPr>
          <a:xfrm>
            <a:off x="4334679" y="-1"/>
            <a:ext cx="6187886" cy="56896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CA841E-98F7-A02A-4C7E-854A5B993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53"/>
          <a:stretch/>
        </p:blipFill>
        <p:spPr>
          <a:xfrm>
            <a:off x="7001679" y="-1"/>
            <a:ext cx="6187886" cy="568960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2CDD3F-4A92-00A6-AEAB-5CEADD10A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419512-FB99-5BF3-A4C9-6EECF5F74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413A5-C201-8FFB-03DC-D94702724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231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0CF39B-E40E-1D23-F640-807E34821EB2}"/>
              </a:ext>
            </a:extLst>
          </p:cNvPr>
          <p:cNvSpPr/>
          <p:nvPr userDrawn="1"/>
        </p:nvSpPr>
        <p:spPr>
          <a:xfrm>
            <a:off x="0" y="0"/>
            <a:ext cx="12192000" cy="593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842211"/>
            <a:ext cx="4337424" cy="3084330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quote”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C27770-C722-0607-F8A1-67D1905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4259710"/>
            <a:ext cx="1661270" cy="330072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F13069D-8776-A525-1DDC-B8882D36A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0" t="18419" r="71794" b="23934"/>
          <a:stretch/>
        </p:blipFill>
        <p:spPr>
          <a:xfrm>
            <a:off x="5128591" y="0"/>
            <a:ext cx="2536321" cy="5930154"/>
          </a:xfrm>
          <a:custGeom>
            <a:avLst/>
            <a:gdLst>
              <a:gd name="connsiteX0" fmla="*/ 0 w 2536321"/>
              <a:gd name="connsiteY0" fmla="*/ 0 h 5930154"/>
              <a:gd name="connsiteX1" fmla="*/ 2536321 w 2536321"/>
              <a:gd name="connsiteY1" fmla="*/ 0 h 5930154"/>
              <a:gd name="connsiteX2" fmla="*/ 2536321 w 2536321"/>
              <a:gd name="connsiteY2" fmla="*/ 5930154 h 5930154"/>
              <a:gd name="connsiteX3" fmla="*/ 0 w 2536321"/>
              <a:gd name="connsiteY3" fmla="*/ 5930154 h 59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321" h="5930154">
                <a:moveTo>
                  <a:pt x="0" y="0"/>
                </a:moveTo>
                <a:lnTo>
                  <a:pt x="2536321" y="0"/>
                </a:lnTo>
                <a:lnTo>
                  <a:pt x="2536321" y="5930154"/>
                </a:lnTo>
                <a:lnTo>
                  <a:pt x="0" y="5930154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7E670F-3ACA-E783-9380-D84DB7B26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1850" y="0"/>
            <a:ext cx="6520150" cy="5930154"/>
          </a:xfrm>
          <a:custGeom>
            <a:avLst/>
            <a:gdLst>
              <a:gd name="connsiteX0" fmla="*/ 1429716 w 6520150"/>
              <a:gd name="connsiteY0" fmla="*/ 0 h 5930154"/>
              <a:gd name="connsiteX1" fmla="*/ 2039929 w 6520150"/>
              <a:gd name="connsiteY1" fmla="*/ 0 h 5930154"/>
              <a:gd name="connsiteX2" fmla="*/ 6520150 w 6520150"/>
              <a:gd name="connsiteY2" fmla="*/ 0 h 5930154"/>
              <a:gd name="connsiteX3" fmla="*/ 6520150 w 6520150"/>
              <a:gd name="connsiteY3" fmla="*/ 5930154 h 5930154"/>
              <a:gd name="connsiteX4" fmla="*/ 1007102 w 6520150"/>
              <a:gd name="connsiteY4" fmla="*/ 5930154 h 5930154"/>
              <a:gd name="connsiteX5" fmla="*/ 974148 w 6520150"/>
              <a:gd name="connsiteY5" fmla="*/ 5893896 h 5930154"/>
              <a:gd name="connsiteX6" fmla="*/ 0 w 6520150"/>
              <a:gd name="connsiteY6" fmla="*/ 3180324 h 5930154"/>
              <a:gd name="connsiteX7" fmla="*/ 1249483 w 6520150"/>
              <a:gd name="connsiteY7" fmla="*/ 163807 h 59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0150" h="5930154">
                <a:moveTo>
                  <a:pt x="1429716" y="0"/>
                </a:moveTo>
                <a:lnTo>
                  <a:pt x="2039929" y="0"/>
                </a:lnTo>
                <a:lnTo>
                  <a:pt x="6520150" y="0"/>
                </a:lnTo>
                <a:lnTo>
                  <a:pt x="6520150" y="5930154"/>
                </a:lnTo>
                <a:lnTo>
                  <a:pt x="1007102" y="5930154"/>
                </a:lnTo>
                <a:lnTo>
                  <a:pt x="974148" y="5893896"/>
                </a:lnTo>
                <a:cubicBezTo>
                  <a:pt x="365577" y="5156480"/>
                  <a:pt x="0" y="4211095"/>
                  <a:pt x="0" y="3180324"/>
                </a:cubicBezTo>
                <a:cubicBezTo>
                  <a:pt x="0" y="2002301"/>
                  <a:pt x="477489" y="935801"/>
                  <a:pt x="1249483" y="1638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2340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33" name="Picture 32" descr="A blue and black logo&#10;&#10;Description automatically generated">
            <a:extLst>
              <a:ext uri="{FF2B5EF4-FFF2-40B4-BE49-F238E27FC236}">
                <a16:creationId xmlns:a16="http://schemas.microsoft.com/office/drawing/2014/main" id="{CCF3684B-44D8-1C9B-2D3E-34F5DFFEF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B97D433-3F4C-C456-17D0-7901E9C5B0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92E006-F174-ABA3-1CB6-26AA12748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4F86-4653-109C-BD6A-5034DD6A4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C386-C5F7-9901-FBED-BDD1E2F66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8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0F2EA7-6A46-5247-6CBA-0999AD5C4CDA}"/>
              </a:ext>
            </a:extLst>
          </p:cNvPr>
          <p:cNvSpPr/>
          <p:nvPr userDrawn="1"/>
        </p:nvSpPr>
        <p:spPr>
          <a:xfrm>
            <a:off x="6191493" y="0"/>
            <a:ext cx="6000507" cy="593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8637" y="2061667"/>
            <a:ext cx="3908963" cy="2524539"/>
          </a:xfrm>
        </p:spPr>
        <p:txBody>
          <a:bodyPr anchor="t"/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quote”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C27770-C722-0607-F8A1-67D1905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637" y="1299562"/>
            <a:ext cx="1661270" cy="330072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44FC39-5EA4-F4D5-ADBC-F74D9A3BB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437" y="2065243"/>
            <a:ext cx="385534" cy="252453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DFA64D-5914-ED5B-5B9E-5488FFECEB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5930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2340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F2F68-BE72-6E3D-5C88-7A7426E6E4D1}"/>
              </a:ext>
            </a:extLst>
          </p:cNvPr>
          <p:cNvSpPr/>
          <p:nvPr userDrawn="1"/>
        </p:nvSpPr>
        <p:spPr>
          <a:xfrm>
            <a:off x="6096000" y="0"/>
            <a:ext cx="95493" cy="593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C9B5C736-3679-B320-4B8D-5D5019C3E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8D79617-BA44-7A4A-C162-75A46796B7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402737-9997-EF42-64E4-774E43460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F547FF-4FF4-9240-10F7-835ECC5E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383E3F-E037-2D54-28F1-D4C8691C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05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 C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20583F82-69C1-67AA-7885-82D794B4B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12638" cy="5930153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469E165F-F14F-B295-D60A-7D201E464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1"/>
            <a:ext cx="5943601" cy="5930152"/>
          </a:xfrm>
          <a:gradFill flip="none" rotWithShape="1">
            <a:gsLst>
              <a:gs pos="0">
                <a:schemeClr val="tx1">
                  <a:alpha val="43491"/>
                </a:scheme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22B7A7C-D30C-F480-8945-391F4722A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1" y="1078453"/>
            <a:ext cx="3127142" cy="3084330"/>
          </a:xfrm>
        </p:spPr>
        <p:txBody>
          <a:bodyPr anchor="t"/>
          <a:lstStyle>
            <a:lvl1pPr marL="0" indent="0"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quote”</a:t>
            </a:r>
            <a:endParaRPr lang="en-GB" dirty="0"/>
          </a:p>
        </p:txBody>
      </p:sp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C9B5C736-3679-B320-4B8D-5D5019C3E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D6780E6-2534-C79F-5533-8BE7456581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878942" y="3108899"/>
            <a:ext cx="493200" cy="31716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800" cap="none" baseline="0"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5B94F7-4664-4CA0-02CC-9652F69CF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2A06-74AA-1364-7904-E9D89ABA1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1B0239-1755-58CB-C8B2-AEFA27325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0407E-8672-48A6-B58A-BE64C5B96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12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062B9F1-57D5-2CCD-B72A-9848C24485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333924" cy="6858000"/>
          </a:xfrm>
          <a:custGeom>
            <a:avLst/>
            <a:gdLst>
              <a:gd name="connsiteX0" fmla="*/ 0 w 6333924"/>
              <a:gd name="connsiteY0" fmla="*/ 0 h 6858000"/>
              <a:gd name="connsiteX1" fmla="*/ 3858176 w 6333924"/>
              <a:gd name="connsiteY1" fmla="*/ 0 h 6858000"/>
              <a:gd name="connsiteX2" fmla="*/ 6333924 w 6333924"/>
              <a:gd name="connsiteY2" fmla="*/ 6858000 h 6858000"/>
              <a:gd name="connsiteX3" fmla="*/ 0 w 63339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3924" h="6858000">
                <a:moveTo>
                  <a:pt x="0" y="0"/>
                </a:moveTo>
                <a:lnTo>
                  <a:pt x="3858176" y="0"/>
                </a:lnTo>
                <a:lnTo>
                  <a:pt x="6333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772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5895" y="2685160"/>
            <a:ext cx="5186152" cy="2554536"/>
          </a:xfrm>
          <a:noFill/>
        </p:spPr>
        <p:txBody>
          <a:bodyPr wrap="square" lIns="0" tIns="0" rIns="0" bIns="0" anchor="t">
            <a:no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Insert title presentation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A36E7BD-A607-240A-12D2-CDC4E41C2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5895" y="2014618"/>
            <a:ext cx="2025729" cy="422405"/>
          </a:xfr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 algn="l">
              <a:buNone/>
              <a:defRPr lang="en-GB" sz="20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C0575DA4-C2F5-D105-1DD1-F0AAAA7E3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385" y="681950"/>
            <a:ext cx="2589648" cy="1084531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1844FF7-D0B7-4EC1-0759-FD9478103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577" y="895742"/>
            <a:ext cx="2527469" cy="263613"/>
          </a:xfrm>
        </p:spPr>
        <p:txBody>
          <a:bodyPr anchor="b"/>
          <a:lstStyle>
            <a:lvl1pPr marL="0" indent="0" algn="r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speaker</a:t>
            </a:r>
            <a:endParaRPr lang="en-GB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BE47D509-1071-FA4B-F5B6-318B39422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578" y="1243326"/>
            <a:ext cx="2527469" cy="263613"/>
          </a:xfrm>
        </p:spPr>
        <p:txBody>
          <a:bodyPr anchor="ctr"/>
          <a:lstStyle>
            <a:lvl1pPr marL="0" indent="0" algn="r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09291D6-79B9-56E2-6458-6D89EA3D8938}"/>
              </a:ext>
            </a:extLst>
          </p:cNvPr>
          <p:cNvSpPr/>
          <p:nvPr userDrawn="1"/>
        </p:nvSpPr>
        <p:spPr>
          <a:xfrm>
            <a:off x="3842134" y="-1"/>
            <a:ext cx="2603456" cy="6858001"/>
          </a:xfrm>
          <a:custGeom>
            <a:avLst/>
            <a:gdLst>
              <a:gd name="connsiteX0" fmla="*/ 0 w 2603456"/>
              <a:gd name="connsiteY0" fmla="*/ 0 h 6858001"/>
              <a:gd name="connsiteX1" fmla="*/ 127708 w 2603456"/>
              <a:gd name="connsiteY1" fmla="*/ 0 h 6858001"/>
              <a:gd name="connsiteX2" fmla="*/ 2603456 w 2603456"/>
              <a:gd name="connsiteY2" fmla="*/ 6858001 h 6858001"/>
              <a:gd name="connsiteX3" fmla="*/ 2475749 w 260345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456" h="6858001">
                <a:moveTo>
                  <a:pt x="0" y="0"/>
                </a:moveTo>
                <a:lnTo>
                  <a:pt x="127708" y="0"/>
                </a:lnTo>
                <a:lnTo>
                  <a:pt x="2603456" y="6858001"/>
                </a:lnTo>
                <a:lnTo>
                  <a:pt x="2475749" y="685800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D2C608-207A-C8B5-AD68-19E152D77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78971" y="5614674"/>
            <a:ext cx="311633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7090753-0BA1-66C3-0BD3-FAC47FD320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12638" cy="5930153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774E23F-9AC6-EB95-8357-8AF26389D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1"/>
            <a:ext cx="5943601" cy="5930152"/>
          </a:xfrm>
          <a:gradFill flip="none" rotWithShape="1">
            <a:gsLst>
              <a:gs pos="0">
                <a:schemeClr val="tx1">
                  <a:alpha val="43491"/>
                </a:scheme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277235"/>
            <a:ext cx="4431553" cy="3084330"/>
          </a:xfrm>
        </p:spPr>
        <p:txBody>
          <a:bodyPr anchor="t"/>
          <a:lstStyle>
            <a:lvl1pPr marL="0" indent="0"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“Insert quote”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C27770-C722-0607-F8A1-67D1905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4639467"/>
            <a:ext cx="2163395" cy="391628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15DA7AB2-1A47-D0F7-A74B-1E2D69454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4979019" y="1277235"/>
            <a:ext cx="500657" cy="1216773"/>
          </a:xfrm>
          <a:prstGeom prst="rtTriangle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CA89A0B0-D212-890B-F926-FC1CC385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8FE8405F-0EFF-844D-004B-6724D7DC09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5444240" y="1277235"/>
            <a:ext cx="500657" cy="1216773"/>
          </a:xfrm>
          <a:prstGeom prst="rtTriangle">
            <a:avLst/>
          </a:prstGeo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4D94CB-0395-97E4-5477-37F182D3C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4E887-E28C-23B6-F241-72607324F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EF255-1126-DCB4-3E57-EED37FB79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0A56-E899-AB18-6F9D-E251B3397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496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C7039-76F0-62C6-DD68-978BA40F6A8E}"/>
              </a:ext>
            </a:extLst>
          </p:cNvPr>
          <p:cNvSpPr/>
          <p:nvPr userDrawn="1"/>
        </p:nvSpPr>
        <p:spPr>
          <a:xfrm>
            <a:off x="0" y="0"/>
            <a:ext cx="12192000" cy="593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0644A-8C39-0371-A800-0BB15FAE0B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2340252"/>
            <a:ext cx="6070600" cy="2274425"/>
          </a:xfrm>
        </p:spPr>
        <p:txBody>
          <a:bodyPr anchor="t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C27770-C722-0607-F8A1-67D1905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43920"/>
            <a:ext cx="3424274" cy="699404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3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Focus word</a:t>
            </a:r>
            <a:endParaRPr lang="en-GB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F8F82C-D1D3-A1CD-F8F9-DB8DF6EF1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4875139"/>
            <a:ext cx="1515864" cy="184666"/>
          </a:xfrm>
          <a:noFill/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538910-4EAB-4AA3-1131-ADF1E457A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53"/>
          <a:stretch/>
        </p:blipFill>
        <p:spPr>
          <a:xfrm>
            <a:off x="4334679" y="-1"/>
            <a:ext cx="6187886" cy="56896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1A7916-8CFA-580D-C609-E69360622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53"/>
          <a:stretch/>
        </p:blipFill>
        <p:spPr>
          <a:xfrm>
            <a:off x="7001679" y="-1"/>
            <a:ext cx="6187886" cy="568960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19D73F-9D15-621E-6AD1-20A3CFFC0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FFCCD-6935-5F32-669C-EC5F242B9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208BF3-1B85-643C-0309-7BD36BA9C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455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233CE-C6FC-7F1A-3C0D-BB4ED158D78A}"/>
              </a:ext>
            </a:extLst>
          </p:cNvPr>
          <p:cNvSpPr/>
          <p:nvPr userDrawn="1"/>
        </p:nvSpPr>
        <p:spPr>
          <a:xfrm>
            <a:off x="0" y="0"/>
            <a:ext cx="12192000" cy="593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3166DE-5F67-6409-D01A-9951714DA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0" t="18419" r="71794" b="23934"/>
          <a:stretch/>
        </p:blipFill>
        <p:spPr>
          <a:xfrm>
            <a:off x="5128591" y="0"/>
            <a:ext cx="2536321" cy="5930154"/>
          </a:xfrm>
          <a:custGeom>
            <a:avLst/>
            <a:gdLst>
              <a:gd name="connsiteX0" fmla="*/ 0 w 2536321"/>
              <a:gd name="connsiteY0" fmla="*/ 0 h 5930154"/>
              <a:gd name="connsiteX1" fmla="*/ 2536321 w 2536321"/>
              <a:gd name="connsiteY1" fmla="*/ 0 h 5930154"/>
              <a:gd name="connsiteX2" fmla="*/ 2536321 w 2536321"/>
              <a:gd name="connsiteY2" fmla="*/ 5930154 h 5930154"/>
              <a:gd name="connsiteX3" fmla="*/ 0 w 2536321"/>
              <a:gd name="connsiteY3" fmla="*/ 5930154 h 59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321" h="5930154">
                <a:moveTo>
                  <a:pt x="0" y="0"/>
                </a:moveTo>
                <a:lnTo>
                  <a:pt x="2536321" y="0"/>
                </a:lnTo>
                <a:lnTo>
                  <a:pt x="2536321" y="5930154"/>
                </a:lnTo>
                <a:lnTo>
                  <a:pt x="0" y="5930154"/>
                </a:lnTo>
                <a:close/>
              </a:path>
            </a:pathLst>
          </a:cu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C988D1-A4DA-AD0E-5D3E-9E8200BE23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1850" y="0"/>
            <a:ext cx="6520150" cy="5930154"/>
          </a:xfrm>
          <a:custGeom>
            <a:avLst/>
            <a:gdLst>
              <a:gd name="connsiteX0" fmla="*/ 1429716 w 6520150"/>
              <a:gd name="connsiteY0" fmla="*/ 0 h 5930154"/>
              <a:gd name="connsiteX1" fmla="*/ 2039929 w 6520150"/>
              <a:gd name="connsiteY1" fmla="*/ 0 h 5930154"/>
              <a:gd name="connsiteX2" fmla="*/ 6520150 w 6520150"/>
              <a:gd name="connsiteY2" fmla="*/ 0 h 5930154"/>
              <a:gd name="connsiteX3" fmla="*/ 6520150 w 6520150"/>
              <a:gd name="connsiteY3" fmla="*/ 5930154 h 5930154"/>
              <a:gd name="connsiteX4" fmla="*/ 1007102 w 6520150"/>
              <a:gd name="connsiteY4" fmla="*/ 5930154 h 5930154"/>
              <a:gd name="connsiteX5" fmla="*/ 974148 w 6520150"/>
              <a:gd name="connsiteY5" fmla="*/ 5893896 h 5930154"/>
              <a:gd name="connsiteX6" fmla="*/ 0 w 6520150"/>
              <a:gd name="connsiteY6" fmla="*/ 3180324 h 5930154"/>
              <a:gd name="connsiteX7" fmla="*/ 1249483 w 6520150"/>
              <a:gd name="connsiteY7" fmla="*/ 163807 h 59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0150" h="5930154">
                <a:moveTo>
                  <a:pt x="1429716" y="0"/>
                </a:moveTo>
                <a:lnTo>
                  <a:pt x="2039929" y="0"/>
                </a:lnTo>
                <a:lnTo>
                  <a:pt x="6520150" y="0"/>
                </a:lnTo>
                <a:lnTo>
                  <a:pt x="6520150" y="5930154"/>
                </a:lnTo>
                <a:lnTo>
                  <a:pt x="1007102" y="5930154"/>
                </a:lnTo>
                <a:lnTo>
                  <a:pt x="974148" y="5893896"/>
                </a:lnTo>
                <a:cubicBezTo>
                  <a:pt x="365577" y="5156480"/>
                  <a:pt x="0" y="4211095"/>
                  <a:pt x="0" y="3180324"/>
                </a:cubicBezTo>
                <a:cubicBezTo>
                  <a:pt x="0" y="2002301"/>
                  <a:pt x="477489" y="935801"/>
                  <a:pt x="1249483" y="1638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2340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98D59B5-EC74-5D2C-949D-B1920B9DF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2094821"/>
            <a:ext cx="4544391" cy="2702216"/>
          </a:xfrm>
        </p:spPr>
        <p:txBody>
          <a:bodyPr anchor="t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27DBE0-3B30-0C46-A69E-FDD29709C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298489"/>
            <a:ext cx="3381744" cy="699404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3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Focus word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BFEBE6C-3DBB-6702-0CBE-FF5BD2CF7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5314080"/>
            <a:ext cx="1515864" cy="184666"/>
          </a:xfrm>
          <a:noFill/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6E2EFF7-C21B-2F15-D837-F5B5C1718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C4B4-0EF1-526D-10DA-32EED3A30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A43C14-6263-819C-9567-AF2B05340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24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-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7090753-0BA1-66C3-0BD3-FAC47FD320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740"/>
            <a:ext cx="12212638" cy="5918413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774E23F-9AC6-EB95-8357-8AF26389D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1"/>
            <a:ext cx="5943601" cy="5918413"/>
          </a:xfrm>
          <a:gradFill flip="none" rotWithShape="1">
            <a:gsLst>
              <a:gs pos="0">
                <a:schemeClr val="tx1">
                  <a:alpha val="43491"/>
                </a:scheme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3EE9F27-2319-9D94-6211-F06DCA6F43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2094821"/>
            <a:ext cx="4544391" cy="2702216"/>
          </a:xfrm>
        </p:spPr>
        <p:txBody>
          <a:bodyPr anchor="t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statement</a:t>
            </a:r>
            <a:endParaRPr lang="en-GB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90DC77-3D93-DB69-40C9-0FE63B80E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298489"/>
            <a:ext cx="3351412" cy="699404"/>
          </a:xfrm>
          <a:solidFill>
            <a:schemeClr val="accent2"/>
          </a:solidFill>
        </p:spPr>
        <p:txBody>
          <a:bodyPr wrap="none" lIns="72000" tIns="72000" rIns="72000" bIns="72000" anchor="b">
            <a:spAutoFit/>
          </a:bodyPr>
          <a:lstStyle>
            <a:lvl1pPr marL="0" indent="0">
              <a:buNone/>
              <a:defRPr sz="3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Focus word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E358ED1-9B49-CB53-70E7-6AB3B03DA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5314080"/>
            <a:ext cx="1515864" cy="184666"/>
          </a:xfrm>
          <a:noFill/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reference</a:t>
            </a:r>
            <a:endParaRPr lang="en-GB" dirty="0"/>
          </a:p>
        </p:txBody>
      </p:sp>
      <p:pic>
        <p:nvPicPr>
          <p:cNvPr id="30" name="Picture 29" descr="A blue and black logo&#10;&#10;Description automatically generated">
            <a:extLst>
              <a:ext uri="{FF2B5EF4-FFF2-40B4-BE49-F238E27FC236}">
                <a16:creationId xmlns:a16="http://schemas.microsoft.com/office/drawing/2014/main" id="{9EFCDB23-09B3-6E50-471B-CA32177A3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E3C01FB-0C22-3C8F-F3FA-04BEF956B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23818-E629-03FE-1EFD-57AB05FE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DD73C0-7F6E-E690-1B76-44A07F2EB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734FFF-AA52-FEE9-350F-E47A6E8E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624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7090753-0BA1-66C3-0BD3-FAC47FD320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740"/>
            <a:ext cx="12212638" cy="5918413"/>
          </a:xfrm>
          <a:noFill/>
        </p:spPr>
        <p:txBody>
          <a:bodyPr tIns="108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3B9CF013-9D9D-9C8E-0866-3357D4D53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F10A9CF-7C56-A23A-1728-EF732D82C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177F18-59F9-5E91-F68D-439713786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F430-1A0F-DE66-8DF7-17809EF07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DCA4E6-6B1A-2A4A-1CD7-CF9E58511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225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4905BD5-74D8-11E0-1833-CB6B31154B65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vert="horz" lIns="0" tIns="108000" rIns="0" bIns="0" rtlCol="0">
            <a:noAutofit/>
          </a:bodyPr>
          <a:lstStyle>
            <a:lvl1pPr marL="0" indent="0" algn="ctr">
              <a:buNone/>
              <a:defRPr lang="nl-NL" sz="1200"/>
            </a:lvl1pPr>
          </a:lstStyle>
          <a:p>
            <a:pPr marL="228600" lvl="0" indent="-228600" algn="ctr"/>
            <a:r>
              <a:rPr lang="nl-NL" dirty="0" err="1"/>
              <a:t>Add</a:t>
            </a:r>
            <a:r>
              <a:rPr lang="nl-NL" dirty="0"/>
              <a:t>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E7C1A-A36C-F5B2-23B3-41A81795F26D}"/>
              </a:ext>
            </a:extLst>
          </p:cNvPr>
          <p:cNvSpPr txBox="1"/>
          <p:nvPr userDrawn="1"/>
        </p:nvSpPr>
        <p:spPr>
          <a:xfrm>
            <a:off x="-1536193" y="0"/>
            <a:ext cx="1402345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44000" rIns="144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1"/>
                </a:solidFill>
              </a:rPr>
              <a:t>TIP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For full compatibility on PC, Mac and all Microsoft Office versions, insert an mp4 file.</a:t>
            </a:r>
          </a:p>
        </p:txBody>
      </p:sp>
    </p:spTree>
    <p:extLst>
      <p:ext uri="{BB962C8B-B14F-4D97-AF65-F5344CB8AC3E}">
        <p14:creationId xmlns:p14="http://schemas.microsoft.com/office/powerpoint/2010/main" val="1141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AC24B3D-E0DA-9D39-9C91-8CB66B58F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71D15F-80CC-BD53-A260-454A71351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C6D945-23CA-2DFD-EEE8-64A215A72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545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/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4AC304-7874-3851-29B0-F01AEECFFC6C}"/>
              </a:ext>
            </a:extLst>
          </p:cNvPr>
          <p:cNvSpPr/>
          <p:nvPr userDrawn="1"/>
        </p:nvSpPr>
        <p:spPr>
          <a:xfrm>
            <a:off x="0" y="0"/>
            <a:ext cx="12212827" cy="5690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6" y="1510990"/>
            <a:ext cx="7851810" cy="1918010"/>
          </a:xfrm>
          <a:noFill/>
        </p:spPr>
        <p:txBody>
          <a:bodyPr wrap="square" lIns="0" tIns="0" rIns="0" bIns="0" anchor="t">
            <a:no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thank you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6C0EE17-2A6C-6BCF-33F6-9EF42CB3B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053" y="3839027"/>
            <a:ext cx="4650722" cy="1225771"/>
          </a:xfrm>
        </p:spPr>
        <p:txBody>
          <a:bodyPr anchor="b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</a:t>
            </a:r>
            <a:r>
              <a:rPr lang="en-US" dirty="0" err="1"/>
              <a:t>contactinformation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DF4E8D-F270-204A-548A-7B01F4A9E6AC}"/>
              </a:ext>
            </a:extLst>
          </p:cNvPr>
          <p:cNvSpPr/>
          <p:nvPr userDrawn="1"/>
        </p:nvSpPr>
        <p:spPr>
          <a:xfrm>
            <a:off x="6236" y="5474825"/>
            <a:ext cx="12185764" cy="138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B8C885E-2E00-5BE7-5700-E17594E65B4F}"/>
              </a:ext>
            </a:extLst>
          </p:cNvPr>
          <p:cNvSpPr/>
          <p:nvPr userDrawn="1"/>
        </p:nvSpPr>
        <p:spPr>
          <a:xfrm rot="10800000">
            <a:off x="9986057" y="1510990"/>
            <a:ext cx="2226770" cy="53470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16B6F5A-B12C-C196-9280-3B29F658E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21" y="5711285"/>
            <a:ext cx="2067403" cy="8658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A04478C-825F-965A-618B-8B6C99868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728"/>
          <a:stretch/>
        </p:blipFill>
        <p:spPr>
          <a:xfrm>
            <a:off x="9964791" y="5798414"/>
            <a:ext cx="1762921" cy="6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-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FF4D1AC-9800-078F-ACE1-A88E3BA6A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49"/>
          <a:stretch/>
        </p:blipFill>
        <p:spPr>
          <a:xfrm>
            <a:off x="6052308" y="3761584"/>
            <a:ext cx="3088493" cy="19227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59B713-5412-6A09-60BB-351A2D5C9C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8"/>
          <a:stretch/>
        </p:blipFill>
        <p:spPr>
          <a:xfrm>
            <a:off x="3028654" y="3761583"/>
            <a:ext cx="3027600" cy="19274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67A89E4-DA59-0653-0FA6-CAA70BA35D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032"/>
          <a:stretch/>
        </p:blipFill>
        <p:spPr>
          <a:xfrm>
            <a:off x="9129230" y="3761584"/>
            <a:ext cx="3062769" cy="20195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62CED4-E530-A413-7C3F-B7634D0CC7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4" b="2632"/>
          <a:stretch/>
        </p:blipFill>
        <p:spPr>
          <a:xfrm>
            <a:off x="6236" y="3761584"/>
            <a:ext cx="3027600" cy="19227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3454C60-9F10-8A10-3E1B-213C678EAE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31"/>
          <a:stretch/>
        </p:blipFill>
        <p:spPr>
          <a:xfrm>
            <a:off x="6052309" y="2"/>
            <a:ext cx="3098260" cy="19584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08F119-CEB3-35A2-5A8D-37B3DACE7C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9" b="47468"/>
          <a:stretch/>
        </p:blipFill>
        <p:spPr>
          <a:xfrm>
            <a:off x="9129231" y="2"/>
            <a:ext cx="3062769" cy="18956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1E078B-F13D-26BF-0E78-CBE57D3034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0" b="3672"/>
          <a:stretch/>
        </p:blipFill>
        <p:spPr>
          <a:xfrm>
            <a:off x="6052309" y="1901661"/>
            <a:ext cx="3098260" cy="1882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59663C-C7A1-C3BC-2383-949283D49A8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" y="2"/>
            <a:ext cx="3038264" cy="2018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6D5EC1F-0D90-B28C-4BC2-778B6EB5C9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7"/>
          <a:stretch/>
        </p:blipFill>
        <p:spPr>
          <a:xfrm>
            <a:off x="3028654" y="1895607"/>
            <a:ext cx="3049378" cy="18930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2A2BED-FC0F-9388-7B3B-D7C1572257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6"/>
          <a:stretch/>
        </p:blipFill>
        <p:spPr>
          <a:xfrm>
            <a:off x="3028654" y="2"/>
            <a:ext cx="3027600" cy="18903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283E9F-0EA0-BF83-4C18-5C4C5017573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0542" b="3143"/>
          <a:stretch/>
        </p:blipFill>
        <p:spPr>
          <a:xfrm>
            <a:off x="-5167" y="1895607"/>
            <a:ext cx="3056367" cy="18949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523B7DB-7DFE-62B1-4764-FC16D391CB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94"/>
          <a:stretch/>
        </p:blipFill>
        <p:spPr>
          <a:xfrm>
            <a:off x="9129231" y="1895608"/>
            <a:ext cx="3062769" cy="1888406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091DB5E-7D29-1DFE-C3DA-EBC6FC0FC4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"/>
            <a:ext cx="7729539" cy="5470076"/>
          </a:xfrm>
          <a:gradFill flip="none" rotWithShape="1">
            <a:gsLst>
              <a:gs pos="22000">
                <a:schemeClr val="tx1">
                  <a:alpha val="42103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DE41C-AA8C-15BC-BD96-01E2B9CCB4D9}"/>
              </a:ext>
            </a:extLst>
          </p:cNvPr>
          <p:cNvSpPr/>
          <p:nvPr userDrawn="1"/>
        </p:nvSpPr>
        <p:spPr>
          <a:xfrm>
            <a:off x="6236" y="5474825"/>
            <a:ext cx="12185764" cy="138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6C0EE17-2A6C-6BCF-33F6-9EF42CB3B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088" y="5798414"/>
            <a:ext cx="4743450" cy="691556"/>
          </a:xfr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</a:t>
            </a:r>
            <a:r>
              <a:rPr lang="en-US" dirty="0" err="1"/>
              <a:t>contactinformation</a:t>
            </a:r>
            <a:endParaRPr lang="en-GB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264E239-A55D-2906-11B4-ECDF67005E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21" y="5711285"/>
            <a:ext cx="2067403" cy="865817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473E48C-2E88-5CE4-664E-5C83BBC3C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6" y="1387922"/>
            <a:ext cx="6678270" cy="2823258"/>
          </a:xfrm>
          <a:noFill/>
        </p:spPr>
        <p:txBody>
          <a:bodyPr wrap="square" lIns="0" tIns="0" rIns="0" bIns="0" anchor="ctr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thank you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5BDD5F-1A12-B08E-2B54-E0CEC4E0ACC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071108" y="5799818"/>
            <a:ext cx="211465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106871" y="6459449"/>
            <a:ext cx="853489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937558" y="6459167"/>
            <a:ext cx="452332" cy="187250"/>
          </a:xfrm>
        </p:spPr>
        <p:txBody>
          <a:bodyPr/>
          <a:lstStyle>
            <a:lvl1pPr>
              <a:defRPr sz="900"/>
            </a:lvl1pPr>
          </a:lstStyle>
          <a:p>
            <a:fld id="{13691631-AEA8-B84B-A8F6-7737B395247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838200" y="1011426"/>
            <a:ext cx="10442575" cy="4463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7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062B9F1-57D5-2CCD-B72A-9848C24485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4435" y="0"/>
            <a:ext cx="7083277" cy="6858000"/>
          </a:xfrm>
          <a:custGeom>
            <a:avLst/>
            <a:gdLst>
              <a:gd name="connsiteX0" fmla="*/ 0 w 7083277"/>
              <a:gd name="connsiteY0" fmla="*/ 0 h 6858000"/>
              <a:gd name="connsiteX1" fmla="*/ 7083277 w 7083277"/>
              <a:gd name="connsiteY1" fmla="*/ 0 h 6858000"/>
              <a:gd name="connsiteX2" fmla="*/ 7083277 w 7083277"/>
              <a:gd name="connsiteY2" fmla="*/ 6858000 h 6858000"/>
              <a:gd name="connsiteX3" fmla="*/ 0 w 7083277"/>
              <a:gd name="connsiteY3" fmla="*/ 6858000 h 6858000"/>
              <a:gd name="connsiteX4" fmla="*/ 0 w 7083277"/>
              <a:gd name="connsiteY4" fmla="*/ 0 h 6858000"/>
              <a:gd name="connsiteX0" fmla="*/ 0 w 7083277"/>
              <a:gd name="connsiteY0" fmla="*/ 0 h 6858000"/>
              <a:gd name="connsiteX1" fmla="*/ 7083277 w 7083277"/>
              <a:gd name="connsiteY1" fmla="*/ 0 h 6858000"/>
              <a:gd name="connsiteX2" fmla="*/ 7083277 w 7083277"/>
              <a:gd name="connsiteY2" fmla="*/ 6858000 h 6858000"/>
              <a:gd name="connsiteX3" fmla="*/ 2453833 w 7083277"/>
              <a:gd name="connsiteY3" fmla="*/ 6858000 h 6858000"/>
              <a:gd name="connsiteX4" fmla="*/ 0 w 708327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3277" h="6858000">
                <a:moveTo>
                  <a:pt x="0" y="0"/>
                </a:moveTo>
                <a:lnTo>
                  <a:pt x="7083277" y="0"/>
                </a:lnTo>
                <a:lnTo>
                  <a:pt x="7083277" y="6858000"/>
                </a:lnTo>
                <a:lnTo>
                  <a:pt x="2453833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77200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357" y="1986519"/>
            <a:ext cx="4698744" cy="2554536"/>
          </a:xfrm>
          <a:noFill/>
        </p:spPr>
        <p:txBody>
          <a:bodyPr wrap="square" lIns="0" tIns="0" rIns="0" bIns="0" anchor="t">
            <a:no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presentation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A36E7BD-A607-240A-12D2-CDC4E41C2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357" y="1073073"/>
            <a:ext cx="2208472" cy="422405"/>
          </a:xfr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marL="0" indent="0" algn="l">
              <a:buNone/>
              <a:defRPr lang="en-GB" sz="2000" b="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C0575DA4-C2F5-D105-1DD1-F0AAAA7E3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40" y="5729468"/>
            <a:ext cx="2062242" cy="863656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1844FF7-D0B7-4EC1-0759-FD9478103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57" y="4782731"/>
            <a:ext cx="2527469" cy="263613"/>
          </a:xfrm>
        </p:spPr>
        <p:txBody>
          <a:bodyPr anchor="b"/>
          <a:lstStyle>
            <a:lvl1pPr marL="0" indent="0" algn="l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speaker</a:t>
            </a:r>
            <a:endParaRPr lang="en-GB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BE47D509-1071-FA4B-F5B6-318B39422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358" y="5130315"/>
            <a:ext cx="2527469" cy="263613"/>
          </a:xfrm>
        </p:spPr>
        <p:txBody>
          <a:bodyPr anchor="ctr"/>
          <a:lstStyle>
            <a:lvl1pPr marL="0" indent="0" algn="l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09291D6-79B9-56E2-6458-6D89EA3D8938}"/>
              </a:ext>
            </a:extLst>
          </p:cNvPr>
          <p:cNvSpPr/>
          <p:nvPr userDrawn="1"/>
        </p:nvSpPr>
        <p:spPr>
          <a:xfrm rot="10800000">
            <a:off x="4994645" y="-3"/>
            <a:ext cx="2603456" cy="6858002"/>
          </a:xfrm>
          <a:custGeom>
            <a:avLst/>
            <a:gdLst>
              <a:gd name="connsiteX0" fmla="*/ 0 w 2603456"/>
              <a:gd name="connsiteY0" fmla="*/ 0 h 6858001"/>
              <a:gd name="connsiteX1" fmla="*/ 127708 w 2603456"/>
              <a:gd name="connsiteY1" fmla="*/ 0 h 6858001"/>
              <a:gd name="connsiteX2" fmla="*/ 2603456 w 2603456"/>
              <a:gd name="connsiteY2" fmla="*/ 6858001 h 6858001"/>
              <a:gd name="connsiteX3" fmla="*/ 2475749 w 260345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456" h="6858001">
                <a:moveTo>
                  <a:pt x="0" y="0"/>
                </a:moveTo>
                <a:lnTo>
                  <a:pt x="127708" y="0"/>
                </a:lnTo>
                <a:lnTo>
                  <a:pt x="2603456" y="6858001"/>
                </a:lnTo>
                <a:lnTo>
                  <a:pt x="2475749" y="685800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25B4C5-4A1D-49C3-E8D2-4D89B6A190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0526" y="5833064"/>
            <a:ext cx="200335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08575" cy="4087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BE"/>
              <a:t>12 september 2025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838200" y="1011426"/>
            <a:ext cx="10442575" cy="4463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s - We are V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866D-6B7C-C4F9-2B87-9B4FE5D16038}"/>
              </a:ext>
            </a:extLst>
          </p:cNvPr>
          <p:cNvSpPr/>
          <p:nvPr userDrawn="1"/>
        </p:nvSpPr>
        <p:spPr>
          <a:xfrm>
            <a:off x="0" y="1"/>
            <a:ext cx="12192000" cy="592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0436ED1F-E3CB-1DA0-E92C-F457AC6FE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B42E426-5B83-1ED5-19AC-F18AA1C34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03F8B8-6CDC-48D9-A187-FD3A8FBFA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D1CCFE-FF43-8ABB-7EE9-6A143B6BF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E40-4543-8564-03AB-1C01E5F1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19BBBC-B51C-2F53-F6F5-8D689C226E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507" t="14711" r="15507" b="26023"/>
          <a:stretch/>
        </p:blipFill>
        <p:spPr>
          <a:xfrm>
            <a:off x="1890651" y="1005839"/>
            <a:ext cx="8410698" cy="40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s - Henri Poinca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866D-6B7C-C4F9-2B87-9B4FE5D16038}"/>
              </a:ext>
            </a:extLst>
          </p:cNvPr>
          <p:cNvSpPr/>
          <p:nvPr userDrawn="1"/>
        </p:nvSpPr>
        <p:spPr>
          <a:xfrm>
            <a:off x="0" y="1"/>
            <a:ext cx="12192000" cy="592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0436ED1F-E3CB-1DA0-E92C-F457AC6FE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B42E426-5B83-1ED5-19AC-F18AA1C34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03F8B8-6CDC-48D9-A187-FD3A8FBFA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D1CCFE-FF43-8ABB-7EE9-6A143B6BF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E40-4543-8564-03AB-1C01E5F1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C152D7-0AD5-DEBF-DB87-0A801C2250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458" t="13556" r="26458" b="13556"/>
          <a:stretch/>
        </p:blipFill>
        <p:spPr>
          <a:xfrm>
            <a:off x="3225800" y="929639"/>
            <a:ext cx="5740400" cy="49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7" y="588698"/>
            <a:ext cx="6392549" cy="422405"/>
          </a:xfrm>
          <a:noFill/>
        </p:spPr>
        <p:txBody>
          <a:bodyPr wrap="square" lIns="0" r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ED990B-859B-99A3-1BD7-37BC1EEDA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17" y="2975349"/>
            <a:ext cx="2035629" cy="1495690"/>
          </a:xfrm>
        </p:spPr>
        <p:txBody>
          <a:bodyPr/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2000">
                <a:solidFill>
                  <a:schemeClr val="accent1"/>
                </a:solidFill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Insert item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99744F-A356-9DED-E51E-0C3C33950D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18" y="2041673"/>
            <a:ext cx="658367" cy="699404"/>
          </a:xfrm>
          <a:solidFill>
            <a:schemeClr val="accent2"/>
          </a:solidFill>
        </p:spPr>
        <p:txBody>
          <a:bodyPr wrap="none" lIns="72000" tIns="72000" rIns="72000" bIns="72000" anchor="ctr">
            <a:spAutoFit/>
          </a:bodyPr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89EE772-0F63-314B-A81B-64A5EFEC6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3982" y="2975349"/>
            <a:ext cx="2035629" cy="1495690"/>
          </a:xfrm>
        </p:spPr>
        <p:txBody>
          <a:bodyPr/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2000">
                <a:solidFill>
                  <a:schemeClr val="accent1"/>
                </a:solidFill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Insert item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8005DBE-642D-16DF-4C74-EDDDC9D60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7568" y="2041673"/>
            <a:ext cx="658367" cy="699404"/>
          </a:xfrm>
          <a:solidFill>
            <a:schemeClr val="accent2"/>
          </a:solidFill>
        </p:spPr>
        <p:txBody>
          <a:bodyPr wrap="none" lIns="72000" tIns="72000" rIns="72000" bIns="72000" anchor="ctr">
            <a:spAutoFit/>
          </a:bodyPr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4FF03EE-80B6-497D-7EE2-5582DD83F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747" y="2975349"/>
            <a:ext cx="2035629" cy="1495690"/>
          </a:xfrm>
        </p:spPr>
        <p:txBody>
          <a:bodyPr/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2000">
                <a:solidFill>
                  <a:schemeClr val="accent1"/>
                </a:solidFill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Insert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DB136F-9073-46AE-6421-4CB20B1FD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2318" y="2041673"/>
            <a:ext cx="658367" cy="699404"/>
          </a:xfrm>
          <a:solidFill>
            <a:schemeClr val="accent2"/>
          </a:solidFill>
        </p:spPr>
        <p:txBody>
          <a:bodyPr wrap="none" lIns="72000" tIns="72000" rIns="72000" bIns="72000" anchor="ctr">
            <a:spAutoFit/>
          </a:bodyPr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468123-E090-9714-5BCA-8C4AE3D61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3513" y="2975349"/>
            <a:ext cx="2035629" cy="1495690"/>
          </a:xfrm>
        </p:spPr>
        <p:txBody>
          <a:bodyPr/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2000">
                <a:solidFill>
                  <a:schemeClr val="accent1"/>
                </a:solidFill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Insert item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0667074-0729-2887-2A02-EBEB539C1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3514" y="2041673"/>
            <a:ext cx="658367" cy="699404"/>
          </a:xfrm>
          <a:solidFill>
            <a:schemeClr val="accent2"/>
          </a:solidFill>
        </p:spPr>
        <p:txBody>
          <a:bodyPr wrap="none" lIns="72000" tIns="72000" rIns="72000" bIns="72000" anchor="ctr">
            <a:spAutoFit/>
          </a:bodyPr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2FDA5F0-70F0-C344-F898-B4E1361E5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268" r="67420" b="6926"/>
          <a:stretch/>
        </p:blipFill>
        <p:spPr>
          <a:xfrm>
            <a:off x="10188370" y="201706"/>
            <a:ext cx="2003630" cy="5338482"/>
          </a:xfrm>
          <a:prstGeom prst="rect">
            <a:avLst/>
          </a:prstGeom>
        </p:spPr>
      </p:pic>
      <p:pic>
        <p:nvPicPr>
          <p:cNvPr id="45" name="Picture 44" descr="A blue and black logo&#10;&#10;Description automatically generated">
            <a:extLst>
              <a:ext uri="{FF2B5EF4-FFF2-40B4-BE49-F238E27FC236}">
                <a16:creationId xmlns:a16="http://schemas.microsoft.com/office/drawing/2014/main" id="{D4581ED7-62BB-DCD0-583A-0848B650D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29EC0-5DD0-F0F9-66C4-66E229EDB56B}"/>
              </a:ext>
            </a:extLst>
          </p:cNvPr>
          <p:cNvCxnSpPr>
            <a:cxnSpLocks/>
          </p:cNvCxnSpPr>
          <p:nvPr userDrawn="1"/>
        </p:nvCxnSpPr>
        <p:spPr>
          <a:xfrm>
            <a:off x="0" y="5928360"/>
            <a:ext cx="121993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5B03AE8-FEE2-731B-27EF-7943A9F772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D8F2AA-C034-6AB9-6DA4-04A45BF1C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987DDE5-D75F-2E73-B3C9-EFD41C489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46D991-C38C-DC45-5569-213D85F72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643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8" y="588698"/>
            <a:ext cx="6350196" cy="422405"/>
          </a:xfrm>
          <a:noFill/>
        </p:spPr>
        <p:txBody>
          <a:bodyPr wrap="square" lIns="0" r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ED990B-859B-99A3-1BD7-37BC1EEDA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17" y="1616074"/>
            <a:ext cx="7810383" cy="3806157"/>
          </a:xfrm>
        </p:spPr>
        <p:txBody>
          <a:bodyPr/>
          <a:lstStyle>
            <a:lvl1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 sz="2400">
                <a:solidFill>
                  <a:schemeClr val="accent1"/>
                </a:solidFill>
              </a:defRPr>
            </a:lvl1pPr>
            <a:lvl2pPr marL="720725" indent="-263525">
              <a:buSzPct val="100000"/>
              <a:buFont typeface="+mj-lt"/>
              <a:buAutoNum type="arabicPeriod"/>
              <a:tabLst/>
              <a:defRPr sz="1800">
                <a:solidFill>
                  <a:schemeClr val="accent1"/>
                </a:solidFill>
              </a:defRPr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Insert item</a:t>
            </a:r>
          </a:p>
          <a:p>
            <a:pPr lvl="1"/>
            <a:r>
              <a:rPr lang="en-US" dirty="0"/>
              <a:t>Insert subitem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7009BBE-6E85-59EE-8621-1B4C97E26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53"/>
          <a:stretch/>
        </p:blipFill>
        <p:spPr>
          <a:xfrm>
            <a:off x="6769414" y="-1"/>
            <a:ext cx="5455024" cy="501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4B0EBA-E678-39BF-89B4-9A2EF6DB733B}"/>
              </a:ext>
            </a:extLst>
          </p:cNvPr>
          <p:cNvSpPr txBox="1"/>
          <p:nvPr userDrawn="1"/>
        </p:nvSpPr>
        <p:spPr>
          <a:xfrm>
            <a:off x="-1536193" y="1616074"/>
            <a:ext cx="1402345" cy="1785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44000" rIns="144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1"/>
                </a:solidFill>
              </a:rPr>
              <a:t>TIP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To insert a subitem. Press enter, type your text and press the following symbol from the text menu: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47D1BC-4CB4-1720-8830-E2175B5C17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164" y="2940100"/>
            <a:ext cx="346827" cy="307190"/>
          </a:xfrm>
          <a:prstGeom prst="rect">
            <a:avLst/>
          </a:prstGeom>
        </p:spPr>
      </p:pic>
      <p:pic>
        <p:nvPicPr>
          <p:cNvPr id="41" name="Picture 40" descr="A blue and black logo&#10;&#10;Description automatically generated">
            <a:extLst>
              <a:ext uri="{FF2B5EF4-FFF2-40B4-BE49-F238E27FC236}">
                <a16:creationId xmlns:a16="http://schemas.microsoft.com/office/drawing/2014/main" id="{286C447D-B452-C477-D2AD-46F0BDA204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F76D82-922D-6BB1-EBE6-ECE4DFAF24F2}"/>
              </a:ext>
            </a:extLst>
          </p:cNvPr>
          <p:cNvCxnSpPr>
            <a:cxnSpLocks/>
          </p:cNvCxnSpPr>
          <p:nvPr userDrawn="1"/>
        </p:nvCxnSpPr>
        <p:spPr>
          <a:xfrm>
            <a:off x="0" y="5928360"/>
            <a:ext cx="121993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D46E4767-E1E8-6FE5-1A41-2068023C66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984967-EF63-0744-12B7-714E8D28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F7481-9F4C-4B27-F6CE-2EE8025C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7D2E-190E-F33E-F98E-8AA30A513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731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B866D-6B7C-C4F9-2B87-9B4FE5D16038}"/>
              </a:ext>
            </a:extLst>
          </p:cNvPr>
          <p:cNvSpPr/>
          <p:nvPr userDrawn="1"/>
        </p:nvSpPr>
        <p:spPr>
          <a:xfrm>
            <a:off x="0" y="1"/>
            <a:ext cx="12192000" cy="5928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700" y="2755277"/>
            <a:ext cx="7703276" cy="2021306"/>
          </a:xfrm>
          <a:noFill/>
        </p:spPr>
        <p:txBody>
          <a:bodyPr wrap="square" lIns="0" tIns="0" rIns="108000" bIns="0" anchor="t"/>
          <a:lstStyle>
            <a:lvl1pPr>
              <a:defRPr sz="4000" b="1"/>
            </a:lvl1pPr>
          </a:lstStyle>
          <a:p>
            <a:r>
              <a:rPr lang="en-US" dirty="0"/>
              <a:t>Insert chapter 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14D94F-CB34-0933-66EE-1AB3BFF19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268" r="67420" b="6926"/>
          <a:stretch/>
        </p:blipFill>
        <p:spPr>
          <a:xfrm rot="10800000">
            <a:off x="0" y="201706"/>
            <a:ext cx="2003630" cy="533848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2FC860-1C3A-CD54-8028-7EC51B648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253" y="1727500"/>
            <a:ext cx="946908" cy="822515"/>
          </a:xfrm>
          <a:solidFill>
            <a:schemeClr val="accent2"/>
          </a:solidFill>
        </p:spPr>
        <p:txBody>
          <a:bodyPr wrap="none" lIns="72000" tIns="72000" rIns="72000" bIns="72000" anchor="ctr">
            <a:spAutoFit/>
          </a:bodyPr>
          <a:lstStyle>
            <a:lvl1pPr marL="0" indent="0">
              <a:spcBef>
                <a:spcPts val="1200"/>
              </a:spcBef>
              <a:buSzPct val="100000"/>
              <a:buFont typeface="+mj-lt"/>
              <a:buNone/>
              <a:defRPr sz="4400" b="1">
                <a:solidFill>
                  <a:schemeClr val="bg1"/>
                </a:solidFill>
              </a:defRPr>
            </a:lvl1pPr>
            <a:lvl2pPr marL="800100" indent="-342900">
              <a:buSzPct val="200000"/>
              <a:buFont typeface="+mj-lt"/>
              <a:buAutoNum type="arabicPeriod"/>
              <a:defRPr/>
            </a:lvl2pPr>
            <a:lvl3pPr marL="1257300" indent="-342900">
              <a:buSzPct val="200000"/>
              <a:buFont typeface="+mj-lt"/>
              <a:buAutoNum type="arabicPeriod"/>
              <a:defRPr/>
            </a:lvl3pPr>
            <a:lvl4pPr marL="1714500" indent="-342900">
              <a:buSzPct val="200000"/>
              <a:buFont typeface="+mj-lt"/>
              <a:buAutoNum type="arabicPeriod"/>
              <a:defRPr/>
            </a:lvl4pPr>
            <a:lvl5pPr marL="2171700" indent="-342900"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0436ED1F-E3CB-1DA0-E92C-F457AC6FE3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B42E426-5B83-1ED5-19AC-F18AA1C34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03F8B8-6CDC-48D9-A187-FD3A8FBFA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D1CCFE-FF43-8ABB-7EE9-6A143B6BF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6E40-4543-8564-03AB-1C01E5F1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451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49C1-DF9D-E892-E34B-DEA84148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6" y="1615850"/>
            <a:ext cx="9784800" cy="406303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643DE0-E87A-BD61-1BEE-20CB865A6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16" y="395593"/>
            <a:ext cx="1533607" cy="42240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E273CC8-6DC0-85FE-6C2B-AF10C31DF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2CD9F-E070-94F7-8BB6-1B51AF9D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AC36E-7EB4-4AAD-7C36-E581B84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990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98C5E-405E-64C3-817D-09F1375A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216" y="1366478"/>
            <a:ext cx="9784800" cy="4312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57417B-723A-8764-4EB8-B0B2E1C5CF19}"/>
              </a:ext>
            </a:extLst>
          </p:cNvPr>
          <p:cNvCxnSpPr>
            <a:cxnSpLocks/>
          </p:cNvCxnSpPr>
          <p:nvPr userDrawn="1"/>
        </p:nvCxnSpPr>
        <p:spPr>
          <a:xfrm>
            <a:off x="0" y="5928360"/>
            <a:ext cx="121993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ACB5386-F209-F864-CF31-AAAC44C5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21" y="380204"/>
            <a:ext cx="4204210" cy="45318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/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8301B99A-77A4-7D12-F488-789586EF3FB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69" y="6007640"/>
            <a:ext cx="1822373" cy="763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893DD3C-8965-DF16-7C4A-4F4EAF1BD7A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301349" y="6086461"/>
            <a:ext cx="1898030" cy="61393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7D6AA3-65F9-6746-5C68-2265BDF2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8950" y="6208644"/>
            <a:ext cx="4979687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l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en-US"/>
              <a:t>Interuniversitaire cursus</a:t>
            </a:r>
            <a:endParaRPr lang="en-BE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B70613-F4B2-9395-32E4-42A088BD7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GB" sz="1200" dirty="0">
                <a:solidFill>
                  <a:srgbClr val="003399"/>
                </a:solidFill>
              </a:defRPr>
            </a:lvl1pPr>
          </a:lstStyle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330C9A8-CD7B-6AE3-D624-05F0B32C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6689" y="6209908"/>
            <a:ext cx="439758" cy="31613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 lang="en-GB" sz="1200" smtClean="0">
                <a:solidFill>
                  <a:srgbClr val="003399"/>
                </a:solidFill>
                <a:latin typeface="+mn-lt"/>
              </a:defRPr>
            </a:lvl1pPr>
          </a:lstStyle>
          <a:p>
            <a:fld id="{C13E29F1-38AA-0941-991C-3B703E9E025F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89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86" r:id="rId4"/>
    <p:sldLayoutId id="2147483685" r:id="rId5"/>
    <p:sldLayoutId id="2147483664" r:id="rId6"/>
    <p:sldLayoutId id="2147483663" r:id="rId7"/>
    <p:sldLayoutId id="2147483665" r:id="rId8"/>
    <p:sldLayoutId id="2147483650" r:id="rId9"/>
    <p:sldLayoutId id="2147483660" r:id="rId10"/>
    <p:sldLayoutId id="2147483666" r:id="rId11"/>
    <p:sldLayoutId id="2147483667" r:id="rId12"/>
    <p:sldLayoutId id="2147483683" r:id="rId13"/>
    <p:sldLayoutId id="2147483675" r:id="rId14"/>
    <p:sldLayoutId id="2147483682" r:id="rId15"/>
    <p:sldLayoutId id="2147483668" r:id="rId16"/>
    <p:sldLayoutId id="2147483670" r:id="rId17"/>
    <p:sldLayoutId id="2147483671" r:id="rId18"/>
    <p:sldLayoutId id="2147483684" r:id="rId19"/>
    <p:sldLayoutId id="2147483669" r:id="rId20"/>
    <p:sldLayoutId id="2147483672" r:id="rId21"/>
    <p:sldLayoutId id="2147483673" r:id="rId22"/>
    <p:sldLayoutId id="2147483674" r:id="rId23"/>
    <p:sldLayoutId id="2147483680" r:id="rId24"/>
    <p:sldLayoutId id="2147483681" r:id="rId25"/>
    <p:sldLayoutId id="2147483649" r:id="rId26"/>
    <p:sldLayoutId id="2147483677" r:id="rId27"/>
    <p:sldLayoutId id="2147483678" r:id="rId28"/>
    <p:sldLayoutId id="2147483687" r:id="rId29"/>
    <p:sldLayoutId id="214748368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ts val="400"/>
        </a:spcBef>
        <a:buNone/>
        <a:defRPr lang="en-GB" sz="20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js.org/article.aspx?articleid=181182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bjs.org/article.aspx?articleid=181182" TargetMode="Externa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5" Type="http://schemas.openxmlformats.org/officeDocument/2006/relationships/image" Target="../media/image48.jpe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5" Type="http://schemas.openxmlformats.org/officeDocument/2006/relationships/image" Target="../media/image49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5" Type="http://schemas.openxmlformats.org/officeDocument/2006/relationships/image" Target="../media/image50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340E57-3FC1-5C3F-6DE9-D201116B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1695739"/>
            <a:ext cx="4777700" cy="25545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noProof="0" dirty="0"/>
              <a:t>The role of a geriatrician in the comprehensive care and management of orthogeriatric patients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95527-6C4E-FEE4-8B4C-9B8BB89A9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357" y="780101"/>
            <a:ext cx="3673616" cy="837904"/>
          </a:xfrm>
        </p:spPr>
        <p:txBody>
          <a:bodyPr/>
          <a:lstStyle/>
          <a:p>
            <a:r>
              <a:rPr lang="nl-NL" dirty="0"/>
              <a:t>Interuniversitaire cursus</a:t>
            </a:r>
          </a:p>
          <a:p>
            <a:r>
              <a:rPr lang="nl-NL" dirty="0"/>
              <a:t>12 september 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8C19C-81AB-2351-DFC5-975BFD4334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1357" y="4454927"/>
            <a:ext cx="3902832" cy="512430"/>
          </a:xfrm>
        </p:spPr>
        <p:txBody>
          <a:bodyPr/>
          <a:lstStyle/>
          <a:p>
            <a:r>
              <a:rPr lang="nl-NL" sz="1800" dirty="0"/>
              <a:t>Prof. Dr. </a:t>
            </a:r>
            <a:r>
              <a:rPr lang="nl-NL" sz="1800" dirty="0" err="1"/>
              <a:t>Siddhartha</a:t>
            </a:r>
            <a:r>
              <a:rPr lang="nl-NL" sz="1800" dirty="0"/>
              <a:t> LIETEN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9D07AD5-D329-54B8-E7F6-66C0C3B62067}"/>
              </a:ext>
            </a:extLst>
          </p:cNvPr>
          <p:cNvSpPr/>
          <p:nvPr/>
        </p:nvSpPr>
        <p:spPr>
          <a:xfrm>
            <a:off x="3525306" y="5693434"/>
            <a:ext cx="2789230" cy="897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 descr="Afbeelding met Lettertype, Graphics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59022AFE-EAE4-29E2-FCD8-14D513A43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30" y="5588971"/>
            <a:ext cx="1975127" cy="1106071"/>
          </a:xfrm>
          <a:prstGeom prst="rect">
            <a:avLst/>
          </a:prstGeom>
        </p:spPr>
      </p:pic>
      <p:pic>
        <p:nvPicPr>
          <p:cNvPr id="23" name="Tijdelijke aanduiding voor afbeelding 22">
            <a:extLst>
              <a:ext uri="{FF2B5EF4-FFF2-40B4-BE49-F238E27FC236}">
                <a16:creationId xmlns:a16="http://schemas.microsoft.com/office/drawing/2014/main" id="{697ED72E-A54F-F068-B5C7-180811EFBD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8002" b="8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5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B652-B94F-2C1B-547B-85AE1298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0370D6-52F0-D328-B30A-F120FAD9E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59C280E-929C-543D-A8BD-C0E49E0AB8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DAAEAAF-B87D-2914-393F-971A0C061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10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9A1A21-9C76-D8F9-0511-1D9D8F98F294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0FADAE-1858-5003-AF77-90D6F289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Afbeelding 10" descr="Afbeelding met tekst, ontvangst, nummer, Lettertype&#10;&#10;Door AI gegenereerde inhoud is mogelijk onjuist.">
            <a:extLst>
              <a:ext uri="{FF2B5EF4-FFF2-40B4-BE49-F238E27FC236}">
                <a16:creationId xmlns:a16="http://schemas.microsoft.com/office/drawing/2014/main" id="{D2022038-8399-AE1D-CD00-E06800A758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56" b="10541"/>
          <a:stretch>
            <a:fillRect/>
          </a:stretch>
        </p:blipFill>
        <p:spPr>
          <a:xfrm>
            <a:off x="3502156" y="132767"/>
            <a:ext cx="8690722" cy="5616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4D6440B-7D0E-36AA-3E70-267BB0411A66}"/>
              </a:ext>
            </a:extLst>
          </p:cNvPr>
          <p:cNvSpPr txBox="1"/>
          <p:nvPr/>
        </p:nvSpPr>
        <p:spPr>
          <a:xfrm>
            <a:off x="3736238" y="5516124"/>
            <a:ext cx="7947762" cy="31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Figuur 2: De impact van de implementatie van het OG-CM-model op de kwaliteit van de zorg.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303E0C2-2BB7-84B2-763C-B7E3EC977146}"/>
              </a:ext>
            </a:extLst>
          </p:cNvPr>
          <p:cNvSpPr/>
          <p:nvPr/>
        </p:nvSpPr>
        <p:spPr>
          <a:xfrm>
            <a:off x="10745074" y="1469000"/>
            <a:ext cx="660117" cy="332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7525F33-E210-B4A3-FF20-47C7E02B3008}"/>
              </a:ext>
            </a:extLst>
          </p:cNvPr>
          <p:cNvSpPr/>
          <p:nvPr/>
        </p:nvSpPr>
        <p:spPr>
          <a:xfrm>
            <a:off x="10801204" y="3889262"/>
            <a:ext cx="660117" cy="332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2BDB16E-B74A-DE30-853F-71A9EAD7A7AB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0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08EAC-B089-ABB4-EC0B-433A2F5B1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272AD2-CB26-0B96-19AD-DE24DB13A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144BFA0-982A-5F72-856F-7F38ACB9A6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98CB7C-AB66-6D3D-14B9-F0F001AA2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11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9D18F-BC5A-7BAA-6C0F-98A70BA2EFCD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1145AF-E339-CED8-0072-38F8F55F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1C49EAF-D17B-69DE-1E7B-07D64EAC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840" b="47673"/>
          <a:stretch>
            <a:fillRect/>
          </a:stretch>
        </p:blipFill>
        <p:spPr>
          <a:xfrm>
            <a:off x="3258324" y="1237744"/>
            <a:ext cx="7380721" cy="381657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B3BEC96-AA4A-F68D-FDB9-B9F8AFEA130C}"/>
              </a:ext>
            </a:extLst>
          </p:cNvPr>
          <p:cNvSpPr txBox="1"/>
          <p:nvPr/>
        </p:nvSpPr>
        <p:spPr>
          <a:xfrm>
            <a:off x="3834448" y="509703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Figuur 3a: De impact van de implementatie van het OG-CM-model op financiële indicatoren van de patiënt en de spreiding van de ziekenhuisopnameduurkosten.</a:t>
            </a:r>
          </a:p>
        </p:txBody>
      </p:sp>
      <p:sp>
        <p:nvSpPr>
          <p:cNvPr id="4" name="Rechthoek 10">
            <a:extLst>
              <a:ext uri="{FF2B5EF4-FFF2-40B4-BE49-F238E27FC236}">
                <a16:creationId xmlns:a16="http://schemas.microsoft.com/office/drawing/2014/main" id="{9129E08B-5275-043A-F428-D3F73E8C685E}"/>
              </a:ext>
            </a:extLst>
          </p:cNvPr>
          <p:cNvSpPr/>
          <p:nvPr/>
        </p:nvSpPr>
        <p:spPr>
          <a:xfrm>
            <a:off x="9387336" y="3201204"/>
            <a:ext cx="512917" cy="217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B6CEFD7-82AC-E55B-0F06-F1F476C80EAF}"/>
              </a:ext>
            </a:extLst>
          </p:cNvPr>
          <p:cNvSpPr/>
          <p:nvPr/>
        </p:nvSpPr>
        <p:spPr>
          <a:xfrm>
            <a:off x="9408275" y="3735557"/>
            <a:ext cx="512917" cy="217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2C3A400-C5A3-928E-2DBF-07CAA00FF58A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0304F-E285-9618-4A03-CD42872E5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712CC6F-338A-A0B4-C82A-32BFCB4D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2C840A2-33A8-C2F5-D538-3DFC946E74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0CE7262-2189-8FEA-878B-7959DA00F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12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F3A063-BDAD-52DE-2136-CBF65DDA3699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E18EE6-8CFD-7C83-E4C5-4B082348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18D721-DED7-3D7D-C2F6-CA0E3D6C9A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152" b="12327"/>
          <a:stretch>
            <a:fillRect/>
          </a:stretch>
        </p:blipFill>
        <p:spPr>
          <a:xfrm>
            <a:off x="2843987" y="1148897"/>
            <a:ext cx="8491519" cy="394994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4D2C82F-45EE-C826-F3A8-C1A8F3959257}"/>
              </a:ext>
            </a:extLst>
          </p:cNvPr>
          <p:cNvSpPr txBox="1"/>
          <p:nvPr/>
        </p:nvSpPr>
        <p:spPr>
          <a:xfrm>
            <a:off x="3502157" y="4992717"/>
            <a:ext cx="705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Figuur 3b: De impact van de implementatie van het OG-CM-model op financiële indicatoren van de patiënt en de spreiding van de ziekenhuisopnameduurkosten.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1873E4D-BD28-5E6C-B48A-A6FFC20147C4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9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C215-E033-5D96-0BD4-B7634694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75CA3C7-D6DA-0ED1-FA13-D0F2EEAAD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1058C4E-3896-9E4F-E821-4CE2246CC8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569CEEB-0C33-379F-9D2B-66C7D389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13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C4AF3-1953-96F9-8679-08975167E156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2E6BC-4729-BCC6-C6BB-661F126C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E06F50-6F1A-6878-FBF0-F0B98B04708D}"/>
              </a:ext>
            </a:extLst>
          </p:cNvPr>
          <p:cNvSpPr txBox="1"/>
          <p:nvPr/>
        </p:nvSpPr>
        <p:spPr>
          <a:xfrm>
            <a:off x="442157" y="1717516"/>
            <a:ext cx="1106852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Actieve geriatrische betrokkenheid verhoogt identificatie van comorbiditeiten → </a:t>
            </a:r>
            <a:r>
              <a:rPr lang="nl-BE" b="1" dirty="0">
                <a:solidFill>
                  <a:schemeClr val="accent1"/>
                </a:solidFill>
              </a:rPr>
              <a:t>betere patiëntenzorg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OG-CM </a:t>
            </a:r>
            <a:r>
              <a:rPr lang="nl-BE" b="1" dirty="0">
                <a:solidFill>
                  <a:schemeClr val="accent1"/>
                </a:solidFill>
              </a:rPr>
              <a:t>reduceert bijna 2 op 3 readmissies </a:t>
            </a:r>
            <a:r>
              <a:rPr lang="nl-BE" dirty="0">
                <a:solidFill>
                  <a:schemeClr val="accent1"/>
                </a:solidFill>
              </a:rPr>
              <a:t>zonder sterfte of verblijfsduur te verhogen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Totale ziekenhuis­kosten beperkt, patiëntkosten quasi minimiem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Verbetering van het aantal ligdagen → definitieve implementatie OG-CM op Orthopedie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Uitbreiding naar andere ziekenhuizen om geriatrische patiëntresultaten te verbeteren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Toekomstig onderzoek: </a:t>
            </a:r>
            <a:endParaRPr lang="nl-BE" b="1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accent1"/>
                </a:solidFill>
              </a:rPr>
              <a:t>Focus op lange termijn voordelen </a:t>
            </a:r>
            <a:r>
              <a:rPr lang="nl-BE" dirty="0">
                <a:solidFill>
                  <a:schemeClr val="accent1"/>
                </a:solidFill>
              </a:rPr>
              <a:t>van de patiënten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Uitbreiding model naar andere diensten (e.g., Spoedgevallen, Anesthesie)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A9A22B6-5C78-CD07-C755-2F170EDD97CC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5">
            <a:extLst>
              <a:ext uri="{FF2B5EF4-FFF2-40B4-BE49-F238E27FC236}">
                <a16:creationId xmlns:a16="http://schemas.microsoft.com/office/drawing/2014/main" id="{0E4004F1-7A89-23E9-1F15-3144BFE824AA}"/>
              </a:ext>
            </a:extLst>
          </p:cNvPr>
          <p:cNvSpPr txBox="1"/>
          <p:nvPr/>
        </p:nvSpPr>
        <p:spPr>
          <a:xfrm>
            <a:off x="3410232" y="5562313"/>
            <a:ext cx="580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Acta </a:t>
            </a:r>
            <a:r>
              <a:rPr lang="en-US" sz="1600" b="1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Orthop</a:t>
            </a:r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Belg., 2020, 86, 580-587. IF</a:t>
            </a:r>
            <a:r>
              <a:rPr lang="en-US" sz="1600" b="1" i="1" kern="1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0.46 (Q3 – Surgery)</a:t>
            </a:r>
            <a:endParaRPr lang="nl-BE" sz="1600" b="1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BE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9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39621" y="380204"/>
            <a:ext cx="5353608" cy="453183"/>
          </a:xfrm>
        </p:spPr>
        <p:txBody>
          <a:bodyPr/>
          <a:lstStyle/>
          <a:p>
            <a:r>
              <a:rPr lang="nl-NL" dirty="0" err="1"/>
              <a:t>ortho</a:t>
            </a:r>
            <a:r>
              <a:rPr lang="nl-NL" dirty="0"/>
              <a:t>-geriatrie in het </a:t>
            </a:r>
            <a:r>
              <a:rPr lang="nl-NL" dirty="0" err="1"/>
              <a:t>uz</a:t>
            </a:r>
            <a:r>
              <a:rPr lang="nl-NL" dirty="0"/>
              <a:t> </a:t>
            </a:r>
            <a:r>
              <a:rPr lang="nl-NL" dirty="0" err="1"/>
              <a:t>brussel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653143" y="1207368"/>
            <a:ext cx="10442575" cy="4786946"/>
          </a:xfrm>
        </p:spPr>
        <p:txBody>
          <a:bodyPr/>
          <a:lstStyle/>
          <a:p>
            <a:pPr marL="0" lvl="3" indent="0">
              <a:spcAft>
                <a:spcPts val="1300"/>
              </a:spcAft>
              <a:buClrTx/>
              <a:buNone/>
            </a:pPr>
            <a:r>
              <a:rPr lang="nl-NL" sz="2400" b="1" dirty="0"/>
              <a:t>Doelstellingen: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Zorg verbeteren vanaf pre-op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Zo snel mogelijk functioneel herstel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Preventie complicaties: delier/decubitus/val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Valbilan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Uitwerking osteoporose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Ontslagmanagement</a:t>
            </a:r>
          </a:p>
          <a:p>
            <a:pPr marL="0" lvl="3" indent="0">
              <a:spcAft>
                <a:spcPts val="1300"/>
              </a:spcAft>
              <a:buClrTx/>
              <a:buNone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Patiënten</a:t>
            </a:r>
            <a:br>
              <a:rPr lang="nl-NL" sz="2400" dirty="0"/>
            </a:br>
            <a:r>
              <a:rPr lang="nl-NL" sz="2400" dirty="0"/>
              <a:t>- ouder dan 75 jaar</a:t>
            </a:r>
            <a:br>
              <a:rPr lang="nl-NL" dirty="0"/>
            </a:br>
            <a:r>
              <a:rPr lang="nl-NL" sz="2400" dirty="0"/>
              <a:t>- gemiddeld 10 patiënten per dag</a:t>
            </a:r>
            <a:br>
              <a:rPr lang="nl-NL" dirty="0"/>
            </a:br>
            <a:r>
              <a:rPr lang="nl-NL" sz="2400" dirty="0"/>
              <a:t>- meer in de winter dan in de zomer</a:t>
            </a:r>
            <a:br>
              <a:rPr lang="nl-NL" dirty="0"/>
            </a:br>
            <a:r>
              <a:rPr lang="nl-NL" dirty="0"/>
              <a:t>-  </a:t>
            </a:r>
            <a:r>
              <a:rPr lang="nl-NL" sz="2400" dirty="0"/>
              <a:t>niet-electieve patiënten</a:t>
            </a:r>
          </a:p>
          <a:p>
            <a:pPr marL="2971800" lvl="5" indent="-457200">
              <a:buFont typeface="Wingdings" panose="05000000000000000000" pitchFamily="2" charset="2"/>
              <a:buChar char="q"/>
            </a:pPr>
            <a:endParaRPr lang="nl-NL" dirty="0"/>
          </a:p>
          <a:p>
            <a:pPr marL="1171575" lvl="3" indent="-457200">
              <a:buFont typeface="Wingdings" panose="05000000000000000000" pitchFamily="2" charset="2"/>
              <a:buChar char="q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982F96-7C20-4EC5-18AD-584DD2FA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35320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39620" y="380204"/>
            <a:ext cx="5680179" cy="453183"/>
          </a:xfrm>
        </p:spPr>
        <p:txBody>
          <a:bodyPr/>
          <a:lstStyle/>
          <a:p>
            <a:r>
              <a:rPr lang="nl-NL" dirty="0"/>
              <a:t>GERIATRISCHE ORTHOPEDISCHE PATIËNT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798511" y="1593977"/>
            <a:ext cx="10442575" cy="4087813"/>
          </a:xfrm>
        </p:spPr>
        <p:txBody>
          <a:bodyPr/>
          <a:lstStyle/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Verschillende </a:t>
            </a:r>
            <a:r>
              <a:rPr lang="nl-NL" sz="2400" dirty="0" err="1"/>
              <a:t>comorbiditeiten</a:t>
            </a: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Atypische </a:t>
            </a:r>
            <a:r>
              <a:rPr lang="nl-NL" sz="2400" dirty="0" err="1"/>
              <a:t>pathologieën</a:t>
            </a:r>
            <a:r>
              <a:rPr lang="nl-NL" sz="2400" dirty="0"/>
              <a:t> met belangrijke </a:t>
            </a:r>
            <a:r>
              <a:rPr lang="nl-NL" sz="2400" dirty="0" err="1"/>
              <a:t>psycho</a:t>
            </a:r>
            <a:r>
              <a:rPr lang="nl-NL" sz="2400" dirty="0"/>
              <a:t>/sociale factoren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Polyfarmacie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Geneesmiddelen, interacties en neveneffecten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400" dirty="0"/>
              <a:t>1/3 patiënten heeft gedaalde cognitieve functies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1024A-C6D2-2334-07E3-EEB54E8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16223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0" y="463774"/>
            <a:ext cx="7854740" cy="441983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t>16</a:t>
            </a:fld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1598506" y="5268493"/>
            <a:ext cx="8634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b="1" dirty="0">
                <a:solidFill>
                  <a:srgbClr val="000000"/>
                </a:solidFill>
              </a:rPr>
              <a:t>Nikkel LE, Fox EJ, Black KP, Davis C, Anderson L, </a:t>
            </a:r>
            <a:r>
              <a:rPr lang="nl-BE" sz="1200" b="1" dirty="0" err="1">
                <a:solidFill>
                  <a:srgbClr val="000000"/>
                </a:solidFill>
              </a:rPr>
              <a:t>Hollenbeak</a:t>
            </a:r>
            <a:r>
              <a:rPr lang="nl-BE" sz="1200" b="1" dirty="0">
                <a:solidFill>
                  <a:srgbClr val="000000"/>
                </a:solidFill>
              </a:rPr>
              <a:t> CS.</a:t>
            </a:r>
            <a:r>
              <a:rPr lang="nl-BE" sz="1200" dirty="0">
                <a:solidFill>
                  <a:srgbClr val="000000"/>
                </a:solidFill>
              </a:rPr>
              <a:t> Impact of </a:t>
            </a:r>
            <a:r>
              <a:rPr lang="nl-BE" sz="1200" dirty="0" err="1">
                <a:solidFill>
                  <a:srgbClr val="000000"/>
                </a:solidFill>
              </a:rPr>
              <a:t>comorbidities</a:t>
            </a:r>
            <a:r>
              <a:rPr lang="nl-BE" sz="1200" dirty="0">
                <a:solidFill>
                  <a:srgbClr val="000000"/>
                </a:solidFill>
              </a:rPr>
              <a:t> on </a:t>
            </a:r>
            <a:r>
              <a:rPr lang="nl-BE" sz="1200" dirty="0" err="1">
                <a:solidFill>
                  <a:srgbClr val="000000"/>
                </a:solidFill>
              </a:rPr>
              <a:t>hospitalization</a:t>
            </a:r>
            <a:r>
              <a:rPr lang="nl-BE" sz="1200" dirty="0">
                <a:solidFill>
                  <a:srgbClr val="000000"/>
                </a:solidFill>
              </a:rPr>
              <a:t> </a:t>
            </a:r>
            <a:r>
              <a:rPr lang="nl-BE" sz="1200" dirty="0" err="1">
                <a:solidFill>
                  <a:srgbClr val="000000"/>
                </a:solidFill>
              </a:rPr>
              <a:t>costs</a:t>
            </a:r>
            <a:r>
              <a:rPr lang="nl-BE" sz="1200" dirty="0">
                <a:solidFill>
                  <a:srgbClr val="000000"/>
                </a:solidFill>
              </a:rPr>
              <a:t> </a:t>
            </a:r>
            <a:r>
              <a:rPr lang="nl-BE" sz="1200" dirty="0" err="1">
                <a:solidFill>
                  <a:srgbClr val="000000"/>
                </a:solidFill>
              </a:rPr>
              <a:t>following</a:t>
            </a:r>
            <a:r>
              <a:rPr lang="nl-BE" sz="1200" dirty="0">
                <a:solidFill>
                  <a:srgbClr val="000000"/>
                </a:solidFill>
              </a:rPr>
              <a:t> hip </a:t>
            </a:r>
            <a:r>
              <a:rPr lang="nl-BE" sz="1200" dirty="0" err="1">
                <a:solidFill>
                  <a:srgbClr val="000000"/>
                </a:solidFill>
              </a:rPr>
              <a:t>fracture</a:t>
            </a:r>
            <a:r>
              <a:rPr lang="nl-BE" sz="1200" dirty="0">
                <a:solidFill>
                  <a:srgbClr val="000000"/>
                </a:solidFill>
              </a:rPr>
              <a:t>. </a:t>
            </a:r>
            <a:r>
              <a:rPr lang="nl-BE" sz="1200" i="1" dirty="0">
                <a:solidFill>
                  <a:srgbClr val="000000"/>
                </a:solidFill>
              </a:rPr>
              <a:t>J Bone Joint </a:t>
            </a:r>
            <a:r>
              <a:rPr lang="nl-BE" sz="1200" i="1" dirty="0" err="1">
                <a:solidFill>
                  <a:srgbClr val="000000"/>
                </a:solidFill>
              </a:rPr>
              <a:t>Surg</a:t>
            </a:r>
            <a:r>
              <a:rPr lang="nl-BE" sz="1200" i="1" dirty="0">
                <a:solidFill>
                  <a:srgbClr val="000000"/>
                </a:solidFill>
              </a:rPr>
              <a:t> Am.</a:t>
            </a:r>
            <a:r>
              <a:rPr lang="nl-BE" sz="1200" dirty="0">
                <a:solidFill>
                  <a:srgbClr val="000000"/>
                </a:solidFill>
              </a:rPr>
              <a:t>  2012; 94:9-17. </a:t>
            </a:r>
            <a:r>
              <a:rPr lang="nl-BE" sz="1200" dirty="0" err="1">
                <a:solidFill>
                  <a:srgbClr val="000000"/>
                </a:solidFill>
              </a:rPr>
              <a:t>Available</a:t>
            </a:r>
            <a:r>
              <a:rPr lang="nl-BE" sz="1200" dirty="0">
                <a:solidFill>
                  <a:srgbClr val="000000"/>
                </a:solidFill>
              </a:rPr>
              <a:t> at: </a:t>
            </a:r>
            <a:r>
              <a:rPr lang="nl-BE" sz="1200" dirty="0">
                <a:hlinkClick r:id="rId3"/>
              </a:rPr>
              <a:t>http://www.jbjs.org/article.aspx?articleid=181182</a:t>
            </a:r>
            <a:r>
              <a:rPr lang="nl-BE" dirty="0">
                <a:solidFill>
                  <a:srgbClr val="000000"/>
                </a:solidFill>
                <a:latin typeface="open sans"/>
              </a:rPr>
              <a:t>.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554AD-1CFA-F17B-9C66-8667E9B9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383164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 geriater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874712" y="1083092"/>
            <a:ext cx="10442575" cy="3913451"/>
          </a:xfrm>
        </p:spPr>
        <p:txBody>
          <a:bodyPr/>
          <a:lstStyle/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Reden van val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Delirium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Malnutritie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Polyfarmacie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Nauwe samenwerking met sociaal verpleegkundige en het Interne Liaison Team Geriatrie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Functionaliteit behouden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Risicostratificatie voor ingreep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CODE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Onderzoeken plannen ambulant</a:t>
            </a:r>
          </a:p>
          <a:p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9DF3A1-1505-70B0-1BF4-433EBBE2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  <p:pic>
        <p:nvPicPr>
          <p:cNvPr id="2050" name="Picture 2" descr="Geriater | Medisch specialisten | Hier Heb Ik Pijn">
            <a:extLst>
              <a:ext uri="{FF2B5EF4-FFF2-40B4-BE49-F238E27FC236}">
                <a16:creationId xmlns:a16="http://schemas.microsoft.com/office/drawing/2014/main" id="{CD021F7C-95FA-0516-096D-55BD4A1C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22" y="3429000"/>
            <a:ext cx="3717521" cy="24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5" y="477409"/>
            <a:ext cx="9313426" cy="524062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t>18</a:t>
            </a:fld>
            <a:endParaRPr lang="nl-NL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4A427E-3C5B-64A5-97FA-7C09E6A6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231071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39621" y="380204"/>
            <a:ext cx="5941436" cy="453183"/>
          </a:xfrm>
        </p:spPr>
        <p:txBody>
          <a:bodyPr/>
          <a:lstStyle/>
          <a:p>
            <a:r>
              <a:rPr lang="nl-NL" dirty="0"/>
              <a:t>Belang van Functionaliteit van </a:t>
            </a:r>
            <a:r>
              <a:rPr lang="nl-NL" dirty="0" err="1"/>
              <a:t>patient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838199" y="1104863"/>
            <a:ext cx="10442575" cy="4306233"/>
          </a:xfrm>
        </p:spPr>
        <p:txBody>
          <a:bodyPr/>
          <a:lstStyle/>
          <a:p>
            <a:endParaRPr lang="nl-NL" sz="20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30-60 % verlies aan autonomie voor patiënt opgenomen op dienst Orthopedie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10 % is iatrogeen: waarvan 80 % vermijdbaar!</a:t>
            </a:r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Hoofdoorzaken:</a:t>
            </a:r>
            <a:r>
              <a:rPr lang="nl-NL" sz="1800" dirty="0"/>
              <a:t> 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Immobilisatie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Delirium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Malnutritie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Vallen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Medicatie effecten &gt;&gt;&gt; ROL GERIATER (</a:t>
            </a:r>
            <a:r>
              <a:rPr lang="nl-NL" sz="2000" dirty="0" err="1"/>
              <a:t>Boddaert</a:t>
            </a:r>
            <a:r>
              <a:rPr lang="nl-NL" sz="2000" dirty="0"/>
              <a:t>, FR)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endParaRPr lang="nl-NL" sz="26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srgbClr val="000000">
                    <a:tint val="75000"/>
                  </a:srgbClr>
                </a:solidFill>
              </a:rPr>
              <a:t>12 september 2025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19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2755A0-D9E4-EAFE-317A-88B803B9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234176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71E9D2-7DDB-7225-54E0-9EE6BC244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03494D7-A2A4-1719-E48E-E1F599996F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E1D26D-667A-299D-4C27-7C577F8D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</a:t>
            </a:fld>
            <a:endParaRPr lang="en-BE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765D585-14C0-8FCF-415E-97E7E5FE1A25}"/>
              </a:ext>
            </a:extLst>
          </p:cNvPr>
          <p:cNvSpPr txBox="1">
            <a:spLocks/>
          </p:cNvSpPr>
          <p:nvPr/>
        </p:nvSpPr>
        <p:spPr>
          <a:xfrm>
            <a:off x="2110584" y="1275825"/>
            <a:ext cx="8931466" cy="422405"/>
          </a:xfrm>
          <a:prstGeom prst="rect">
            <a:avLst/>
          </a:prstGeom>
          <a:noFill/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Uitdaging: Geriatrische patiënten met orthopedische problemen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4C48830-E29A-CF59-91EE-CE62213AD6A7}"/>
              </a:ext>
            </a:extLst>
          </p:cNvPr>
          <p:cNvSpPr>
            <a:spLocks noChangeAspect="1"/>
          </p:cNvSpPr>
          <p:nvPr/>
        </p:nvSpPr>
        <p:spPr>
          <a:xfrm>
            <a:off x="2193772" y="2125970"/>
            <a:ext cx="3638391" cy="3424088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B739D3C-B00C-00FF-FF69-96E6281E23A1}"/>
              </a:ext>
            </a:extLst>
          </p:cNvPr>
          <p:cNvSpPr txBox="1">
            <a:spLocks/>
          </p:cNvSpPr>
          <p:nvPr/>
        </p:nvSpPr>
        <p:spPr>
          <a:xfrm>
            <a:off x="2484717" y="2230360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Geriatrie &amp; Orthopedie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7">
                <a:extLst>
                  <a:ext uri="{FF2B5EF4-FFF2-40B4-BE49-F238E27FC236}">
                    <a16:creationId xmlns:a16="http://schemas.microsoft.com/office/drawing/2014/main" id="{15E2A04B-9999-2654-D3CF-5686777E0E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0312" y="2922610"/>
                <a:ext cx="3071089" cy="180223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Toename oudere patiënten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Fracturen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Gewrichtsaantasting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Mortaliteit &amp; morbiditeit	</a:t>
                </a:r>
              </a:p>
              <a:p>
                <a:pPr lvl="1" algn="l"/>
                <a:r>
                  <a:rPr lang="nl-NL" dirty="0"/>
                  <a:t>	</a:t>
                </a:r>
                <a:endParaRPr lang="nl-NL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Text Placeholder 7">
                <a:extLst>
                  <a:ext uri="{FF2B5EF4-FFF2-40B4-BE49-F238E27FC236}">
                    <a16:creationId xmlns:a16="http://schemas.microsoft.com/office/drawing/2014/main" id="{15E2A04B-9999-2654-D3CF-5686777E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12" y="2922610"/>
                <a:ext cx="3071089" cy="1802232"/>
              </a:xfrm>
              <a:prstGeom prst="rect">
                <a:avLst/>
              </a:prstGeom>
              <a:blipFill>
                <a:blip r:embed="rId4"/>
                <a:stretch>
                  <a:fillRect l="-3704" t="-2797" r="-4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0">
            <a:extLst>
              <a:ext uri="{FF2B5EF4-FFF2-40B4-BE49-F238E27FC236}">
                <a16:creationId xmlns:a16="http://schemas.microsoft.com/office/drawing/2014/main" id="{D0C0AA45-7520-8BA6-E1A0-130560541796}"/>
              </a:ext>
            </a:extLst>
          </p:cNvPr>
          <p:cNvSpPr>
            <a:spLocks noChangeAspect="1"/>
          </p:cNvSpPr>
          <p:nvPr/>
        </p:nvSpPr>
        <p:spPr>
          <a:xfrm>
            <a:off x="7880099" y="2125970"/>
            <a:ext cx="3638391" cy="3424088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889CF4E0-5CE5-50FB-E67E-C393B37295BC}"/>
              </a:ext>
            </a:extLst>
          </p:cNvPr>
          <p:cNvSpPr txBox="1">
            <a:spLocks/>
          </p:cNvSpPr>
          <p:nvPr/>
        </p:nvSpPr>
        <p:spPr>
          <a:xfrm>
            <a:off x="8171044" y="2230360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Complicaties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7654A4A-F747-D6C0-1D36-FE20AD4E831C}"/>
              </a:ext>
            </a:extLst>
          </p:cNvPr>
          <p:cNvSpPr txBox="1">
            <a:spLocks/>
          </p:cNvSpPr>
          <p:nvPr/>
        </p:nvSpPr>
        <p:spPr>
          <a:xfrm>
            <a:off x="8016639" y="2879611"/>
            <a:ext cx="3501851" cy="2391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Orthopedische complicaties: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Infecties &amp; </a:t>
            </a:r>
            <a:r>
              <a:rPr lang="nl-NL" dirty="0" err="1"/>
              <a:t>tromboses</a:t>
            </a: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Trage wondgenezing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Niet-orthopedische complicaties: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Delier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Autonomie &amp; functionaliteit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Malnutritie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Decubitus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8DB3213-D19C-5C12-D757-25A1D737EB85}"/>
              </a:ext>
            </a:extLst>
          </p:cNvPr>
          <p:cNvSpPr txBox="1">
            <a:spLocks/>
          </p:cNvSpPr>
          <p:nvPr/>
        </p:nvSpPr>
        <p:spPr>
          <a:xfrm>
            <a:off x="442157" y="336431"/>
            <a:ext cx="1751615" cy="422405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/>
              <a:t>Introductie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031C262-7188-EF11-F113-03DDFAD8234A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0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 build="allAtOnce"/>
      <p:bldP spid="34" grpId="0" build="allAtOnce"/>
      <p:bldP spid="35" grpId="0" animBg="1"/>
      <p:bldP spid="36" grpId="0" build="allAtOnce"/>
      <p:bldP spid="3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Zwakheden Studie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srgbClr val="000000">
                    <a:tint val="75000"/>
                  </a:srgbClr>
                </a:solidFill>
              </a:rPr>
              <a:t>12 september 2025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838200" y="1011426"/>
            <a:ext cx="10442575" cy="4786946"/>
          </a:xfrm>
        </p:spPr>
        <p:txBody>
          <a:bodyPr/>
          <a:lstStyle/>
          <a:p>
            <a:endParaRPr lang="nl-NL" sz="3200" dirty="0"/>
          </a:p>
          <a:p>
            <a:pPr marL="735013" lvl="2" indent="-285750"/>
            <a:r>
              <a:rPr lang="nl-NL" sz="2400" dirty="0" err="1"/>
              <a:t>Restrospectief</a:t>
            </a:r>
            <a:r>
              <a:rPr lang="nl-NL" sz="2400" dirty="0"/>
              <a:t> van aard</a:t>
            </a:r>
          </a:p>
          <a:p>
            <a:pPr marL="735013" lvl="2" indent="-285750"/>
            <a:r>
              <a:rPr lang="nl-NL" sz="2400" dirty="0"/>
              <a:t>Single-center design</a:t>
            </a:r>
          </a:p>
          <a:p>
            <a:pPr marL="735013" lvl="2" indent="-285750"/>
            <a:r>
              <a:rPr lang="nl-NL" sz="2400" dirty="0"/>
              <a:t>Beperkt aantal patiënten</a:t>
            </a:r>
          </a:p>
          <a:p>
            <a:pPr marL="735013" lvl="2" indent="-285750"/>
            <a:endParaRPr lang="nl-NL" sz="2400" dirty="0"/>
          </a:p>
          <a:p>
            <a:pPr marL="735013" lvl="2" indent="-285750"/>
            <a:r>
              <a:rPr lang="nl-NL" sz="2400" dirty="0"/>
              <a:t>Doch: interval van slechts 1 jaar, gedurende gelijkaardige periode op jaar; zelfde demografische gegevens en geen duidelijke behandeling of hospitalisatie strategieën dewelke werden aangepast.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09439-0C9B-E4C5-1265-A449C244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242697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Referenties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srgbClr val="000000">
                    <a:tint val="75000"/>
                  </a:srgbClr>
                </a:solidFill>
              </a:rPr>
              <a:t>12 september 2025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838199" y="1011425"/>
            <a:ext cx="9808030" cy="42028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Nikkel LE, Fox EJ, Black KP, Davis C, Anderson L, </a:t>
            </a:r>
            <a:r>
              <a:rPr lang="nl-BE" sz="1600" dirty="0" err="1">
                <a:solidFill>
                  <a:schemeClr val="accent1"/>
                </a:solidFill>
              </a:rPr>
              <a:t>Hollenbeak</a:t>
            </a:r>
            <a:r>
              <a:rPr lang="nl-BE" sz="1600" dirty="0">
                <a:solidFill>
                  <a:schemeClr val="accent1"/>
                </a:solidFill>
              </a:rPr>
              <a:t> CS. Impact of </a:t>
            </a:r>
            <a:r>
              <a:rPr lang="nl-BE" sz="1600" dirty="0" err="1">
                <a:solidFill>
                  <a:schemeClr val="accent1"/>
                </a:solidFill>
              </a:rPr>
              <a:t>comorbidities</a:t>
            </a:r>
            <a:r>
              <a:rPr lang="nl-BE" sz="1600" dirty="0">
                <a:solidFill>
                  <a:schemeClr val="accent1"/>
                </a:solidFill>
              </a:rPr>
              <a:t> on </a:t>
            </a:r>
            <a:r>
              <a:rPr lang="nl-BE" sz="1600" dirty="0" err="1">
                <a:solidFill>
                  <a:schemeClr val="accent1"/>
                </a:solidFill>
              </a:rPr>
              <a:t>hospitalization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costs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following</a:t>
            </a:r>
            <a:r>
              <a:rPr lang="nl-BE" sz="1600" dirty="0">
                <a:solidFill>
                  <a:schemeClr val="accent1"/>
                </a:solidFill>
              </a:rPr>
              <a:t> hip </a:t>
            </a:r>
            <a:r>
              <a:rPr lang="nl-BE" sz="1600" dirty="0" err="1">
                <a:solidFill>
                  <a:schemeClr val="accent1"/>
                </a:solidFill>
              </a:rPr>
              <a:t>fracture</a:t>
            </a:r>
            <a:r>
              <a:rPr lang="nl-BE" sz="1600" dirty="0">
                <a:solidFill>
                  <a:schemeClr val="accent1"/>
                </a:solidFill>
              </a:rPr>
              <a:t>. J Bone Joint </a:t>
            </a:r>
            <a:r>
              <a:rPr lang="nl-BE" sz="1600" dirty="0" err="1">
                <a:solidFill>
                  <a:schemeClr val="accent1"/>
                </a:solidFill>
              </a:rPr>
              <a:t>Surg</a:t>
            </a:r>
            <a:r>
              <a:rPr lang="nl-BE" sz="1600" dirty="0">
                <a:solidFill>
                  <a:schemeClr val="accent1"/>
                </a:solidFill>
              </a:rPr>
              <a:t> Am.  2012; 94:9-17. </a:t>
            </a:r>
            <a:r>
              <a:rPr lang="nl-BE" sz="1600" dirty="0" err="1">
                <a:solidFill>
                  <a:schemeClr val="accent1"/>
                </a:solidFill>
              </a:rPr>
              <a:t>Available</a:t>
            </a:r>
            <a:r>
              <a:rPr lang="nl-BE" sz="1600" dirty="0">
                <a:solidFill>
                  <a:schemeClr val="accent1"/>
                </a:solidFill>
              </a:rPr>
              <a:t> at: </a:t>
            </a:r>
            <a:r>
              <a:rPr lang="nl-BE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http://www.jbjs.org/article.aspx?articleid=181182</a:t>
            </a:r>
            <a:r>
              <a:rPr lang="nl-BE" sz="1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Gregory JJ, </a:t>
            </a:r>
            <a:r>
              <a:rPr lang="nl-BE" sz="1600" dirty="0" err="1">
                <a:solidFill>
                  <a:schemeClr val="accent1"/>
                </a:solidFill>
              </a:rPr>
              <a:t>Kostakopoulou</a:t>
            </a:r>
            <a:r>
              <a:rPr lang="nl-BE" sz="1600" dirty="0">
                <a:solidFill>
                  <a:schemeClr val="accent1"/>
                </a:solidFill>
              </a:rPr>
              <a:t> K, Cool WP, Ford DJ. </a:t>
            </a:r>
            <a:r>
              <a:rPr lang="nl-BE" sz="1600" dirty="0" err="1">
                <a:solidFill>
                  <a:schemeClr val="accent1"/>
                </a:solidFill>
              </a:rPr>
              <a:t>One-year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outcome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for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elderly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patients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</a:t>
            </a:r>
            <a:r>
              <a:rPr lang="nl-BE" sz="1600" dirty="0">
                <a:solidFill>
                  <a:schemeClr val="accent1"/>
                </a:solidFill>
              </a:rPr>
              <a:t> displaced </a:t>
            </a:r>
            <a:r>
              <a:rPr lang="nl-BE" sz="1600" dirty="0" err="1">
                <a:solidFill>
                  <a:schemeClr val="accent1"/>
                </a:solidFill>
              </a:rPr>
              <a:t>intracapsular</a:t>
            </a:r>
            <a:br>
              <a:rPr lang="nl-BE" sz="1600" dirty="0">
                <a:solidFill>
                  <a:schemeClr val="accent1"/>
                </a:solidFill>
              </a:rPr>
            </a:br>
            <a:r>
              <a:rPr lang="nl-BE" sz="1600" dirty="0" err="1">
                <a:solidFill>
                  <a:schemeClr val="accent1"/>
                </a:solidFill>
              </a:rPr>
              <a:t>fractures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femoral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neck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managed</a:t>
            </a:r>
            <a:r>
              <a:rPr lang="nl-BE" sz="1600" dirty="0">
                <a:solidFill>
                  <a:schemeClr val="accent1"/>
                </a:solidFill>
              </a:rPr>
              <a:t> non-</a:t>
            </a:r>
            <a:r>
              <a:rPr lang="nl-BE" sz="1600" dirty="0" err="1">
                <a:solidFill>
                  <a:schemeClr val="accent1"/>
                </a:solidFill>
              </a:rPr>
              <a:t>operatively</a:t>
            </a:r>
            <a:r>
              <a:rPr lang="nl-BE" sz="1600" dirty="0">
                <a:solidFill>
                  <a:schemeClr val="accent1"/>
                </a:solidFill>
              </a:rPr>
              <a:t>. </a:t>
            </a:r>
            <a:r>
              <a:rPr lang="nl-BE" sz="1600" dirty="0" err="1">
                <a:solidFill>
                  <a:schemeClr val="accent1"/>
                </a:solidFill>
              </a:rPr>
              <a:t>Injury</a:t>
            </a:r>
            <a:r>
              <a:rPr lang="nl-BE" sz="1600" dirty="0">
                <a:solidFill>
                  <a:schemeClr val="accent1"/>
                </a:solidFill>
              </a:rPr>
              <a:t>. 2010 Dec;41(12):1273-6. </a:t>
            </a:r>
            <a:r>
              <a:rPr lang="nl-BE" sz="1600" dirty="0" err="1">
                <a:solidFill>
                  <a:schemeClr val="accent1"/>
                </a:solidFill>
              </a:rPr>
              <a:t>doi</a:t>
            </a:r>
            <a:r>
              <a:rPr lang="nl-BE" sz="1600" dirty="0">
                <a:solidFill>
                  <a:schemeClr val="accent1"/>
                </a:solidFill>
              </a:rPr>
              <a:t>: 10.1016/j.injury.2010.06.009. </a:t>
            </a:r>
            <a:r>
              <a:rPr lang="nl-BE" sz="1600" dirty="0" err="1">
                <a:solidFill>
                  <a:schemeClr val="accent1"/>
                </a:solidFill>
              </a:rPr>
              <a:t>Epub</a:t>
            </a:r>
            <a:r>
              <a:rPr lang="nl-BE" sz="1600" dirty="0">
                <a:solidFill>
                  <a:schemeClr val="accent1"/>
                </a:solidFill>
              </a:rPr>
              <a:t> 2010 Jul 13.</a:t>
            </a:r>
          </a:p>
          <a:p>
            <a:pPr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SL Kates, C Behrend, DA </a:t>
            </a:r>
            <a:r>
              <a:rPr lang="nl-BE" sz="1600" dirty="0" err="1">
                <a:solidFill>
                  <a:schemeClr val="accent1"/>
                </a:solidFill>
              </a:rPr>
              <a:t>Mendelson</a:t>
            </a:r>
            <a:r>
              <a:rPr lang="nl-BE" sz="1600" dirty="0">
                <a:solidFill>
                  <a:schemeClr val="accent1"/>
                </a:solidFill>
              </a:rPr>
              <a:t> et al. Hospital </a:t>
            </a:r>
            <a:r>
              <a:rPr lang="nl-BE" sz="1600" dirty="0" err="1">
                <a:solidFill>
                  <a:schemeClr val="accent1"/>
                </a:solidFill>
              </a:rPr>
              <a:t>readmission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after</a:t>
            </a:r>
            <a:r>
              <a:rPr lang="nl-BE" sz="1600" dirty="0">
                <a:solidFill>
                  <a:schemeClr val="accent1"/>
                </a:solidFill>
              </a:rPr>
              <a:t> hip </a:t>
            </a:r>
            <a:r>
              <a:rPr lang="nl-BE" sz="1600" dirty="0" err="1">
                <a:solidFill>
                  <a:schemeClr val="accent1"/>
                </a:solidFill>
              </a:rPr>
              <a:t>fracture</a:t>
            </a:r>
            <a:r>
              <a:rPr lang="nl-BE" sz="1600" dirty="0">
                <a:solidFill>
                  <a:schemeClr val="accent1"/>
                </a:solidFill>
              </a:rPr>
              <a:t>. </a:t>
            </a:r>
            <a:r>
              <a:rPr lang="nl-BE" sz="1600" dirty="0" err="1">
                <a:solidFill>
                  <a:schemeClr val="accent1"/>
                </a:solidFill>
              </a:rPr>
              <a:t>Archives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Orthopedic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Trauma </a:t>
            </a:r>
            <a:r>
              <a:rPr lang="nl-BE" sz="1600" dirty="0" err="1">
                <a:solidFill>
                  <a:schemeClr val="accent1"/>
                </a:solidFill>
              </a:rPr>
              <a:t>Surgery</a:t>
            </a:r>
            <a:r>
              <a:rPr lang="nl-BE" sz="1600" dirty="0">
                <a:solidFill>
                  <a:schemeClr val="accent1"/>
                </a:solidFill>
              </a:rPr>
              <a:t> (2015) 135:329-337.</a:t>
            </a:r>
          </a:p>
          <a:p>
            <a:pPr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AM Ali, C ER Gibbons. </a:t>
            </a:r>
            <a:r>
              <a:rPr lang="nl-BE" sz="1600" dirty="0" err="1">
                <a:solidFill>
                  <a:schemeClr val="accent1"/>
                </a:solidFill>
              </a:rPr>
              <a:t>Predictors</a:t>
            </a:r>
            <a:r>
              <a:rPr lang="nl-BE" sz="1600" dirty="0">
                <a:solidFill>
                  <a:schemeClr val="accent1"/>
                </a:solidFill>
              </a:rPr>
              <a:t> of 30-day </a:t>
            </a:r>
            <a:r>
              <a:rPr lang="nl-BE" sz="1600" dirty="0" err="1">
                <a:solidFill>
                  <a:schemeClr val="accent1"/>
                </a:solidFill>
              </a:rPr>
              <a:t>hospital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readmission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after</a:t>
            </a:r>
            <a:r>
              <a:rPr lang="nl-BE" sz="1600" dirty="0">
                <a:solidFill>
                  <a:schemeClr val="accent1"/>
                </a:solidFill>
              </a:rPr>
              <a:t> hip </a:t>
            </a:r>
            <a:r>
              <a:rPr lang="nl-BE" sz="1600" dirty="0" err="1">
                <a:solidFill>
                  <a:schemeClr val="accent1"/>
                </a:solidFill>
              </a:rPr>
              <a:t>fracture</a:t>
            </a:r>
            <a:r>
              <a:rPr lang="nl-BE" sz="1600" dirty="0">
                <a:solidFill>
                  <a:schemeClr val="accent1"/>
                </a:solidFill>
              </a:rPr>
              <a:t>: a </a:t>
            </a:r>
            <a:r>
              <a:rPr lang="nl-BE" sz="1600" dirty="0" err="1">
                <a:solidFill>
                  <a:schemeClr val="accent1"/>
                </a:solidFill>
              </a:rPr>
              <a:t>systematic</a:t>
            </a:r>
            <a:r>
              <a:rPr lang="nl-BE" sz="1600" dirty="0">
                <a:solidFill>
                  <a:schemeClr val="accent1"/>
                </a:solidFill>
              </a:rPr>
              <a:t> review. </a:t>
            </a:r>
            <a:r>
              <a:rPr lang="nl-BE" sz="1600" dirty="0" err="1">
                <a:solidFill>
                  <a:schemeClr val="accent1"/>
                </a:solidFill>
              </a:rPr>
              <a:t>Injury</a:t>
            </a:r>
            <a:r>
              <a:rPr lang="nl-BE" sz="1600" dirty="0">
                <a:solidFill>
                  <a:schemeClr val="accent1"/>
                </a:solidFill>
              </a:rPr>
              <a:t> 48 (2017) 243-252.</a:t>
            </a:r>
          </a:p>
          <a:p>
            <a:pPr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EC </a:t>
            </a:r>
            <a:r>
              <a:rPr lang="nl-BE" sz="1600" dirty="0" err="1">
                <a:solidFill>
                  <a:schemeClr val="accent1"/>
                </a:solidFill>
              </a:rPr>
              <a:t>Folbert</a:t>
            </a:r>
            <a:r>
              <a:rPr lang="nl-BE" sz="1600" dirty="0">
                <a:solidFill>
                  <a:schemeClr val="accent1"/>
                </a:solidFill>
              </a:rPr>
              <a:t>, RS Smit, D van der Velde et al. </a:t>
            </a:r>
            <a:r>
              <a:rPr lang="nl-BE" sz="1600" dirty="0" err="1">
                <a:solidFill>
                  <a:schemeClr val="accent1"/>
                </a:solidFill>
              </a:rPr>
              <a:t>Geriatric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fracture</a:t>
            </a:r>
            <a:r>
              <a:rPr lang="nl-BE" sz="1600" dirty="0">
                <a:solidFill>
                  <a:schemeClr val="accent1"/>
                </a:solidFill>
              </a:rPr>
              <a:t> center: A </a:t>
            </a:r>
            <a:r>
              <a:rPr lang="nl-BE" sz="1600" dirty="0" err="1">
                <a:solidFill>
                  <a:schemeClr val="accent1"/>
                </a:solidFill>
              </a:rPr>
              <a:t>Multidisciplinary</a:t>
            </a:r>
            <a:r>
              <a:rPr lang="nl-BE" sz="1600" dirty="0">
                <a:solidFill>
                  <a:schemeClr val="accent1"/>
                </a:solidFill>
              </a:rPr>
              <a:t> Treatment Approach </a:t>
            </a:r>
            <a:r>
              <a:rPr lang="nl-BE" sz="1600" dirty="0" err="1">
                <a:solidFill>
                  <a:schemeClr val="accent1"/>
                </a:solidFill>
              </a:rPr>
              <a:t>for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Older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Patients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</a:t>
            </a:r>
            <a:r>
              <a:rPr lang="nl-BE" sz="1600" dirty="0">
                <a:solidFill>
                  <a:schemeClr val="accent1"/>
                </a:solidFill>
              </a:rPr>
              <a:t> a Hip </a:t>
            </a:r>
            <a:r>
              <a:rPr lang="nl-BE" sz="1600" dirty="0" err="1">
                <a:solidFill>
                  <a:schemeClr val="accent1"/>
                </a:solidFill>
              </a:rPr>
              <a:t>Fracture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Improved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Quality</a:t>
            </a:r>
            <a:r>
              <a:rPr lang="nl-BE" sz="1600" dirty="0">
                <a:solidFill>
                  <a:schemeClr val="accent1"/>
                </a:solidFill>
              </a:rPr>
              <a:t> of Care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Short-Term Treatment </a:t>
            </a:r>
            <a:r>
              <a:rPr lang="nl-BE" sz="1600" dirty="0" err="1">
                <a:solidFill>
                  <a:schemeClr val="accent1"/>
                </a:solidFill>
              </a:rPr>
              <a:t>Outcomes</a:t>
            </a:r>
            <a:r>
              <a:rPr lang="nl-BE" sz="1600" dirty="0">
                <a:solidFill>
                  <a:schemeClr val="accent1"/>
                </a:solidFill>
              </a:rPr>
              <a:t>. </a:t>
            </a:r>
            <a:r>
              <a:rPr lang="nl-BE" sz="1600" dirty="0" err="1">
                <a:solidFill>
                  <a:schemeClr val="accent1"/>
                </a:solidFill>
              </a:rPr>
              <a:t>Geriatric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Orthopaedic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Surgery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Rehabilitation</a:t>
            </a:r>
            <a:r>
              <a:rPr lang="nl-BE" sz="1600" dirty="0">
                <a:solidFill>
                  <a:schemeClr val="accent1"/>
                </a:solidFill>
              </a:rPr>
              <a:t> 3(2) 59-67.</a:t>
            </a:r>
          </a:p>
          <a:p>
            <a:pPr>
              <a:spcBef>
                <a:spcPts val="1200"/>
              </a:spcBef>
            </a:pPr>
            <a:r>
              <a:rPr lang="nl-BE" sz="1600" dirty="0">
                <a:solidFill>
                  <a:schemeClr val="accent1"/>
                </a:solidFill>
              </a:rPr>
              <a:t>Lieten S, Pien K, Van Laere S, </a:t>
            </a:r>
            <a:r>
              <a:rPr lang="nl-BE" sz="1600" dirty="0" err="1">
                <a:solidFill>
                  <a:schemeClr val="accent1"/>
                </a:solidFill>
              </a:rPr>
              <a:t>Bravenboer</a:t>
            </a:r>
            <a:r>
              <a:rPr lang="nl-BE" sz="1600" dirty="0">
                <a:solidFill>
                  <a:schemeClr val="accent1"/>
                </a:solidFill>
              </a:rPr>
              <a:t> B, Scheerlinck T. </a:t>
            </a:r>
            <a:r>
              <a:rPr lang="nl-BE" sz="1600" dirty="0" err="1">
                <a:solidFill>
                  <a:schemeClr val="accent1"/>
                </a:solidFill>
              </a:rPr>
              <a:t>Introduction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orthogeriatric</a:t>
            </a:r>
            <a:r>
              <a:rPr lang="nl-BE" sz="1600" dirty="0">
                <a:solidFill>
                  <a:schemeClr val="accent1"/>
                </a:solidFill>
              </a:rPr>
              <a:t> co-management model </a:t>
            </a:r>
            <a:r>
              <a:rPr lang="nl-BE" sz="1600" dirty="0" err="1">
                <a:solidFill>
                  <a:schemeClr val="accent1"/>
                </a:solidFill>
              </a:rPr>
              <a:t>increases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quality</a:t>
            </a:r>
            <a:r>
              <a:rPr lang="nl-BE" sz="1600" dirty="0">
                <a:solidFill>
                  <a:schemeClr val="accent1"/>
                </a:solidFill>
              </a:rPr>
              <a:t> of care: a pilot </a:t>
            </a:r>
            <a:r>
              <a:rPr lang="nl-BE" sz="1600" dirty="0" err="1">
                <a:solidFill>
                  <a:schemeClr val="accent1"/>
                </a:solidFill>
              </a:rPr>
              <a:t>study</a:t>
            </a:r>
            <a:r>
              <a:rPr lang="nl-BE" sz="1600" dirty="0">
                <a:solidFill>
                  <a:schemeClr val="accent1"/>
                </a:solidFill>
              </a:rPr>
              <a:t>. Acta </a:t>
            </a:r>
            <a:r>
              <a:rPr lang="nl-BE" sz="1600" dirty="0" err="1">
                <a:solidFill>
                  <a:schemeClr val="accent1"/>
                </a:solidFill>
              </a:rPr>
              <a:t>Orthop</a:t>
            </a:r>
            <a:r>
              <a:rPr lang="nl-BE" sz="1600" dirty="0">
                <a:solidFill>
                  <a:schemeClr val="accent1"/>
                </a:solidFill>
              </a:rPr>
              <a:t> Belg. 2020 Dec;86(4):580-587.</a:t>
            </a:r>
          </a:p>
          <a:p>
            <a:endParaRPr lang="nl-BE" sz="1600" dirty="0">
              <a:latin typeface="+mn-lt"/>
            </a:endParaRPr>
          </a:p>
          <a:p>
            <a:endParaRPr lang="nl-BE" sz="1600" dirty="0">
              <a:latin typeface="+mn-lt"/>
            </a:endParaRPr>
          </a:p>
          <a:p>
            <a:endParaRPr lang="nl-BE" sz="16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BE" sz="16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BE" sz="16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BE" sz="16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424B6-E73D-6B05-6826-381BB32A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54278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CD65F-DC6D-7543-DB70-C874ECF5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EB26FB6-46A3-DB5F-AC94-2FB1BB481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37D919-9707-4900-44B9-34F4ABD650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5CA15C-5B22-DCE7-8EA5-35ADE1E33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22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AE9A67-C735-BB21-AA6D-161888D530AA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onderzoeksvragen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71E858-1C01-CB52-8D46-DFACA708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0287B00-780A-A967-2D81-48C797D79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1274720"/>
            <a:ext cx="11837611" cy="21542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26B3206-B04C-0AC8-DBE1-28BB7618B45B}"/>
              </a:ext>
            </a:extLst>
          </p:cNvPr>
          <p:cNvSpPr txBox="1"/>
          <p:nvPr/>
        </p:nvSpPr>
        <p:spPr>
          <a:xfrm>
            <a:off x="1084216" y="1686993"/>
            <a:ext cx="931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Wat is de impact van een door apothekers geleide interventie op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geneesmiddel gerelateerde problemen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bij geriatrische patiënten die zijn opgenomen op de orthopedische afdeling?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BB0C81-B313-469F-95D8-01EEED91B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3505745"/>
            <a:ext cx="11837611" cy="215428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74128FC-CE95-1E4E-5BDF-98173B4FA322}"/>
              </a:ext>
            </a:extLst>
          </p:cNvPr>
          <p:cNvSpPr txBox="1"/>
          <p:nvPr/>
        </p:nvSpPr>
        <p:spPr>
          <a:xfrm>
            <a:off x="1084216" y="3911107"/>
            <a:ext cx="9313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Hoe beïnvloedt de implementatie van een door een apotheker geleide interventie de continuïteit van de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 na ontslag 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geriatrische patiënten die zijn opgenomen op de orthopedische afdeling?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AA92979-FA1C-01D5-D851-4C3671041BFF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9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7A0D-277D-9F1C-6C63-D80B864E5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E624E4-C165-9817-35BD-EF046DB1D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797B44E-2532-E77E-A6CE-BB2238FB82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D1F4BE6-D9D4-D109-6FA0-48C80CF95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23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8424F4-EF03-BDEB-1B8A-C5E844609996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029AA4-72C7-AFCE-869F-626F33F3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D478FBAA-CA22-5E08-BE2A-25FD1AE5858B}"/>
              </a:ext>
            </a:extLst>
          </p:cNvPr>
          <p:cNvSpPr>
            <a:spLocks noChangeAspect="1"/>
          </p:cNvSpPr>
          <p:nvPr/>
        </p:nvSpPr>
        <p:spPr>
          <a:xfrm>
            <a:off x="442157" y="1825184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1880D7-C281-02D1-AF09-4883B92C7024}"/>
              </a:ext>
            </a:extLst>
          </p:cNvPr>
          <p:cNvSpPr txBox="1">
            <a:spLocks/>
          </p:cNvSpPr>
          <p:nvPr/>
        </p:nvSpPr>
        <p:spPr>
          <a:xfrm>
            <a:off x="733102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Studieopzet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530C872-F276-6627-A147-E48FA0EA4DD1}"/>
              </a:ext>
            </a:extLst>
          </p:cNvPr>
          <p:cNvSpPr txBox="1">
            <a:spLocks/>
          </p:cNvSpPr>
          <p:nvPr/>
        </p:nvSpPr>
        <p:spPr>
          <a:xfrm>
            <a:off x="578697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Pré-post </a:t>
            </a:r>
            <a:r>
              <a:rPr lang="nl-NL" dirty="0" err="1"/>
              <a:t>interventionele</a:t>
            </a:r>
            <a:r>
              <a:rPr lang="nl-NL" dirty="0"/>
              <a:t> studie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Setting: UZ Brussel 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9236135-2FC8-70B7-DF59-1C82CDAB6574}"/>
              </a:ext>
            </a:extLst>
          </p:cNvPr>
          <p:cNvSpPr>
            <a:spLocks noChangeAspect="1"/>
          </p:cNvSpPr>
          <p:nvPr/>
        </p:nvSpPr>
        <p:spPr>
          <a:xfrm>
            <a:off x="4645705" y="1825185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F4A6A3E0-F4D6-5D94-9C13-13E7D4F23A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50" y="1929575"/>
                <a:ext cx="2535381" cy="59355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dirty="0"/>
                  <a:t>Populatie</a:t>
                </a: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dirty="0"/>
                  <a:t>65 jaar</a:t>
                </a:r>
              </a:p>
            </p:txBody>
          </p:sp>
        </mc:Choice>
        <mc:Fallback xmlns="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F4A6A3E0-F4D6-5D94-9C13-13E7D4F2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50" y="1929575"/>
                <a:ext cx="2535381" cy="593558"/>
              </a:xfrm>
              <a:prstGeom prst="rect">
                <a:avLst/>
              </a:prstGeom>
              <a:blipFill>
                <a:blip r:embed="rId4"/>
                <a:stretch>
                  <a:fillRect t="-12766" b="-170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4DCD57-3482-E3DB-2F3A-17F0E361F298}"/>
              </a:ext>
            </a:extLst>
          </p:cNvPr>
          <p:cNvSpPr txBox="1">
            <a:spLocks/>
          </p:cNvSpPr>
          <p:nvPr/>
        </p:nvSpPr>
        <p:spPr>
          <a:xfrm>
            <a:off x="4782245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1 (n=61)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Standaard zorg zonder apotheker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2 (n=66)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Inclusie van een apotheker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dirty="0"/>
              <a:t>Medicatie-nazicht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dirty="0"/>
              <a:t>Opvolging na ontslag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82CBE7E-D899-86D5-C543-B27878CAF24E}"/>
              </a:ext>
            </a:extLst>
          </p:cNvPr>
          <p:cNvSpPr>
            <a:spLocks noChangeAspect="1"/>
          </p:cNvSpPr>
          <p:nvPr/>
        </p:nvSpPr>
        <p:spPr>
          <a:xfrm>
            <a:off x="8849253" y="1825185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C90D7F1-F273-CCE2-BC02-760BE70B2B21}"/>
              </a:ext>
            </a:extLst>
          </p:cNvPr>
          <p:cNvSpPr txBox="1">
            <a:spLocks/>
          </p:cNvSpPr>
          <p:nvPr/>
        </p:nvSpPr>
        <p:spPr>
          <a:xfrm>
            <a:off x="9140198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Uitkomsten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38B1EFE-3478-53F0-881F-CD12AB8751AB}"/>
              </a:ext>
            </a:extLst>
          </p:cNvPr>
          <p:cNvSpPr txBox="1">
            <a:spLocks/>
          </p:cNvSpPr>
          <p:nvPr/>
        </p:nvSpPr>
        <p:spPr>
          <a:xfrm>
            <a:off x="8985793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Primaire uitkomsten: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 err="1"/>
              <a:t>Medicatiegerelateerde</a:t>
            </a:r>
            <a:r>
              <a:rPr lang="nl-NL" dirty="0"/>
              <a:t> problemen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Secundaire uitkomsten: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Acceptatiegraad door huisartsen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Heropnames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Klinische impact van interventies (CLEO-tool)</a:t>
            </a:r>
          </a:p>
          <a:p>
            <a:pPr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AC84EAD-7AC9-DC0C-BA45-820811CD10B7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1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build="allAtOnce"/>
      <p:bldP spid="5" grpId="0" animBg="1"/>
      <p:bldP spid="6" grpId="0" build="allAtOnce"/>
      <p:bldP spid="7" grpId="0" build="allAtOnce"/>
      <p:bldP spid="8" grpId="0" animBg="1"/>
      <p:bldP spid="18" grpId="0" build="allAtOnce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8B932-A161-82C6-9E12-3629CD1B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774E769-B112-CF3C-B4ED-D4B786D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0CC0DF9-F187-520E-1FC6-57B526160B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5E6A3A5-C27F-20CF-D286-A2F8D803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24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AD9978-11A1-3835-DE37-6447F0CC7705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</a:t>
            </a:r>
            <a:endParaRPr lang="nl-NL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46EA16-0C29-5A4B-1826-E255D079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35BC335-FBD3-4AE7-0F70-73B02019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595" y="0"/>
            <a:ext cx="5322973" cy="534028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8A1A57D-7F62-3B04-1830-CE27E0DB9301}"/>
              </a:ext>
            </a:extLst>
          </p:cNvPr>
          <p:cNvSpPr txBox="1"/>
          <p:nvPr/>
        </p:nvSpPr>
        <p:spPr>
          <a:xfrm>
            <a:off x="4113474" y="5457698"/>
            <a:ext cx="7947762" cy="31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Figuur 4: Beschrijving van het inclusieproces van patiënten.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3D746AA-D5C9-D74C-C071-D6B90B91977C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3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A6308-340E-2796-BE7C-8585FD3E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79154AE-4D20-01DF-6E84-19C2B410E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B412049-64A9-4AD9-0EEE-B415491318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7A2473-E467-E176-EB8E-B94DBB406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835" y="6049314"/>
            <a:ext cx="439758" cy="316133"/>
          </a:xfrm>
        </p:spPr>
        <p:txBody>
          <a:bodyPr/>
          <a:lstStyle/>
          <a:p>
            <a:fld id="{C13E29F1-38AA-0941-991C-3B703E9E025F}" type="slidenum">
              <a:rPr lang="en-BE" smtClean="0"/>
              <a:pPr/>
              <a:t>25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99EBE3-19A5-6DD6-94D3-8F02478E1E85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89BFFF-C483-04B1-C132-D102BCB2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Afbeelding 2" descr="Afbeelding met tekst, schermopname, menu, nummer&#10;&#10;Door AI gegenereerde inhoud is mogelijk onjuist.">
            <a:extLst>
              <a:ext uri="{FF2B5EF4-FFF2-40B4-BE49-F238E27FC236}">
                <a16:creationId xmlns:a16="http://schemas.microsoft.com/office/drawing/2014/main" id="{9731DC7F-3838-2000-F254-C428662D11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849"/>
          <a:stretch>
            <a:fillRect/>
          </a:stretch>
        </p:blipFill>
        <p:spPr>
          <a:xfrm>
            <a:off x="2663740" y="1237744"/>
            <a:ext cx="8309060" cy="431004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345AB9-AE8E-E2B8-F5AD-53B96C876F41}"/>
              </a:ext>
            </a:extLst>
          </p:cNvPr>
          <p:cNvSpPr txBox="1"/>
          <p:nvPr/>
        </p:nvSpPr>
        <p:spPr>
          <a:xfrm>
            <a:off x="2705305" y="5560821"/>
            <a:ext cx="7947762" cy="31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Tabel 1: Baseline patiëntkenmerken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56E13F8-D5AD-A857-23B9-C2E2476F2B77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7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D471-358D-7069-D92D-F6F79B938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76B3AAF-5295-14B0-305C-15C1BB67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4F0DF7-6478-B28F-B24B-542582AB2D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4865FE0-1FF3-58BC-2495-BA49EFFA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26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0EB508-38D0-F249-2EA8-759833AD0BC7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E8370A-98CA-849A-B8C0-E67FC634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Afbeelding 2" descr="Afbeelding met tekst, schermopname, menu, nummer&#10;&#10;Door AI gegenereerde inhoud is mogelijk onjuist.">
            <a:extLst>
              <a:ext uri="{FF2B5EF4-FFF2-40B4-BE49-F238E27FC236}">
                <a16:creationId xmlns:a16="http://schemas.microsoft.com/office/drawing/2014/main" id="{296FEB1D-EE60-EE67-B7E7-71BC05762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399"/>
          <a:stretch>
            <a:fillRect/>
          </a:stretch>
        </p:blipFill>
        <p:spPr>
          <a:xfrm>
            <a:off x="1076853" y="1886678"/>
            <a:ext cx="10739698" cy="21311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4E1D3F-BAA2-B344-94D3-C4D3959DD2A8}"/>
              </a:ext>
            </a:extLst>
          </p:cNvPr>
          <p:cNvSpPr txBox="1"/>
          <p:nvPr/>
        </p:nvSpPr>
        <p:spPr>
          <a:xfrm>
            <a:off x="1076852" y="4003963"/>
            <a:ext cx="7947762" cy="31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Tabel 2: Resultaten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8CBBFF-171A-91D3-0091-A8DA2058A4D9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16482F-F6A3-6121-047E-30F5D53CF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54" y="1250332"/>
            <a:ext cx="10739697" cy="65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0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E0F0-9C3A-CC66-0C48-5892F597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AA98AE1-4F6C-3A40-791D-0534B4A40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6261A11-28C6-FFF4-3A74-5E1031F43E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F0D757-6A15-827B-F490-9F4D54EC7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27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4C7C5A-0421-9D16-7090-AED2B22950B9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79C725-99E9-3F45-1E9B-818C2C95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2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EFC07F3B-9246-1FF3-B417-ECF7175C2291}"/>
              </a:ext>
            </a:extLst>
          </p:cNvPr>
          <p:cNvSpPr>
            <a:spLocks noChangeAspect="1"/>
          </p:cNvSpPr>
          <p:nvPr/>
        </p:nvSpPr>
        <p:spPr>
          <a:xfrm>
            <a:off x="656484" y="1825185"/>
            <a:ext cx="4772185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C69DF12-9E99-20BF-D119-2D1184DF78B4}"/>
              </a:ext>
            </a:extLst>
          </p:cNvPr>
          <p:cNvSpPr txBox="1">
            <a:spLocks/>
          </p:cNvSpPr>
          <p:nvPr/>
        </p:nvSpPr>
        <p:spPr>
          <a:xfrm>
            <a:off x="947429" y="1929575"/>
            <a:ext cx="377204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Belangrijkste bevindingen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69BF3185-5BE0-B4F4-30E9-FD86A6843A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024" y="2666429"/>
                <a:ext cx="4569046" cy="180223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Transmurale zorg door apothekers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nl-NL" dirty="0"/>
                  <a:t> medicatie gerelateerde problemen na ontslag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Hoge acceptatiegraad van interventies door huisartsen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Medicatieveiligheid &amp; continuïteit van zorg	</a:t>
                </a:r>
              </a:p>
              <a:p>
                <a:pPr lvl="1" algn="l"/>
                <a:r>
                  <a:rPr lang="nl-NL" dirty="0"/>
                  <a:t>	</a:t>
                </a:r>
                <a:endParaRPr lang="nl-NL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69BF3185-5BE0-B4F4-30E9-FD86A684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" y="2666429"/>
                <a:ext cx="4569046" cy="1802232"/>
              </a:xfrm>
              <a:prstGeom prst="rect">
                <a:avLst/>
              </a:prstGeom>
              <a:blipFill>
                <a:blip r:embed="rId4"/>
                <a:stretch>
                  <a:fillRect l="-2533" t="-3378" r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0">
            <a:extLst>
              <a:ext uri="{FF2B5EF4-FFF2-40B4-BE49-F238E27FC236}">
                <a16:creationId xmlns:a16="http://schemas.microsoft.com/office/drawing/2014/main" id="{E2681E6B-B577-4CA1-A1C3-CAB1E90E5770}"/>
              </a:ext>
            </a:extLst>
          </p:cNvPr>
          <p:cNvSpPr>
            <a:spLocks noChangeAspect="1"/>
          </p:cNvSpPr>
          <p:nvPr/>
        </p:nvSpPr>
        <p:spPr>
          <a:xfrm>
            <a:off x="6393871" y="1825185"/>
            <a:ext cx="4984355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A31FD2-CE67-2DF9-29DD-B019E9171812}"/>
              </a:ext>
            </a:extLst>
          </p:cNvPr>
          <p:cNvSpPr txBox="1">
            <a:spLocks/>
          </p:cNvSpPr>
          <p:nvPr/>
        </p:nvSpPr>
        <p:spPr>
          <a:xfrm>
            <a:off x="6684816" y="1929575"/>
            <a:ext cx="3939745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Aanbevelingen toekomstig onderzoek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259DBC9-FB4C-B79F-A107-C59284CA466B}"/>
              </a:ext>
            </a:extLst>
          </p:cNvPr>
          <p:cNvSpPr txBox="1">
            <a:spLocks/>
          </p:cNvSpPr>
          <p:nvPr/>
        </p:nvSpPr>
        <p:spPr>
          <a:xfrm>
            <a:off x="6530411" y="2666429"/>
            <a:ext cx="4772185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Evaluatie van langetermijneffecten (e.g., levenskwaliteit)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Meer patiëntbetrokkenheid bij medicatiebeheer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Ontwikkeling van afbouwstrategieën voor risicovolle medicatie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1D6B5EB-005F-6EC3-FE39-13C9ABB901CE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6">
            <a:extLst>
              <a:ext uri="{FF2B5EF4-FFF2-40B4-BE49-F238E27FC236}">
                <a16:creationId xmlns:a16="http://schemas.microsoft.com/office/drawing/2014/main" id="{1D0428BB-4273-9B57-9074-4EAAF2F62D70}"/>
              </a:ext>
            </a:extLst>
          </p:cNvPr>
          <p:cNvSpPr txBox="1"/>
          <p:nvPr/>
        </p:nvSpPr>
        <p:spPr>
          <a:xfrm>
            <a:off x="3192427" y="5581670"/>
            <a:ext cx="7042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BMC </a:t>
            </a:r>
            <a:r>
              <a:rPr lang="en-US" sz="1600" b="1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Geriatr</a:t>
            </a:r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2024 Jan 11;24(1):47. IF2024: 3.4  (Q1 – Geriatrics and Gerontology)</a:t>
            </a:r>
            <a:endParaRPr lang="nl-BE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Medicatie als drug">
            <a:extLst>
              <a:ext uri="{FF2B5EF4-FFF2-40B4-BE49-F238E27FC236}">
                <a16:creationId xmlns:a16="http://schemas.microsoft.com/office/drawing/2014/main" id="{AF94F8F7-48B1-BC88-47EF-7D75573D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54" y="118067"/>
            <a:ext cx="1256842" cy="15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3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/>
      <p:bldP spid="6" grpId="0" build="allAtOnce"/>
      <p:bldP spid="7" grpId="0" animBg="1"/>
      <p:bldP spid="8" grpId="0" build="allAtOnce"/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8058-6836-8560-E773-E3D731D6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0BB4367-1039-EF45-C8F1-2938098B7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D9640DC-4799-3C5A-170A-211B2817DD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2B3BB27-DDD0-685E-AA0D-921E2F221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28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D8A111-1626-EA0A-5DC8-0227B7D5CDCB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onderzoeksvragen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9CE234-BA62-9804-C938-7567FDE9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32DD4E3-AB49-D971-1364-80928B804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1274720"/>
            <a:ext cx="11837611" cy="21542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A942E0D-CA6D-A2EF-3319-C7551288D821}"/>
              </a:ext>
            </a:extLst>
          </p:cNvPr>
          <p:cNvSpPr txBox="1"/>
          <p:nvPr/>
        </p:nvSpPr>
        <p:spPr>
          <a:xfrm>
            <a:off x="1084216" y="1686993"/>
            <a:ext cx="931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Wat is de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van uitgestelde chirurgie 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de incidentie van postoperatieve complicaties bij geriatrische patiënten met heupfracturen?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41980EB-D7D1-4DC7-B002-52382426E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3505745"/>
            <a:ext cx="11837611" cy="215428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7C794974-CA7C-4EAF-EB1E-F5F3286E8A5B}"/>
              </a:ext>
            </a:extLst>
          </p:cNvPr>
          <p:cNvSpPr txBox="1"/>
          <p:nvPr/>
        </p:nvSpPr>
        <p:spPr>
          <a:xfrm>
            <a:off x="1084216" y="3911107"/>
            <a:ext cx="931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beïnvloedt de vertraging 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chirurgische interventie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sterftecijfers en complicaties 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een heupfractuur / heelkunde?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21103E7-B55B-B379-A205-D17140146579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57E9B-6A2D-53F3-A7A1-DF138D1C2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BC3910-9A16-5EC1-1E46-714A8839A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0290E5F-785E-BCAA-C41C-90CD5416C1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4CC67F-EBA3-DC83-97E3-733335292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29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34A41F-4182-FD71-437F-C91004E6F7CE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5CCBB0-7D71-48FE-4BF8-9BC2F3E1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</a:t>
            </a:r>
            <a:r>
              <a:rPr lang="nl-NL" b="0" dirty="0"/>
              <a:t>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CD6B09C5-CF55-5A3F-7F5D-42BF67C891D6}"/>
              </a:ext>
            </a:extLst>
          </p:cNvPr>
          <p:cNvSpPr>
            <a:spLocks noChangeAspect="1"/>
          </p:cNvSpPr>
          <p:nvPr/>
        </p:nvSpPr>
        <p:spPr>
          <a:xfrm>
            <a:off x="442157" y="1825184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9980DBD-D30E-AAC2-3B27-EDD9868BD691}"/>
              </a:ext>
            </a:extLst>
          </p:cNvPr>
          <p:cNvSpPr txBox="1">
            <a:spLocks/>
          </p:cNvSpPr>
          <p:nvPr/>
        </p:nvSpPr>
        <p:spPr>
          <a:xfrm>
            <a:off x="733102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Studieopzet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71CA06F-82F9-CDF2-14C8-789AC0A43620}"/>
              </a:ext>
            </a:extLst>
          </p:cNvPr>
          <p:cNvSpPr txBox="1">
            <a:spLocks/>
          </p:cNvSpPr>
          <p:nvPr/>
        </p:nvSpPr>
        <p:spPr>
          <a:xfrm>
            <a:off x="578697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Retrospectieve studie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Setting: UZ Brussel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Data collectie: 2014-2019</a:t>
            </a:r>
          </a:p>
          <a:p>
            <a:pPr algn="l"/>
            <a:r>
              <a:rPr lang="nl-NL" dirty="0"/>
              <a:t> 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5DEFBF6-EC3F-2C04-6500-BA367777EEA5}"/>
              </a:ext>
            </a:extLst>
          </p:cNvPr>
          <p:cNvSpPr>
            <a:spLocks noChangeAspect="1"/>
          </p:cNvSpPr>
          <p:nvPr/>
        </p:nvSpPr>
        <p:spPr>
          <a:xfrm>
            <a:off x="4645705" y="1825185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A179A53E-45B5-9F22-2396-DDF3051BC5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705" y="1929575"/>
                <a:ext cx="3207629" cy="59355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dirty="0"/>
                  <a:t>Patiënten met een heupfractuur</a:t>
                </a: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dirty="0"/>
                  <a:t>65 jaar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A179A53E-45B5-9F22-2396-DDF3051BC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05" y="1929575"/>
                <a:ext cx="3207629" cy="593558"/>
              </a:xfrm>
              <a:prstGeom prst="rect">
                <a:avLst/>
              </a:prstGeom>
              <a:blipFill>
                <a:blip r:embed="rId4"/>
                <a:stretch>
                  <a:fillRect l="-1181" t="-12766" r="-1575" b="-170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44E5F2-3B38-4BD2-6D28-769063FB65A6}"/>
              </a:ext>
            </a:extLst>
          </p:cNvPr>
          <p:cNvSpPr txBox="1">
            <a:spLocks/>
          </p:cNvSpPr>
          <p:nvPr/>
        </p:nvSpPr>
        <p:spPr>
          <a:xfrm>
            <a:off x="4782245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1 (n=536)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Patiënten geopereerd binnen 24 uur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2 (n=304)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Patiënten met uitgestelde operatie (&gt;24 uur)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2971E089-7BE3-3E78-F02F-0A2D3F89FF7F}"/>
              </a:ext>
            </a:extLst>
          </p:cNvPr>
          <p:cNvSpPr>
            <a:spLocks noChangeAspect="1"/>
          </p:cNvSpPr>
          <p:nvPr/>
        </p:nvSpPr>
        <p:spPr>
          <a:xfrm>
            <a:off x="8849253" y="1825185"/>
            <a:ext cx="3207629" cy="3589497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39DF37F-46D7-4824-E774-319E29C039FF}"/>
              </a:ext>
            </a:extLst>
          </p:cNvPr>
          <p:cNvSpPr txBox="1">
            <a:spLocks/>
          </p:cNvSpPr>
          <p:nvPr/>
        </p:nvSpPr>
        <p:spPr>
          <a:xfrm>
            <a:off x="9140198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Uitkomsten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61FBDB7-D0C7-D67C-5A01-6540D1DAA6A7}"/>
              </a:ext>
            </a:extLst>
          </p:cNvPr>
          <p:cNvSpPr txBox="1">
            <a:spLocks/>
          </p:cNvSpPr>
          <p:nvPr/>
        </p:nvSpPr>
        <p:spPr>
          <a:xfrm>
            <a:off x="8985793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Klinische uitkomsten: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Ziekenhuisopnameduur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Mortaliteit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Postoperatieve complicaties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Analyse vertragingsoorzaken </a:t>
            </a:r>
          </a:p>
          <a:p>
            <a:pPr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81E2AB8-9C81-19F0-4148-18AA301D903F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build="allAtOnce"/>
      <p:bldP spid="5" grpId="0" animBg="1"/>
      <p:bldP spid="6" grpId="0" build="allAtOnce"/>
      <p:bldP spid="7" grpId="0" build="allAtOnce"/>
      <p:bldP spid="8" grpId="0" animBg="1"/>
      <p:bldP spid="18" grpId="0" build="allAtOnce"/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9710-2FCD-78AD-2CFD-57A74A23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3E3034-AFBE-D538-AADE-E46B2C0BE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57B369-49FD-361A-849B-7D9678C43B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D097C8-CF3C-0715-4ABE-A4CFB8F85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</a:t>
            </a:fld>
            <a:endParaRPr lang="en-BE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30914940-44B4-2E2E-CDE3-CA2C4875E56C}"/>
              </a:ext>
            </a:extLst>
          </p:cNvPr>
          <p:cNvSpPr>
            <a:spLocks noChangeAspect="1"/>
          </p:cNvSpPr>
          <p:nvPr/>
        </p:nvSpPr>
        <p:spPr>
          <a:xfrm>
            <a:off x="1295023" y="2266507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018BF184-1544-4E55-1935-D6CF09E0CDF0}"/>
              </a:ext>
            </a:extLst>
          </p:cNvPr>
          <p:cNvSpPr txBox="1">
            <a:spLocks/>
          </p:cNvSpPr>
          <p:nvPr/>
        </p:nvSpPr>
        <p:spPr>
          <a:xfrm>
            <a:off x="1585968" y="2370897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Osteoporotische</a:t>
            </a:r>
            <a:r>
              <a:rPr lang="nl-NL" dirty="0"/>
              <a:t> fractuur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8FBEA6B-68DF-56A3-6D3E-893484D1FBFF}"/>
              </a:ext>
            </a:extLst>
          </p:cNvPr>
          <p:cNvSpPr txBox="1">
            <a:spLocks/>
          </p:cNvSpPr>
          <p:nvPr/>
        </p:nvSpPr>
        <p:spPr>
          <a:xfrm>
            <a:off x="1431563" y="2942375"/>
            <a:ext cx="3071089" cy="2366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Prevalentie: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Vrouwen &gt;50 jaar: 1/3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Mannen &gt;50 jaar: 1/5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3</a:t>
            </a:r>
            <a:r>
              <a:rPr lang="nl-NL" baseline="30000" dirty="0"/>
              <a:t>de</a:t>
            </a:r>
            <a:r>
              <a:rPr lang="nl-NL" dirty="0"/>
              <a:t> meest voorkomende indirect doodsoorzaak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Verdubbeling heupfracturen tussen 2018-2050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3BCCF31F-E47B-FF1D-6FA6-C554DEFC315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5104" y="2130551"/>
            <a:ext cx="6172200" cy="347472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FFDE9685-171E-8E27-A748-1D96D0C923AB}"/>
              </a:ext>
            </a:extLst>
          </p:cNvPr>
          <p:cNvSpPr/>
          <p:nvPr/>
        </p:nvSpPr>
        <p:spPr>
          <a:xfrm>
            <a:off x="6390737" y="3050916"/>
            <a:ext cx="1955800" cy="243840"/>
          </a:xfrm>
          <a:custGeom>
            <a:avLst/>
            <a:gdLst/>
            <a:ahLst/>
            <a:cxnLst/>
            <a:rect l="l" t="t" r="r" b="b"/>
            <a:pathLst>
              <a:path w="1955800" h="243839">
                <a:moveTo>
                  <a:pt x="0" y="121919"/>
                </a:moveTo>
                <a:lnTo>
                  <a:pt x="45328" y="85129"/>
                </a:lnTo>
                <a:lnTo>
                  <a:pt x="99379" y="68313"/>
                </a:lnTo>
                <a:lnTo>
                  <a:pt x="172036" y="52840"/>
                </a:lnTo>
                <a:lnTo>
                  <a:pt x="214797" y="45675"/>
                </a:lnTo>
                <a:lnTo>
                  <a:pt x="261557" y="38927"/>
                </a:lnTo>
                <a:lnTo>
                  <a:pt x="312098" y="32624"/>
                </a:lnTo>
                <a:lnTo>
                  <a:pt x="366204" y="26792"/>
                </a:lnTo>
                <a:lnTo>
                  <a:pt x="423656" y="21458"/>
                </a:lnTo>
                <a:lnTo>
                  <a:pt x="484236" y="16651"/>
                </a:lnTo>
                <a:lnTo>
                  <a:pt x="547729" y="12396"/>
                </a:lnTo>
                <a:lnTo>
                  <a:pt x="613915" y="8721"/>
                </a:lnTo>
                <a:lnTo>
                  <a:pt x="682578" y="5654"/>
                </a:lnTo>
                <a:lnTo>
                  <a:pt x="753500" y="3221"/>
                </a:lnTo>
                <a:lnTo>
                  <a:pt x="826463" y="1449"/>
                </a:lnTo>
                <a:lnTo>
                  <a:pt x="901251" y="366"/>
                </a:lnTo>
                <a:lnTo>
                  <a:pt x="977646" y="0"/>
                </a:lnTo>
                <a:lnTo>
                  <a:pt x="1054040" y="366"/>
                </a:lnTo>
                <a:lnTo>
                  <a:pt x="1128828" y="1449"/>
                </a:lnTo>
                <a:lnTo>
                  <a:pt x="1201791" y="3221"/>
                </a:lnTo>
                <a:lnTo>
                  <a:pt x="1272713" y="5654"/>
                </a:lnTo>
                <a:lnTo>
                  <a:pt x="1341376" y="8721"/>
                </a:lnTo>
                <a:lnTo>
                  <a:pt x="1407562" y="12396"/>
                </a:lnTo>
                <a:lnTo>
                  <a:pt x="1471055" y="16651"/>
                </a:lnTo>
                <a:lnTo>
                  <a:pt x="1531635" y="21458"/>
                </a:lnTo>
                <a:lnTo>
                  <a:pt x="1589087" y="26792"/>
                </a:lnTo>
                <a:lnTo>
                  <a:pt x="1643193" y="32624"/>
                </a:lnTo>
                <a:lnTo>
                  <a:pt x="1693734" y="38927"/>
                </a:lnTo>
                <a:lnTo>
                  <a:pt x="1740494" y="45675"/>
                </a:lnTo>
                <a:lnTo>
                  <a:pt x="1783255" y="52840"/>
                </a:lnTo>
                <a:lnTo>
                  <a:pt x="1821800" y="60395"/>
                </a:lnTo>
                <a:lnTo>
                  <a:pt x="1885372" y="76566"/>
                </a:lnTo>
                <a:lnTo>
                  <a:pt x="1929468" y="93972"/>
                </a:lnTo>
                <a:lnTo>
                  <a:pt x="1955292" y="121919"/>
                </a:lnTo>
                <a:lnTo>
                  <a:pt x="1952350" y="131444"/>
                </a:lnTo>
                <a:lnTo>
                  <a:pt x="1909963" y="158710"/>
                </a:lnTo>
                <a:lnTo>
                  <a:pt x="1855912" y="175526"/>
                </a:lnTo>
                <a:lnTo>
                  <a:pt x="1783255" y="190999"/>
                </a:lnTo>
                <a:lnTo>
                  <a:pt x="1740494" y="198164"/>
                </a:lnTo>
                <a:lnTo>
                  <a:pt x="1693734" y="204912"/>
                </a:lnTo>
                <a:lnTo>
                  <a:pt x="1643193" y="211215"/>
                </a:lnTo>
                <a:lnTo>
                  <a:pt x="1589087" y="217047"/>
                </a:lnTo>
                <a:lnTo>
                  <a:pt x="1531635" y="222381"/>
                </a:lnTo>
                <a:lnTo>
                  <a:pt x="1471055" y="227188"/>
                </a:lnTo>
                <a:lnTo>
                  <a:pt x="1407562" y="231443"/>
                </a:lnTo>
                <a:lnTo>
                  <a:pt x="1341376" y="235118"/>
                </a:lnTo>
                <a:lnTo>
                  <a:pt x="1272713" y="238185"/>
                </a:lnTo>
                <a:lnTo>
                  <a:pt x="1201791" y="240618"/>
                </a:lnTo>
                <a:lnTo>
                  <a:pt x="1128828" y="242390"/>
                </a:lnTo>
                <a:lnTo>
                  <a:pt x="1054040" y="243473"/>
                </a:lnTo>
                <a:lnTo>
                  <a:pt x="977646" y="243839"/>
                </a:lnTo>
                <a:lnTo>
                  <a:pt x="901251" y="243473"/>
                </a:lnTo>
                <a:lnTo>
                  <a:pt x="826463" y="242390"/>
                </a:lnTo>
                <a:lnTo>
                  <a:pt x="753500" y="240618"/>
                </a:lnTo>
                <a:lnTo>
                  <a:pt x="682578" y="238185"/>
                </a:lnTo>
                <a:lnTo>
                  <a:pt x="613915" y="235118"/>
                </a:lnTo>
                <a:lnTo>
                  <a:pt x="547729" y="231443"/>
                </a:lnTo>
                <a:lnTo>
                  <a:pt x="484236" y="227188"/>
                </a:lnTo>
                <a:lnTo>
                  <a:pt x="423656" y="222381"/>
                </a:lnTo>
                <a:lnTo>
                  <a:pt x="366204" y="217047"/>
                </a:lnTo>
                <a:lnTo>
                  <a:pt x="312098" y="211215"/>
                </a:lnTo>
                <a:lnTo>
                  <a:pt x="261557" y="204912"/>
                </a:lnTo>
                <a:lnTo>
                  <a:pt x="214797" y="198164"/>
                </a:lnTo>
                <a:lnTo>
                  <a:pt x="172036" y="190999"/>
                </a:lnTo>
                <a:lnTo>
                  <a:pt x="133491" y="183444"/>
                </a:lnTo>
                <a:lnTo>
                  <a:pt x="69919" y="167273"/>
                </a:lnTo>
                <a:lnTo>
                  <a:pt x="25823" y="149867"/>
                </a:lnTo>
                <a:lnTo>
                  <a:pt x="0" y="121919"/>
                </a:lnTo>
                <a:close/>
              </a:path>
            </a:pathLst>
          </a:custGeom>
          <a:ln w="4419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95D999-9768-5802-7B68-16F2DEE839E6}"/>
              </a:ext>
            </a:extLst>
          </p:cNvPr>
          <p:cNvSpPr txBox="1"/>
          <p:nvPr/>
        </p:nvSpPr>
        <p:spPr>
          <a:xfrm>
            <a:off x="7013479" y="5605271"/>
            <a:ext cx="497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Figuur 1: De (indirecte) oorzaken van overlijden (Kanis ea. 2021)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0642E66-2EE1-B895-870C-C8967F7B2071}"/>
              </a:ext>
            </a:extLst>
          </p:cNvPr>
          <p:cNvSpPr txBox="1">
            <a:spLocks/>
          </p:cNvSpPr>
          <p:nvPr/>
        </p:nvSpPr>
        <p:spPr>
          <a:xfrm>
            <a:off x="442157" y="336431"/>
            <a:ext cx="1751615" cy="422405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/>
              <a:t>Introductie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2D178CD-E489-8BE8-1AA2-620FBC0C81A4}"/>
              </a:ext>
            </a:extLst>
          </p:cNvPr>
          <p:cNvSpPr/>
          <p:nvPr/>
        </p:nvSpPr>
        <p:spPr>
          <a:xfrm>
            <a:off x="10235248" y="6221896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21DBA4D-D46D-2BAF-9CC9-FE20D2A44E00}"/>
              </a:ext>
            </a:extLst>
          </p:cNvPr>
          <p:cNvSpPr txBox="1">
            <a:spLocks/>
          </p:cNvSpPr>
          <p:nvPr/>
        </p:nvSpPr>
        <p:spPr>
          <a:xfrm>
            <a:off x="2360807" y="1275824"/>
            <a:ext cx="6249641" cy="422405"/>
          </a:xfrm>
          <a:prstGeom prst="rect">
            <a:avLst/>
          </a:prstGeom>
          <a:noFill/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Uitdaging: grote impact van heupfracturen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558418C-B9F0-89D1-BDF3-B678AC8E00D7}"/>
              </a:ext>
            </a:extLst>
          </p:cNvPr>
          <p:cNvSpPr/>
          <p:nvPr/>
        </p:nvSpPr>
        <p:spPr>
          <a:xfrm>
            <a:off x="8650630" y="976643"/>
            <a:ext cx="3150306" cy="3869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19% overlijdt &lt;1 jaar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E9DD4DB-5C60-6F12-D2EA-0A59FF2DDDA3}"/>
              </a:ext>
            </a:extLst>
          </p:cNvPr>
          <p:cNvSpPr/>
          <p:nvPr/>
        </p:nvSpPr>
        <p:spPr>
          <a:xfrm>
            <a:off x="8650630" y="1632359"/>
            <a:ext cx="3150306" cy="386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50% herwint autonomie niet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build="allAtOnce"/>
      <p:bldP spid="34" grpId="0" build="allAtOnce"/>
      <p:bldP spid="7" grpId="0" animBg="1"/>
      <p:bldP spid="8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7A5B4-BD91-415F-01A3-8F14F04F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6AF650-071E-BEC5-C258-713BF1324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A6A65B5-F1E4-A3AD-E7D7-6ABC12659D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D8A28B5-A0D2-9372-DEDB-35D633F69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30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EB9572-6AF4-A3A3-D968-A001E9AB5EBB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8F1199-3E47-DE45-9E9A-9BF96307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Afbeelding 10" descr="Afbeelding met tekst, schermopname, menu, document&#10;&#10;Door AI gegenereerde inhoud is mogelijk onjuist.">
            <a:extLst>
              <a:ext uri="{FF2B5EF4-FFF2-40B4-BE49-F238E27FC236}">
                <a16:creationId xmlns:a16="http://schemas.microsoft.com/office/drawing/2014/main" id="{B579E53B-7714-6629-A4CC-6CDACD2C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9786"/>
          <a:stretch>
            <a:fillRect/>
          </a:stretch>
        </p:blipFill>
        <p:spPr>
          <a:xfrm>
            <a:off x="1790482" y="1560991"/>
            <a:ext cx="8898983" cy="317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5F54BF0-E256-853D-710C-2DEF7A4298E6}"/>
                  </a:ext>
                </a:extLst>
              </p:cNvPr>
              <p:cNvSpPr txBox="1"/>
              <p:nvPr/>
            </p:nvSpPr>
            <p:spPr>
              <a:xfrm>
                <a:off x="1790482" y="4804566"/>
                <a:ext cx="79477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Tabel 3a: Baseline patiëntkenmerken</a:t>
                </a:r>
              </a:p>
              <a:p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 A: &lt;24 hour surgery; and Group B: </a:t>
                </a:r>
                <a14:m>
                  <m:oMath xmlns:m="http://schemas.openxmlformats.org/officeDocument/2006/math">
                    <m:r>
                      <a:rPr lang="nl-B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 hour surgery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5F54BF0-E256-853D-710C-2DEF7A42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82" y="4804566"/>
                <a:ext cx="7947762" cy="492443"/>
              </a:xfrm>
              <a:prstGeom prst="rect">
                <a:avLst/>
              </a:prstGeom>
              <a:blipFill>
                <a:blip r:embed="rId5"/>
                <a:stretch>
                  <a:fillRect l="-319" t="-2500" b="-7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C096D11B-BE46-683A-1EDA-4B747A32395E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7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B7E6C-BF33-E770-FD49-9EDEA619E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2EDEBA9-263E-9DB8-2A10-2A86C2EBD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CEFB244-5869-6141-3D93-0296487DD2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0146BA1-F1C0-5A25-69A5-3E52FE3C9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31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10AC2A-47FD-E08D-2CC7-B2BE07C492A1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FD87A5-E148-D23C-6003-D539D15E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Afbeelding 10" descr="Afbeelding met tekst, schermopname, menu, document&#10;&#10;Door AI gegenereerde inhoud is mogelijk onjuist.">
            <a:extLst>
              <a:ext uri="{FF2B5EF4-FFF2-40B4-BE49-F238E27FC236}">
                <a16:creationId xmlns:a16="http://schemas.microsoft.com/office/drawing/2014/main" id="{E3951933-EFC3-1B42-D75E-33A14DCB4A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214" b="11987"/>
          <a:stretch>
            <a:fillRect/>
          </a:stretch>
        </p:blipFill>
        <p:spPr>
          <a:xfrm>
            <a:off x="1291037" y="1338499"/>
            <a:ext cx="8944211" cy="3794309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93FB0BCC-5D3E-6A59-FFE5-E4407FEA4997}"/>
              </a:ext>
            </a:extLst>
          </p:cNvPr>
          <p:cNvSpPr/>
          <p:nvPr/>
        </p:nvSpPr>
        <p:spPr>
          <a:xfrm>
            <a:off x="1180960" y="1338499"/>
            <a:ext cx="8944211" cy="22249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7A06778F-B502-748C-E852-3C95F1904AF2}"/>
              </a:ext>
            </a:extLst>
          </p:cNvPr>
          <p:cNvSpPr/>
          <p:nvPr/>
        </p:nvSpPr>
        <p:spPr>
          <a:xfrm>
            <a:off x="1185801" y="1807645"/>
            <a:ext cx="8944211" cy="3781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9E91542-00BC-036A-5AFF-7FE93026D495}"/>
                  </a:ext>
                </a:extLst>
              </p:cNvPr>
              <p:cNvSpPr txBox="1"/>
              <p:nvPr/>
            </p:nvSpPr>
            <p:spPr>
              <a:xfrm>
                <a:off x="1268806" y="5233563"/>
                <a:ext cx="794776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Tabel 4: Uitkomstmaten.</a:t>
                </a:r>
              </a:p>
              <a:p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 A: &lt;24 hour surgery; and Group B: </a:t>
                </a:r>
                <a14:m>
                  <m:oMath xmlns:m="http://schemas.openxmlformats.org/officeDocument/2006/math">
                    <m:r>
                      <a:rPr lang="nl-B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 </a:t>
                </a:r>
                <a:r>
                  <a:rPr lang="nl-BE" sz="1200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hour</a:t>
                </a:r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l-BE" sz="1200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surgery</a:t>
                </a:r>
                <a:endParaRPr lang="nl-BE" sz="1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BE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*p&lt;0.001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9E91542-00BC-036A-5AFF-7FE93026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6" y="5233563"/>
                <a:ext cx="7947762" cy="677108"/>
              </a:xfrm>
              <a:prstGeom prst="rect">
                <a:avLst/>
              </a:prstGeom>
              <a:blipFill>
                <a:blip r:embed="rId5"/>
                <a:stretch>
                  <a:fillRect l="-230" t="-1802" b="-63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42972F9A-29E5-ED14-B0B4-F011A6F8739A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45BCBFDE-2964-406E-683B-4B4B1CEAC866}"/>
              </a:ext>
            </a:extLst>
          </p:cNvPr>
          <p:cNvSpPr/>
          <p:nvPr/>
        </p:nvSpPr>
        <p:spPr>
          <a:xfrm>
            <a:off x="1180960" y="4937334"/>
            <a:ext cx="8944211" cy="1954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2B302-C643-0FE2-26CD-1DEABFCEB624}"/>
              </a:ext>
            </a:extLst>
          </p:cNvPr>
          <p:cNvSpPr txBox="1"/>
          <p:nvPr/>
        </p:nvSpPr>
        <p:spPr>
          <a:xfrm>
            <a:off x="9502815" y="1269049"/>
            <a:ext cx="38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1C16F-8E17-A0E7-B3BB-78E1D53F2B12}"/>
              </a:ext>
            </a:extLst>
          </p:cNvPr>
          <p:cNvSpPr txBox="1"/>
          <p:nvPr/>
        </p:nvSpPr>
        <p:spPr>
          <a:xfrm>
            <a:off x="9743206" y="1739784"/>
            <a:ext cx="38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B1EF2-C4CF-C88E-1A2E-BBCB157CF0F2}"/>
              </a:ext>
            </a:extLst>
          </p:cNvPr>
          <p:cNvSpPr txBox="1"/>
          <p:nvPr/>
        </p:nvSpPr>
        <p:spPr>
          <a:xfrm>
            <a:off x="9432613" y="4878456"/>
            <a:ext cx="38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1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DD07-436E-D909-96BD-95FBC645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FB0E52-008C-F7E8-0246-6F4B4E108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609115-541F-2B22-820F-7938BB93F9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30F156B-DF34-C49D-E08A-A87142D4D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32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9E8E63-6F94-456E-1E3B-0BFCBC81D5B4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A748DE-1D13-9F84-9C18-557FC4CE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DE7AA4E-E941-3759-0E39-6DB50FE521D1}"/>
              </a:ext>
            </a:extLst>
          </p:cNvPr>
          <p:cNvSpPr txBox="1"/>
          <p:nvPr/>
        </p:nvSpPr>
        <p:spPr>
          <a:xfrm>
            <a:off x="3756959" y="5178678"/>
            <a:ext cx="7947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Figuur 5: Kaplan-Meier-overlevingscurve</a:t>
            </a:r>
          </a:p>
          <a:p>
            <a:r>
              <a:rPr lang="nl-BE" sz="1400" i="1" dirty="0">
                <a:latin typeface="Calibri" panose="020F0502020204030204" pitchFamily="34" charset="0"/>
                <a:cs typeface="Calibri" panose="020F0502020204030204" pitchFamily="34" charset="0"/>
              </a:rPr>
              <a:t>Kaplan-Meier-overlevingsanalyse toonde een betere overleving aan voor patiënten die binnen 24 uur werden geopereerd (p&lt;0.001).</a:t>
            </a:r>
          </a:p>
          <a:p>
            <a:endParaRPr lang="nl-B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2F8F15-AD41-3CC5-8EA6-4961F4F82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2" t="94" r="424" b="20061"/>
          <a:stretch>
            <a:fillRect/>
          </a:stretch>
        </p:blipFill>
        <p:spPr>
          <a:xfrm>
            <a:off x="3575663" y="-9850"/>
            <a:ext cx="7251702" cy="520140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2BF9C38-DD71-5BC2-5C03-2E87AD8CF8C9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3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5BA3-7C31-268D-BE41-E317AB1C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8EA65AC-2ACB-BA80-CEBF-133E0E757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A814697-002A-1BC7-6BB6-6E7F5A7AA3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050A170-C0A3-C667-0074-B57ABAA85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33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757F46-0C0A-305A-86E7-CAF7364362E8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656D8-202C-28D6-B0E9-027E3E1C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68CC33C-2492-89A1-CEBB-8D26062604AA}"/>
              </a:ext>
            </a:extLst>
          </p:cNvPr>
          <p:cNvSpPr txBox="1"/>
          <p:nvPr/>
        </p:nvSpPr>
        <p:spPr>
          <a:xfrm>
            <a:off x="220289" y="4341470"/>
            <a:ext cx="9999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Tabel 6: Beschrijvende analyse van verbanden tussen vertragingsoorzaken en mortaliteit (subgroep Groep B: uitgestelde operatie)</a:t>
            </a:r>
          </a:p>
          <a:p>
            <a:endParaRPr lang="nl-B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E4B119-DBFD-503F-FEC2-AA7BAF14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328"/>
          <a:stretch>
            <a:fillRect/>
          </a:stretch>
        </p:blipFill>
        <p:spPr>
          <a:xfrm>
            <a:off x="220290" y="1447870"/>
            <a:ext cx="11751419" cy="283329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DB249BE-8171-93AF-6A7A-D196943104B3}"/>
              </a:ext>
            </a:extLst>
          </p:cNvPr>
          <p:cNvSpPr txBox="1"/>
          <p:nvPr/>
        </p:nvSpPr>
        <p:spPr>
          <a:xfrm>
            <a:off x="6814627" y="2588488"/>
            <a:ext cx="782587" cy="151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20.7%</a:t>
            </a:r>
          </a:p>
          <a:p>
            <a:r>
              <a:rPr lang="nl-BE" sz="18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19.4%</a:t>
            </a:r>
          </a:p>
          <a:p>
            <a:r>
              <a:rPr lang="nl-BE" sz="18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15.1%</a:t>
            </a:r>
          </a:p>
          <a:p>
            <a:r>
              <a:rPr lang="nl-BE" sz="18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13.5%</a:t>
            </a:r>
          </a:p>
          <a:p>
            <a:r>
              <a:rPr lang="nl-BE" sz="18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10.5%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6B6C25B-573B-FBE2-4211-1A6408925D7E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6F2B-9323-D6F4-58D1-86801DE1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E021C6-DB13-D2A5-DF25-2B8C5400E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B707418-1C23-EDF5-3D78-D5BB309D9F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AA169DF-9BF3-6E42-5DBE-604DFBEF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34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6E9191-1B8B-A616-85E9-CFDA0E533F6C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E9E131-C4E3-FB08-619E-6B99DB7A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992066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3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C25817A4-22C7-9935-24F2-DBA52D3EBB3B}"/>
              </a:ext>
            </a:extLst>
          </p:cNvPr>
          <p:cNvSpPr>
            <a:spLocks noChangeAspect="1"/>
          </p:cNvSpPr>
          <p:nvPr/>
        </p:nvSpPr>
        <p:spPr>
          <a:xfrm>
            <a:off x="661152" y="1447032"/>
            <a:ext cx="4772185" cy="379000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1B6634A-AFE4-57BE-A45F-AF0766F0039C}"/>
              </a:ext>
            </a:extLst>
          </p:cNvPr>
          <p:cNvSpPr txBox="1">
            <a:spLocks/>
          </p:cNvSpPr>
          <p:nvPr/>
        </p:nvSpPr>
        <p:spPr>
          <a:xfrm>
            <a:off x="952097" y="1551422"/>
            <a:ext cx="377204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Belangrijkste bevindingen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7">
                <a:extLst>
                  <a:ext uri="{FF2B5EF4-FFF2-40B4-BE49-F238E27FC236}">
                    <a16:creationId xmlns:a16="http://schemas.microsoft.com/office/drawing/2014/main" id="{FCB70F1D-8827-82C7-BC52-92185580F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692" y="2288276"/>
                <a:ext cx="4569046" cy="180223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Uitgestelde operaties (&gt;24 uur) gaat gepaard met: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Ziekenhuisduur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nl-NL" dirty="0"/>
                  <a:t> Mortaliteit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nl-NL" dirty="0"/>
                  <a:t> Postoperatieve complicaties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Patiënten met gebruik van </a:t>
                </a:r>
                <a:r>
                  <a:rPr lang="nl-NL" dirty="0" err="1"/>
                  <a:t>antistollings-middelen</a:t>
                </a:r>
                <a:r>
                  <a:rPr lang="nl-NL" dirty="0"/>
                  <a:t> ervaren meer chirurgische vertraging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Vertraging heelkunde: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Vaak gevolg van medische problemen bij geriatrische patiënten</a:t>
                </a:r>
                <a:endParaRPr lang="nl-NL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 Placeholder 7">
                <a:extLst>
                  <a:ext uri="{FF2B5EF4-FFF2-40B4-BE49-F238E27FC236}">
                    <a16:creationId xmlns:a16="http://schemas.microsoft.com/office/drawing/2014/main" id="{FCB70F1D-8827-82C7-BC52-92185580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92" y="2288276"/>
                <a:ext cx="4569046" cy="1802232"/>
              </a:xfrm>
              <a:prstGeom prst="rect">
                <a:avLst/>
              </a:prstGeom>
              <a:blipFill>
                <a:blip r:embed="rId4"/>
                <a:stretch>
                  <a:fillRect l="-2493" t="-3497" r="-831" b="-671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0">
            <a:extLst>
              <a:ext uri="{FF2B5EF4-FFF2-40B4-BE49-F238E27FC236}">
                <a16:creationId xmlns:a16="http://schemas.microsoft.com/office/drawing/2014/main" id="{50127CBE-E560-E64B-70F9-6CF584F100D3}"/>
              </a:ext>
            </a:extLst>
          </p:cNvPr>
          <p:cNvSpPr>
            <a:spLocks noChangeAspect="1"/>
          </p:cNvSpPr>
          <p:nvPr/>
        </p:nvSpPr>
        <p:spPr>
          <a:xfrm>
            <a:off x="6398539" y="1447032"/>
            <a:ext cx="4984355" cy="379000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A57DEF7-3A20-128D-281B-70B2E9AD5D1D}"/>
              </a:ext>
            </a:extLst>
          </p:cNvPr>
          <p:cNvSpPr txBox="1">
            <a:spLocks/>
          </p:cNvSpPr>
          <p:nvPr/>
        </p:nvSpPr>
        <p:spPr>
          <a:xfrm>
            <a:off x="6689484" y="1551422"/>
            <a:ext cx="3939745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Actiepunten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2CDF295-B45C-909F-50F7-7C48288B9BA3}"/>
              </a:ext>
            </a:extLst>
          </p:cNvPr>
          <p:cNvSpPr txBox="1">
            <a:spLocks/>
          </p:cNvSpPr>
          <p:nvPr/>
        </p:nvSpPr>
        <p:spPr>
          <a:xfrm>
            <a:off x="6535079" y="2288276"/>
            <a:ext cx="4772185" cy="2670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Betere afdelingscoördinatie minimaliseert vertragingen.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Vroegtijdige interventie blijft essentieel voor betere overleving en kwaliteit van leven bij heupfractuurpatiënten.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Verbetering procedures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Aanpak logistieke problemen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EE54418-C196-1E09-9EBB-9C181088B924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6">
            <a:extLst>
              <a:ext uri="{FF2B5EF4-FFF2-40B4-BE49-F238E27FC236}">
                <a16:creationId xmlns:a16="http://schemas.microsoft.com/office/drawing/2014/main" id="{C3A54D9A-F225-F06B-D84D-A242AD610DE9}"/>
              </a:ext>
            </a:extLst>
          </p:cNvPr>
          <p:cNvSpPr txBox="1"/>
          <p:nvPr/>
        </p:nvSpPr>
        <p:spPr>
          <a:xfrm>
            <a:off x="1972157" y="5548689"/>
            <a:ext cx="9410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Osteoporos</a:t>
            </a:r>
            <a:r>
              <a:rPr lang="en-US" sz="16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Int. 2021 Nov;32(11):2235-2245. IF2021: 5.07 (Q1 – Endocrinology, Diabetes and Metabolism)</a:t>
            </a:r>
            <a:endParaRPr lang="nl-BE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7" grpId="0" build="allAtOnce"/>
      <p:bldP spid="8" grpId="0" animBg="1"/>
      <p:bldP spid="11" grpId="0" build="allAtOnce"/>
      <p:bldP spid="1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BE14E-54FC-6034-6A45-385FF94A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051B863-9A45-28EB-28E8-D8F81ED3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E4FD4EF-BECA-E6A0-8B86-EBEB4C00A5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6DF576-E776-5EEF-FA0C-698D7DE3D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35</a:t>
            </a:fld>
            <a:endParaRPr lang="en-B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B74B13-A9FB-BA1C-9BBD-DBDC250C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2359154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Eindconclusies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B323ED99-C98D-1D16-5109-1B651B8248A1}"/>
              </a:ext>
            </a:extLst>
          </p:cNvPr>
          <p:cNvSpPr>
            <a:spLocks noChangeAspect="1"/>
          </p:cNvSpPr>
          <p:nvPr/>
        </p:nvSpPr>
        <p:spPr>
          <a:xfrm>
            <a:off x="442157" y="1348666"/>
            <a:ext cx="3207629" cy="355818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7B6C147-897F-74C9-A1FD-29FE1503742F}"/>
              </a:ext>
            </a:extLst>
          </p:cNvPr>
          <p:cNvSpPr txBox="1">
            <a:spLocks/>
          </p:cNvSpPr>
          <p:nvPr/>
        </p:nvSpPr>
        <p:spPr>
          <a:xfrm>
            <a:off x="733102" y="1453056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Orthogeriatrische</a:t>
            </a:r>
            <a:r>
              <a:rPr lang="nl-NL" dirty="0"/>
              <a:t> co-management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40016A97-4DD9-4A7B-2F98-AF4B6FB634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697" y="2189909"/>
                <a:ext cx="3071089" cy="225330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Verbetert de algemene kwaliteit van zorg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 Diagnoses &amp; behandelingen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  <m:r>
                      <a:rPr lang="nl-B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Heropnames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Financieel: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Minimale </a:t>
                </a:r>
                <a:r>
                  <a:rPr lang="nl-NL" dirty="0" err="1"/>
                  <a:t>meerkost</a:t>
                </a:r>
                <a:r>
                  <a:rPr lang="nl-NL" dirty="0"/>
                  <a:t> voor ziekenhuis en patiënt</a:t>
                </a:r>
              </a:p>
            </p:txBody>
          </p:sp>
        </mc:Choice>
        <mc:Fallback xmlns="">
          <p:sp>
            <p:nvSpPr>
              <p:cNvPr id="6" name="Text Placeholder 7">
                <a:extLst>
                  <a:ext uri="{FF2B5EF4-FFF2-40B4-BE49-F238E27FC236}">
                    <a16:creationId xmlns:a16="http://schemas.microsoft.com/office/drawing/2014/main" id="{40016A97-4DD9-4A7B-2F98-AF4B6FB63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7" y="2189909"/>
                <a:ext cx="3071089" cy="2253301"/>
              </a:xfrm>
              <a:prstGeom prst="rect">
                <a:avLst/>
              </a:prstGeom>
              <a:blipFill>
                <a:blip r:embed="rId4"/>
                <a:stretch>
                  <a:fillRect l="-3704" t="-2809" r="-452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0">
            <a:extLst>
              <a:ext uri="{FF2B5EF4-FFF2-40B4-BE49-F238E27FC236}">
                <a16:creationId xmlns:a16="http://schemas.microsoft.com/office/drawing/2014/main" id="{ED01BD92-6CCE-CB0A-A929-E7D1F0CF3C3E}"/>
              </a:ext>
            </a:extLst>
          </p:cNvPr>
          <p:cNvSpPr>
            <a:spLocks noChangeAspect="1"/>
          </p:cNvSpPr>
          <p:nvPr/>
        </p:nvSpPr>
        <p:spPr>
          <a:xfrm>
            <a:off x="4645705" y="1348666"/>
            <a:ext cx="3207629" cy="355818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1372583-CBB7-62D3-B15B-F868FF57DB2C}"/>
              </a:ext>
            </a:extLst>
          </p:cNvPr>
          <p:cNvSpPr txBox="1">
            <a:spLocks/>
          </p:cNvSpPr>
          <p:nvPr/>
        </p:nvSpPr>
        <p:spPr>
          <a:xfrm>
            <a:off x="4936650" y="1453056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Door apothekers geleide zorg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7">
                <a:extLst>
                  <a:ext uri="{FF2B5EF4-FFF2-40B4-BE49-F238E27FC236}">
                    <a16:creationId xmlns:a16="http://schemas.microsoft.com/office/drawing/2014/main" id="{14705B87-A3E1-2621-078C-1501332583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2245" y="2189910"/>
                <a:ext cx="3071089" cy="180223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nl-NL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Medicatiegerelateerde problemen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Betere medicatiecontinuïteit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Betere acceptatiegraad huisarts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Geen terugwinactiviteit voor het ziekenhuis</a:t>
                </a:r>
              </a:p>
            </p:txBody>
          </p:sp>
        </mc:Choice>
        <mc:Fallback xmlns="">
          <p:sp>
            <p:nvSpPr>
              <p:cNvPr id="18" name="Text Placeholder 7">
                <a:extLst>
                  <a:ext uri="{FF2B5EF4-FFF2-40B4-BE49-F238E27FC236}">
                    <a16:creationId xmlns:a16="http://schemas.microsoft.com/office/drawing/2014/main" id="{14705B87-A3E1-2621-078C-150133258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45" y="2189910"/>
                <a:ext cx="3071089" cy="1802232"/>
              </a:xfrm>
              <a:prstGeom prst="rect">
                <a:avLst/>
              </a:prstGeom>
              <a:blipFill>
                <a:blip r:embed="rId5"/>
                <a:stretch>
                  <a:fillRect l="-3704" t="-3497" b="-146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0">
            <a:extLst>
              <a:ext uri="{FF2B5EF4-FFF2-40B4-BE49-F238E27FC236}">
                <a16:creationId xmlns:a16="http://schemas.microsoft.com/office/drawing/2014/main" id="{64352242-93CC-FA95-975B-BAFD428CC00F}"/>
              </a:ext>
            </a:extLst>
          </p:cNvPr>
          <p:cNvSpPr>
            <a:spLocks noChangeAspect="1"/>
          </p:cNvSpPr>
          <p:nvPr/>
        </p:nvSpPr>
        <p:spPr>
          <a:xfrm>
            <a:off x="8849253" y="1348666"/>
            <a:ext cx="3207629" cy="3558184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B54849-5A2D-CEC7-C942-8B144AD6D6C9}"/>
              </a:ext>
            </a:extLst>
          </p:cNvPr>
          <p:cNvSpPr txBox="1">
            <a:spLocks/>
          </p:cNvSpPr>
          <p:nvPr/>
        </p:nvSpPr>
        <p:spPr>
          <a:xfrm>
            <a:off x="9140198" y="1453056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Chirurgische timing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7">
                <a:extLst>
                  <a:ext uri="{FF2B5EF4-FFF2-40B4-BE49-F238E27FC236}">
                    <a16:creationId xmlns:a16="http://schemas.microsoft.com/office/drawing/2014/main" id="{5B3B875D-9435-09F7-1B56-99556D4959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5793" y="2189910"/>
                <a:ext cx="3071089" cy="225330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Uitgestelde chirurgie (&gt;24u):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Mortaliteit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nl-NL" dirty="0"/>
                  <a:t> Postoperatieve complicaties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Rol geriater: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Aanpak vertragings-oorzaken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nl-NL" dirty="0"/>
                  <a:t>Vermijden van mortaliteit</a:t>
                </a:r>
              </a:p>
              <a:p>
                <a:pPr lvl="1" algn="l"/>
                <a:r>
                  <a:rPr lang="nl-NL" dirty="0"/>
                  <a:t>	</a:t>
                </a:r>
                <a:endParaRPr lang="nl-NL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 Placeholder 7">
                <a:extLst>
                  <a:ext uri="{FF2B5EF4-FFF2-40B4-BE49-F238E27FC236}">
                    <a16:creationId xmlns:a16="http://schemas.microsoft.com/office/drawing/2014/main" id="{5B3B875D-9435-09F7-1B56-99556D495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93" y="2189910"/>
                <a:ext cx="3071089" cy="2253300"/>
              </a:xfrm>
              <a:prstGeom prst="rect">
                <a:avLst/>
              </a:prstGeom>
              <a:blipFill>
                <a:blip r:embed="rId6"/>
                <a:stretch>
                  <a:fillRect l="-3704" t="-2809" r="-412" b="-95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hoek 2">
            <a:extLst>
              <a:ext uri="{FF2B5EF4-FFF2-40B4-BE49-F238E27FC236}">
                <a16:creationId xmlns:a16="http://schemas.microsoft.com/office/drawing/2014/main" id="{006C36EC-9FBE-26BA-4488-EC48A149BEEA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9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/>
      <p:bldP spid="6" grpId="0" build="allAtOnce"/>
      <p:bldP spid="16" grpId="0" animBg="1"/>
      <p:bldP spid="17" grpId="0" build="allAtOnce"/>
      <p:bldP spid="18" grpId="0" build="allAtOnce"/>
      <p:bldP spid="19" grpId="0" animBg="1"/>
      <p:bldP spid="20" grpId="0" build="allAtOnce"/>
      <p:bldP spid="21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4DDEC-078D-4288-6EC1-2D9CED5A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5F2F61B-071C-67DD-78FD-B7254F5DD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A9CB73-D94B-719A-21B1-5C0F71F6C4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CF6A2D-6E73-09AF-42F4-2E7503648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36</a:t>
            </a:fld>
            <a:endParaRPr lang="en-B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F5DBEB-1316-E332-9B98-2A86CD33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221022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Vragen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symbool, logo, cirkel, Graphics&#10;&#10;Door AI gegenereerde inhoud is mogelijk onjuist.">
            <a:extLst>
              <a:ext uri="{FF2B5EF4-FFF2-40B4-BE49-F238E27FC236}">
                <a16:creationId xmlns:a16="http://schemas.microsoft.com/office/drawing/2014/main" id="{6C163915-3D18-4BFB-FBFA-F922ADC52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558519"/>
            <a:ext cx="5213350" cy="521335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8020504-A858-2FD5-F3D3-0C27F996247F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611C87D-295F-67CF-21B3-68F4E49F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54" y="395593"/>
            <a:ext cx="1600933" cy="422405"/>
          </a:xfrm>
        </p:spPr>
        <p:txBody>
          <a:bodyPr/>
          <a:lstStyle/>
          <a:p>
            <a:r>
              <a:rPr lang="nl-BE" dirty="0"/>
              <a:t>Referenties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97406603-E527-B32C-A935-D7E05D13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C4792B46-6037-FA77-A041-134296A440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486B09B2-4160-4FC5-2039-5032F0E01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37</a:t>
            </a:fld>
            <a:endParaRPr lang="en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87E3055-4E06-492D-6150-DD1EF85FB8EB}"/>
              </a:ext>
            </a:extLst>
          </p:cNvPr>
          <p:cNvSpPr txBox="1"/>
          <p:nvPr/>
        </p:nvSpPr>
        <p:spPr>
          <a:xfrm>
            <a:off x="419354" y="1123240"/>
            <a:ext cx="11068525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De Vincentis A, Behr AU, Bellelli G, Bravi M, Castaldo A, Galluzzo L, et al. Orthogeriatric co-management for the care of older subjects with hip fracture: recommendations from an Italian intersociety consensus. Aging Clin Exp Res. 2021;33(9):2405-43.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Jones CH, Dolsten M. Healthcare on the brink: navigating the challenges of an aging society in the United States. NPJ Aging. 2024;10(1):22.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Mudge AM, Banks MD, Barnett AG, Blackberry I, Graves N, Green T, et al. CHERISH (collaboration for hospitalised elders reducing the impact of stays in hospital): protocol for a multi-site improvement program to reduce geriatric syndromes in older inpatients. BMC Geriatr. 2017;17(1):11.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Kanis JA, Norton N, Harvey NC, Jacobson T, Johansson H, Lorentzon M, et al. SCOPE 2021: a new scorecard for osteoporosis in Europe. Arch Osteoporos. 2021;16(1):82. </a:t>
            </a:r>
          </a:p>
          <a:p>
            <a:pPr algn="just">
              <a:lnSpc>
                <a:spcPct val="150000"/>
              </a:lnSpc>
            </a:pP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8761D-5629-C80E-E917-31734680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801EBC4-E172-2F90-CFC8-2F02BCE1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54" y="395593"/>
            <a:ext cx="1600933" cy="422405"/>
          </a:xfrm>
        </p:spPr>
        <p:txBody>
          <a:bodyPr/>
          <a:lstStyle/>
          <a:p>
            <a:r>
              <a:rPr lang="nl-BE" dirty="0"/>
              <a:t>Referenties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0EDEAC9D-96FB-EC2C-A3A7-054A44C5A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C252E2EB-34C8-A7E6-0071-FEEDE057E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38</a:t>
            </a:fld>
            <a:endParaRPr lang="en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FBAD3FB-CEC5-36ED-E90A-6CB4AF7A9BD0}"/>
              </a:ext>
            </a:extLst>
          </p:cNvPr>
          <p:cNvSpPr txBox="1"/>
          <p:nvPr/>
        </p:nvSpPr>
        <p:spPr>
          <a:xfrm>
            <a:off x="419354" y="1123240"/>
            <a:ext cx="11068525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Sing CW, Lin TC, Bartholomew S, Bell JS, Bennett C, Beyene K, et al. Global Epidemiology of Hip Fractures: Secular Trends in Incidence Rate, Post-Fracture Treatment, and All-Cause Mortality. J Bone Miner Res. 2023;38(8):1064-75.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Johnell O, Kanis JA. An estimate of the worldwide prevalence and disability associated with osteoporotic fractures. Osteoporos Int. 2006;17(12):1726-33.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Ranhoff AH, Saltvedt I, Frihagen F, Raeder J, Maini S, Sletvold O. Interdisciplinary care of hip fractures.: Orthogeriatric models, alternative models, interdisciplinary teamwork. Best Pract Res Clin Rheumatol. 2019;33(2):205-26.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/>
                </a:solidFill>
              </a:rPr>
              <a:t>Kammerlander C, Roth T, Friedman SM, Suhm N, Luger TJ, Kammerlander-Knauer U, et al. Ortho-geriatric service--a literature review comparing different models. Osteoporos Int. 2010;21(Suppl 4):S637-46. </a:t>
            </a:r>
          </a:p>
          <a:p>
            <a:pPr algn="just">
              <a:lnSpc>
                <a:spcPct val="150000"/>
              </a:lnSpc>
            </a:pP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2" name="Tijdelijke aanduiding voor datum 13">
            <a:extLst>
              <a:ext uri="{FF2B5EF4-FFF2-40B4-BE49-F238E27FC236}">
                <a16:creationId xmlns:a16="http://schemas.microsoft.com/office/drawing/2014/main" id="{F0C5A491-518F-B752-E18B-56CF782D3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922" y="6208644"/>
            <a:ext cx="1440331" cy="318660"/>
          </a:xfrm>
        </p:spPr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695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39621" y="380204"/>
            <a:ext cx="6638122" cy="453183"/>
          </a:xfrm>
        </p:spPr>
        <p:txBody>
          <a:bodyPr/>
          <a:lstStyle/>
          <a:p>
            <a:r>
              <a:rPr lang="nl-NL" dirty="0"/>
              <a:t>Enkele Cijfergegevens: </a:t>
            </a:r>
            <a:r>
              <a:rPr lang="nl-NL" dirty="0" err="1"/>
              <a:t>bvB</a:t>
            </a:r>
            <a:r>
              <a:rPr lang="nl-NL" dirty="0"/>
              <a:t> Heupfracturen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>
                <a:solidFill>
                  <a:srgbClr val="000000">
                    <a:tint val="75000"/>
                  </a:srgbClr>
                </a:solidFill>
              </a:rPr>
              <a:t>12 september 2025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438912" y="1011426"/>
            <a:ext cx="10893117" cy="4681803"/>
          </a:xfrm>
        </p:spPr>
        <p:txBody>
          <a:bodyPr/>
          <a:lstStyle/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r>
              <a:rPr lang="nl-NL" sz="1800" dirty="0"/>
              <a:t>Hoog mortaliteitsrisico: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1800" dirty="0"/>
              <a:t>5 tot 8x hoger in de eerste 3 maand na een val met heupfractuur (man&gt; vrouw)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1800" dirty="0"/>
              <a:t>Overlijden: 25-33 % binnen het jaar na valincident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1800" dirty="0"/>
              <a:t>20 % van oudere patiënt: immobiel; slechts 14 tot 21 % herwint volledige ADL-zelfstandigheid </a:t>
            </a:r>
          </a:p>
          <a:p>
            <a:pPr marL="1685925" lvl="4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1800" dirty="0"/>
              <a:t>Plaatsing in WZC: 25 %</a:t>
            </a:r>
          </a:p>
          <a:p>
            <a:pPr marL="342900" lvl="3" indent="-3429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nl-NL" sz="1800" dirty="0"/>
              <a:t>In België: gezondheidskosten ten gevolge van heupfractuur: </a:t>
            </a:r>
          </a:p>
          <a:p>
            <a:pPr marL="0" lvl="3" indent="0">
              <a:spcAft>
                <a:spcPts val="1300"/>
              </a:spcAft>
              <a:buNone/>
            </a:pPr>
            <a:r>
              <a:rPr lang="nl-NL" sz="1800" dirty="0"/>
              <a:t>    11500 E/persoon</a:t>
            </a:r>
          </a:p>
          <a:p>
            <a:pPr marL="0" lvl="3" indent="0">
              <a:spcAft>
                <a:spcPts val="1300"/>
              </a:spcAft>
              <a:buNone/>
            </a:pPr>
            <a:r>
              <a:rPr lang="nl-NL" sz="1800" dirty="0"/>
              <a:t>In België: 15000 heupfracturen/jaar</a:t>
            </a:r>
            <a:br>
              <a:rPr lang="nl-NL" sz="2000" dirty="0"/>
            </a:br>
            <a:endParaRPr lang="nl-NL" sz="20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1200" dirty="0">
              <a:solidFill>
                <a:srgbClr val="003399"/>
              </a:solidFill>
            </a:endParaRPr>
          </a:p>
          <a:p>
            <a:pPr marL="0" lvl="3" indent="0">
              <a:spcAft>
                <a:spcPts val="1300"/>
              </a:spcAft>
              <a:buClrTx/>
              <a:buNone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3" indent="-342900">
              <a:spcAft>
                <a:spcPts val="1300"/>
              </a:spcAft>
              <a:buClrTx/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5" indent="0">
              <a:buNone/>
            </a:pPr>
            <a:endParaRPr lang="nl-NL" dirty="0"/>
          </a:p>
          <a:p>
            <a:pPr marL="1171575" lvl="3" indent="-457200">
              <a:buFont typeface="Wingdings" panose="05000000000000000000" pitchFamily="2" charset="2"/>
              <a:buChar char="q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BE1562-A9B9-EAB3-873D-E0B08CEA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  <a:endParaRPr lang="nl-NL" dirty="0"/>
          </a:p>
        </p:txBody>
      </p:sp>
      <p:pic>
        <p:nvPicPr>
          <p:cNvPr id="1028" name="Picture 4" descr="580+ Breuk Heup Stockillustraties, royalty-free vector illustraties en  clipart - iStock">
            <a:extLst>
              <a:ext uri="{FF2B5EF4-FFF2-40B4-BE49-F238E27FC236}">
                <a16:creationId xmlns:a16="http://schemas.microsoft.com/office/drawing/2014/main" id="{FDB27116-782D-D095-9755-883437E3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22" y="3433763"/>
            <a:ext cx="3012621" cy="22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6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B7F64-FE05-799B-3C19-B8FE869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Risicofactoren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BB785-C9B0-BA0D-5965-66F6168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213"/>
            <a:ext cx="10885714" cy="4708071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nl-BE" sz="1600" dirty="0"/>
              <a:t>Leeftijd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nl-BE" sz="1600" dirty="0"/>
              <a:t>Vrouwelijk geslacht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nl-BE" sz="1600" dirty="0"/>
              <a:t>Laag lichaamsgewicht (BMI&lt;19)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nl-BE" sz="1600" dirty="0"/>
              <a:t>Voorgaande fracturen : pols, heup, wervelzuil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/>
              <a:t>Familiale VG heupfractuur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 err="1"/>
              <a:t>Glucocorticoïden</a:t>
            </a:r>
            <a:r>
              <a:rPr lang="nl-BE" sz="1600" dirty="0"/>
              <a:t>-behandeling ( &gt;5mg </a:t>
            </a:r>
            <a:r>
              <a:rPr lang="nl-BE" sz="1600" dirty="0" err="1"/>
              <a:t>prednisolone</a:t>
            </a:r>
            <a:r>
              <a:rPr lang="nl-BE" sz="1600" dirty="0"/>
              <a:t> dagelijks &gt;3 maand)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/>
              <a:t>Roken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/>
              <a:t>Ethylinname &gt;3 /dag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/>
              <a:t>Secundaire osteoporose : RA, hypogonadisme, premature menopauze, anorexia nervosa, langdurige immobilisatie, Parkinson, CVA, Borstkanker waarvoor R/, </a:t>
            </a:r>
            <a:r>
              <a:rPr lang="nl-BE" sz="1600" dirty="0" err="1"/>
              <a:t>Transplantpatiënen</a:t>
            </a:r>
            <a:r>
              <a:rPr lang="nl-BE" sz="1600" dirty="0"/>
              <a:t>, DM I en II, SK aandoening, COPD, HIV 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 startAt="5"/>
            </a:pPr>
            <a:r>
              <a:rPr lang="nl-BE" sz="1600" dirty="0"/>
              <a:t>Geneesmiddelen: aluminium-bevattende antacida, PPI, SSRI, </a:t>
            </a:r>
            <a:r>
              <a:rPr lang="nl-BE" sz="1600" dirty="0" err="1"/>
              <a:t>glitazones</a:t>
            </a:r>
            <a:r>
              <a:rPr lang="nl-BE" sz="1600" dirty="0"/>
              <a:t>, anti-epileptica (fenytoïne, </a:t>
            </a:r>
            <a:r>
              <a:rPr lang="nl-BE" sz="1600" dirty="0" err="1"/>
              <a:t>fenobarbital</a:t>
            </a:r>
            <a:r>
              <a:rPr lang="nl-BE" sz="1600" dirty="0"/>
              <a:t>), heparine, lithium, medroxyprogesteronacetaat, tamoxifen (vóór menopauze)</a:t>
            </a:r>
          </a:p>
          <a:p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EB7A78-164A-1F17-EB37-E7D518C5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3097" y="6335315"/>
            <a:ext cx="452332" cy="187250"/>
          </a:xfrm>
        </p:spPr>
        <p:txBody>
          <a:bodyPr/>
          <a:lstStyle/>
          <a:p>
            <a:fld id="{13691631-AEA8-B84B-A8F6-7737B395247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77CADC0-D5B6-1727-6A68-BFED054D0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International </a:t>
            </a:r>
            <a:r>
              <a:rPr lang="nl-BE" dirty="0" err="1"/>
              <a:t>Osteoporosis</a:t>
            </a:r>
            <a:r>
              <a:rPr lang="nl-BE" dirty="0"/>
              <a:t> Foundation (IOF)- 2019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44A3E-D920-E437-96D6-1CC6CD4B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638" y="6374530"/>
            <a:ext cx="1583882" cy="152774"/>
          </a:xfrm>
        </p:spPr>
        <p:txBody>
          <a:bodyPr/>
          <a:lstStyle/>
          <a:p>
            <a:r>
              <a:rPr lang="nl-BE"/>
              <a:t>12 september 2025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CBF72-3F56-C11D-9EB2-AC285227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Interuniversitaire cursus</a:t>
            </a:r>
          </a:p>
        </p:txBody>
      </p:sp>
    </p:spTree>
    <p:extLst>
      <p:ext uri="{BB962C8B-B14F-4D97-AF65-F5344CB8AC3E}">
        <p14:creationId xmlns:p14="http://schemas.microsoft.com/office/powerpoint/2010/main" val="157125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29D7-599C-1377-C5A9-E9DE49D0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1DC4036-393A-949A-1B7A-D91FFC343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3F589C-178C-B16E-B302-6E35D2EE4A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246A72-A05A-2EDE-EEBA-4DE51A81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6</a:t>
            </a:fld>
            <a:endParaRPr lang="en-BE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669BB0-60C4-8306-56AD-C3D415933C2E}"/>
              </a:ext>
            </a:extLst>
          </p:cNvPr>
          <p:cNvSpPr>
            <a:spLocks noChangeAspect="1"/>
          </p:cNvSpPr>
          <p:nvPr/>
        </p:nvSpPr>
        <p:spPr>
          <a:xfrm>
            <a:off x="1295023" y="2292545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6020AFD-3DF7-CCA4-830E-128B9FA01B6F}"/>
              </a:ext>
            </a:extLst>
          </p:cNvPr>
          <p:cNvSpPr txBox="1">
            <a:spLocks/>
          </p:cNvSpPr>
          <p:nvPr/>
        </p:nvSpPr>
        <p:spPr>
          <a:xfrm>
            <a:off x="1585968" y="239693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Orthogeriatrische</a:t>
            </a:r>
            <a:r>
              <a:rPr lang="nl-NL" dirty="0"/>
              <a:t> zorg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277361DE-68DC-F83F-6E66-04770DC123C3}"/>
              </a:ext>
            </a:extLst>
          </p:cNvPr>
          <p:cNvSpPr txBox="1">
            <a:spLocks/>
          </p:cNvSpPr>
          <p:nvPr/>
        </p:nvSpPr>
        <p:spPr>
          <a:xfrm>
            <a:off x="1431563" y="2909996"/>
            <a:ext cx="3071089" cy="23663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Multidisciplinaire zorg: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Orthopedie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Geriatrie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Anesthesie &amp; Spoed</a:t>
            </a:r>
            <a:endParaRPr lang="nl-NL" dirty="0"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Diverse modellen: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Consultatie geriater - op vraag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Co-management 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2C8C41D7-18F7-F070-FA4D-700A3E16C85B}"/>
              </a:ext>
            </a:extLst>
          </p:cNvPr>
          <p:cNvSpPr>
            <a:spLocks noChangeAspect="1"/>
          </p:cNvSpPr>
          <p:nvPr/>
        </p:nvSpPr>
        <p:spPr>
          <a:xfrm>
            <a:off x="7689348" y="2292545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60461A5-B8FA-AD4C-2B85-285E6C0901BA}"/>
              </a:ext>
            </a:extLst>
          </p:cNvPr>
          <p:cNvSpPr txBox="1">
            <a:spLocks/>
          </p:cNvSpPr>
          <p:nvPr/>
        </p:nvSpPr>
        <p:spPr>
          <a:xfrm>
            <a:off x="7980293" y="239693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Rol geriater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24398D-F930-8808-217D-0B9801C62265}"/>
              </a:ext>
            </a:extLst>
          </p:cNvPr>
          <p:cNvSpPr txBox="1">
            <a:spLocks/>
          </p:cNvSpPr>
          <p:nvPr/>
        </p:nvSpPr>
        <p:spPr>
          <a:xfrm>
            <a:off x="8129087" y="2909996"/>
            <a:ext cx="3071089" cy="23663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err="1"/>
              <a:t>Vroegdetectie</a:t>
            </a:r>
            <a:r>
              <a:rPr lang="nl-NL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Valmechanisme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Delier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Polyfarmacie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Iatrogene oorzaken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Interventies en adviezen: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ACP</a:t>
            </a:r>
            <a:endParaRPr lang="nl-NL" dirty="0">
              <a:cs typeface="Arial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Pijnbeleid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DAA2264-D479-650F-2BF3-DA892DE78939}"/>
              </a:ext>
            </a:extLst>
          </p:cNvPr>
          <p:cNvSpPr txBox="1">
            <a:spLocks/>
          </p:cNvSpPr>
          <p:nvPr/>
        </p:nvSpPr>
        <p:spPr>
          <a:xfrm>
            <a:off x="2360807" y="1275824"/>
            <a:ext cx="4896707" cy="422405"/>
          </a:xfrm>
          <a:prstGeom prst="rect">
            <a:avLst/>
          </a:prstGeom>
          <a:noFill/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Urgente nood aan integrale zorg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46EDDA7-FE98-6FC7-C196-C9928D0209BD}"/>
              </a:ext>
            </a:extLst>
          </p:cNvPr>
          <p:cNvSpPr/>
          <p:nvPr/>
        </p:nvSpPr>
        <p:spPr>
          <a:xfrm>
            <a:off x="7797190" y="976643"/>
            <a:ext cx="3150306" cy="3869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Preoperatief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19F69EF-9ABB-4E55-973F-A811F9608DD9}"/>
              </a:ext>
            </a:extLst>
          </p:cNvPr>
          <p:cNvSpPr/>
          <p:nvPr/>
        </p:nvSpPr>
        <p:spPr>
          <a:xfrm>
            <a:off x="7797190" y="1632359"/>
            <a:ext cx="3150306" cy="386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Postoperatief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1D6F9C9-CFAF-C381-D00B-3B5118CA1131}"/>
              </a:ext>
            </a:extLst>
          </p:cNvPr>
          <p:cNvSpPr txBox="1">
            <a:spLocks/>
          </p:cNvSpPr>
          <p:nvPr/>
        </p:nvSpPr>
        <p:spPr>
          <a:xfrm>
            <a:off x="442157" y="336431"/>
            <a:ext cx="1751615" cy="422405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/>
              <a:t>Introductie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308600D-A563-94AA-B44E-368900D1EACE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build="allAtOnce"/>
      <p:bldP spid="34" grpId="0" build="allAtOnce"/>
      <p:bldP spid="4" grpId="0" animBg="1"/>
      <p:bldP spid="5" grpId="0" build="allAtOnce"/>
      <p:bldP spid="8" grpId="0" build="allAtOnce"/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C7BB-1429-90D0-92CF-75493BEE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D79D37E-1202-7E07-19C9-633AB6E1B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11BB5BD-C64F-3F9F-6451-64E402C9E6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37FE5A5-3471-4988-2C41-ECE52F36D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4" name="Afbeelding 3" descr="Afbeelding met logo, Graphics, cirkel, Lettertype&#10;&#10;Door AI gegenereerde inhoud is mogelijk onjuist.">
            <a:extLst>
              <a:ext uri="{FF2B5EF4-FFF2-40B4-BE49-F238E27FC236}">
                <a16:creationId xmlns:a16="http://schemas.microsoft.com/office/drawing/2014/main" id="{1A85C691-D804-BA8A-A2AD-14212D1C3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16" y="1985662"/>
            <a:ext cx="2886675" cy="288667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900CF9-02D0-FB43-058B-D188643DEB01}"/>
              </a:ext>
            </a:extLst>
          </p:cNvPr>
          <p:cNvSpPr txBox="1">
            <a:spLocks/>
          </p:cNvSpPr>
          <p:nvPr/>
        </p:nvSpPr>
        <p:spPr>
          <a:xfrm>
            <a:off x="3305891" y="2485565"/>
            <a:ext cx="8743613" cy="3458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0" dirty="0"/>
              <a:t>Evalueren van de </a:t>
            </a:r>
            <a:r>
              <a:rPr lang="nl-NL" sz="2800" dirty="0"/>
              <a:t>effectiviteit van verbeterde samenwerking tussen orthopedisch chirurgen, geriaters en apothekers </a:t>
            </a:r>
            <a:r>
              <a:rPr lang="nl-NL" sz="2800" b="0" dirty="0"/>
              <a:t>op de kwaliteit van de patiëntenzorg en </a:t>
            </a:r>
            <a:r>
              <a:rPr lang="nl-NL" sz="2800" dirty="0"/>
              <a:t>nagaan redenen van uitstel inzake chirurgie en de gevolgen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2416EE-CE3B-EE4D-497B-41F45AC4F481}"/>
              </a:ext>
            </a:extLst>
          </p:cNvPr>
          <p:cNvSpPr txBox="1">
            <a:spLocks/>
          </p:cNvSpPr>
          <p:nvPr/>
        </p:nvSpPr>
        <p:spPr>
          <a:xfrm>
            <a:off x="442157" y="336431"/>
            <a:ext cx="815461" cy="422405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72000" rIns="72000" bIns="72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GB"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/>
              <a:t>DOEL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F197BC5-DFBB-F930-657D-C7E0D4965663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F175-0FEF-32CA-6C4D-4EB4A383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095935F-D92B-0906-0DAB-46710D7B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4C75AB4-3C73-B0C2-499E-AE98DB92B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970AFC-2D19-B3CC-ABE7-3EAA87A14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8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D6FA24-C0FC-DF06-B8A6-2669CAD03E1F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onderzoeksvragen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71E7D7-9F2F-0189-D38E-E5AF2092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3656ACD-C65F-73DD-1F32-FFB4A334B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1274720"/>
            <a:ext cx="11837611" cy="21542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FD60B38-FBE4-8FB3-8F63-C6C3E3198F05}"/>
              </a:ext>
            </a:extLst>
          </p:cNvPr>
          <p:cNvSpPr txBox="1"/>
          <p:nvPr/>
        </p:nvSpPr>
        <p:spPr>
          <a:xfrm>
            <a:off x="1084216" y="1686993"/>
            <a:ext cx="931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Wat is de </a:t>
            </a:r>
            <a:r>
              <a:rPr lang="nl-BE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van de implementatie van het OG-CM-model </a:t>
            </a:r>
            <a:r>
              <a:rPr lang="nl-B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de orthopedische afdeling op de kwaliteit van de zorg voor geriatrische-orthopedische-trauma patiënten?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3B4939-77FD-29C4-7B85-2CEC74EB4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389" y="3505745"/>
            <a:ext cx="11837611" cy="215428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232B2C8-9367-B3E7-8B6E-D47425FECF81}"/>
              </a:ext>
            </a:extLst>
          </p:cNvPr>
          <p:cNvSpPr txBox="1"/>
          <p:nvPr/>
        </p:nvSpPr>
        <p:spPr>
          <a:xfrm>
            <a:off x="1084216" y="3911107"/>
            <a:ext cx="931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Hoe beïnvloedt de implementatie van het OG-CM-model </a:t>
            </a:r>
            <a:r>
              <a:rPr lang="nl-B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totale ziekenhuiskosten en de financiële lasten voor patiënten</a:t>
            </a:r>
            <a:r>
              <a:rPr lang="nl-B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B7CF08-37BE-33AA-32E0-74D0F1CF2371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B6CF-CAC5-B309-D3F6-369E3BF6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638986D-5D6E-15F8-4963-41028D1DE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Interuniversitaire cursus</a:t>
            </a:r>
            <a:endParaRPr lang="nl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81EADCF-43CE-CDA2-515F-8745BF71D8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12 september 2025</a:t>
            </a:r>
            <a:endParaRPr lang="en-BE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3979325-43E6-6CB4-C181-7D070C5F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3E29F1-38AA-0941-991C-3B703E9E025F}" type="slidenum">
              <a:rPr lang="en-BE" smtClean="0"/>
              <a:pPr/>
              <a:t>9</a:t>
            </a:fld>
            <a:endParaRPr lang="en-B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DB3C78-5494-ABB3-1D70-108FE1BB98BF}"/>
              </a:ext>
            </a:extLst>
          </p:cNvPr>
          <p:cNvSpPr txBox="1">
            <a:spLocks/>
          </p:cNvSpPr>
          <p:nvPr/>
        </p:nvSpPr>
        <p:spPr>
          <a:xfrm>
            <a:off x="442157" y="859591"/>
            <a:ext cx="3060000" cy="378153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nl-NL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Methodologie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112AD6-96B5-2FEF-8C22-60D5E1FB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57" y="336431"/>
            <a:ext cx="1836000" cy="422405"/>
          </a:xfrm>
          <a:solidFill>
            <a:schemeClr val="accent2"/>
          </a:solidFill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PAPER 1</a:t>
            </a:r>
            <a:r>
              <a:rPr lang="nl-NL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95B14EDD-59FA-9A00-5955-6C7EBED7EF8C}"/>
              </a:ext>
            </a:extLst>
          </p:cNvPr>
          <p:cNvSpPr>
            <a:spLocks noChangeAspect="1"/>
          </p:cNvSpPr>
          <p:nvPr/>
        </p:nvSpPr>
        <p:spPr>
          <a:xfrm>
            <a:off x="442157" y="1825185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02532C6-B26C-8C3C-0C16-8747FA7927E0}"/>
              </a:ext>
            </a:extLst>
          </p:cNvPr>
          <p:cNvSpPr txBox="1">
            <a:spLocks/>
          </p:cNvSpPr>
          <p:nvPr/>
        </p:nvSpPr>
        <p:spPr>
          <a:xfrm>
            <a:off x="733102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Studieopzet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119759-05B9-0E73-7A58-35B2528359A2}"/>
              </a:ext>
            </a:extLst>
          </p:cNvPr>
          <p:cNvSpPr txBox="1">
            <a:spLocks/>
          </p:cNvSpPr>
          <p:nvPr/>
        </p:nvSpPr>
        <p:spPr>
          <a:xfrm>
            <a:off x="578697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Retrospectieve pilootstudie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2 groepen vergelijken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Setting: UZ Brussel 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79FA2CB-E973-B9D8-1785-15026135D46E}"/>
              </a:ext>
            </a:extLst>
          </p:cNvPr>
          <p:cNvSpPr>
            <a:spLocks noChangeAspect="1"/>
          </p:cNvSpPr>
          <p:nvPr/>
        </p:nvSpPr>
        <p:spPr>
          <a:xfrm>
            <a:off x="4645705" y="1825185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B7EFB9AB-C5DD-8640-CD25-706F8A4D6F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50" y="1929575"/>
                <a:ext cx="2535381" cy="59355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dirty="0"/>
                  <a:t>Populatie 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dirty="0"/>
                  <a:t>75 jaar</a:t>
                </a:r>
              </a:p>
            </p:txBody>
          </p:sp>
        </mc:Choice>
        <mc:Fallback xmlns="">
          <p:sp>
            <p:nvSpPr>
              <p:cNvPr id="6" name="Text Placeholder 8">
                <a:extLst>
                  <a:ext uri="{FF2B5EF4-FFF2-40B4-BE49-F238E27FC236}">
                    <a16:creationId xmlns:a16="http://schemas.microsoft.com/office/drawing/2014/main" id="{B7EFB9AB-C5DD-8640-CD25-706F8A4D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50" y="1929575"/>
                <a:ext cx="2535381" cy="593558"/>
              </a:xfrm>
              <a:prstGeom prst="rect">
                <a:avLst/>
              </a:prstGeom>
              <a:blipFill>
                <a:blip r:embed="rId4"/>
                <a:stretch>
                  <a:fillRect t="-12766" b="-42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206C914-AD6E-E3B4-695A-6B6F8D38AA8E}"/>
              </a:ext>
            </a:extLst>
          </p:cNvPr>
          <p:cNvSpPr txBox="1">
            <a:spLocks/>
          </p:cNvSpPr>
          <p:nvPr/>
        </p:nvSpPr>
        <p:spPr>
          <a:xfrm>
            <a:off x="4782245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1 (n=119)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Geriatrische zorg op vraag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Groep 2 (n=132)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Geriater op de orthopedische afdeling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Dagelijkse geriatrische zorg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E903B75-1AFA-0B7D-E357-279020EBB2CA}"/>
              </a:ext>
            </a:extLst>
          </p:cNvPr>
          <p:cNvSpPr>
            <a:spLocks noChangeAspect="1"/>
          </p:cNvSpPr>
          <p:nvPr/>
        </p:nvSpPr>
        <p:spPr>
          <a:xfrm>
            <a:off x="8849253" y="1825185"/>
            <a:ext cx="3207629" cy="3207629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E468CC5-B379-E41E-FAD0-B8E642B8B4EE}"/>
              </a:ext>
            </a:extLst>
          </p:cNvPr>
          <p:cNvSpPr txBox="1">
            <a:spLocks/>
          </p:cNvSpPr>
          <p:nvPr/>
        </p:nvSpPr>
        <p:spPr>
          <a:xfrm>
            <a:off x="9140198" y="1929575"/>
            <a:ext cx="2535381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Uitkomsten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5CA6F2-F2ED-7BBE-235C-287B532C2EC3}"/>
              </a:ext>
            </a:extLst>
          </p:cNvPr>
          <p:cNvSpPr txBox="1">
            <a:spLocks/>
          </p:cNvSpPr>
          <p:nvPr/>
        </p:nvSpPr>
        <p:spPr>
          <a:xfrm>
            <a:off x="8985793" y="2666429"/>
            <a:ext cx="3071089" cy="1802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Klinische uitkomsten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Aantal diagnoses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Mortaliteit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LOS &amp; heropnames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Financiële uitkomsten: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Ziekenhuis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Patiënt </a:t>
            </a:r>
          </a:p>
          <a:p>
            <a:pPr lvl="1" algn="l"/>
            <a:r>
              <a:rPr lang="nl-NL" dirty="0"/>
              <a:t>	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193C47-4AC7-24B6-7B86-66B6D3943421}"/>
              </a:ext>
            </a:extLst>
          </p:cNvPr>
          <p:cNvSpPr/>
          <p:nvPr/>
        </p:nvSpPr>
        <p:spPr>
          <a:xfrm>
            <a:off x="10235248" y="6208644"/>
            <a:ext cx="1704961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6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build="allAtOnce"/>
      <p:bldP spid="5" grpId="0" animBg="1"/>
      <p:bldP spid="6" grpId="0" build="allAtOnce"/>
      <p:bldP spid="7" grpId="0" build="allAtOnce"/>
      <p:bldP spid="8" grpId="0" animBg="1"/>
      <p:bldP spid="18" grpId="0" build="allAtOnce"/>
      <p:bldP spid="19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9|14.7|2.3"/>
</p:tagLst>
</file>

<file path=ppt/theme/theme1.xml><?xml version="1.0" encoding="utf-8"?>
<a:theme xmlns:a="http://schemas.openxmlformats.org/drawingml/2006/main" name="VUB Template 2025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9"/>
      </a:accent1>
      <a:accent2>
        <a:srgbClr val="FF6600"/>
      </a:accent2>
      <a:accent3>
        <a:srgbClr val="DFE6F0"/>
      </a:accent3>
      <a:accent4>
        <a:srgbClr val="D5EAEA"/>
      </a:accent4>
      <a:accent5>
        <a:srgbClr val="979797"/>
      </a:accent5>
      <a:accent6>
        <a:srgbClr val="F5C800"/>
      </a:accent6>
      <a:hlink>
        <a:srgbClr val="6E6E6E"/>
      </a:hlink>
      <a:folHlink>
        <a:srgbClr val="954F72"/>
      </a:folHlink>
    </a:clrScheme>
    <a:fontScheme name="VUB 2025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UB-Template2025-EN" id="{5C5EE582-1866-7347-94AA-C4EAAD32E971}" vid="{1B4AC095-0AF5-A848-B59E-692515819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564458-cea2-481e-b833-42996423e7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5EB3AD0871C4EA33D409495382438" ma:contentTypeVersion="18" ma:contentTypeDescription="Een nieuw document maken." ma:contentTypeScope="" ma:versionID="0977beff52e930352989c49399c320a8">
  <xsd:schema xmlns:xsd="http://www.w3.org/2001/XMLSchema" xmlns:xs="http://www.w3.org/2001/XMLSchema" xmlns:p="http://schemas.microsoft.com/office/2006/metadata/properties" xmlns:ns3="29564458-cea2-481e-b833-42996423e791" xmlns:ns4="55a2bf2c-165f-4b75-b8be-23f32d961c02" targetNamespace="http://schemas.microsoft.com/office/2006/metadata/properties" ma:root="true" ma:fieldsID="88a49c7dca8d144984ca2b8aad305cb7" ns3:_="" ns4:_="">
    <xsd:import namespace="29564458-cea2-481e-b833-42996423e791"/>
    <xsd:import namespace="55a2bf2c-165f-4b75-b8be-23f32d961c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64458-cea2-481e-b833-42996423e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bf2c-165f-4b75-b8be-23f32d961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61C1F-CF2E-4DFB-8C5B-A381A42D2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555413-76D3-4E4B-8635-A8324871CDF0}">
  <ds:schemaRefs>
    <ds:schemaRef ds:uri="http://purl.org/dc/terms/"/>
    <ds:schemaRef ds:uri="http://schemas.microsoft.com/office/2006/metadata/properties"/>
    <ds:schemaRef ds:uri="29564458-cea2-481e-b833-42996423e791"/>
    <ds:schemaRef ds:uri="55a2bf2c-165f-4b75-b8be-23f32d961c0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1C3D1F-980A-4C11-9F6C-4691BDB00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64458-cea2-481e-b833-42996423e791"/>
    <ds:schemaRef ds:uri="55a2bf2c-165f-4b75-b8be-23f32d961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vub_template2025_en</Template>
  <TotalTime>506</TotalTime>
  <Words>2403</Words>
  <Application>Microsoft Office PowerPoint</Application>
  <PresentationFormat>Widescreen</PresentationFormat>
  <Paragraphs>514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open sans</vt:lpstr>
      <vt:lpstr>Wingdings</vt:lpstr>
      <vt:lpstr>VUB Template 2025</vt:lpstr>
      <vt:lpstr>The role of a geriatrician in the comprehensive care and management of orthogeriatric patients </vt:lpstr>
      <vt:lpstr>PowerPoint Presentation</vt:lpstr>
      <vt:lpstr>PowerPoint Presentation</vt:lpstr>
      <vt:lpstr>Enkele Cijfergegevens: bvB Heupfracturen</vt:lpstr>
      <vt:lpstr>Risicofactoren </vt:lpstr>
      <vt:lpstr>PowerPoint Presentation</vt:lpstr>
      <vt:lpstr>PowerPoint Presentation</vt:lpstr>
      <vt:lpstr>PAPER 1 </vt:lpstr>
      <vt:lpstr>PAPER 1 </vt:lpstr>
      <vt:lpstr>PAPER 1 </vt:lpstr>
      <vt:lpstr>PAPER 1 </vt:lpstr>
      <vt:lpstr>PAPER 1 </vt:lpstr>
      <vt:lpstr>PAPER 1 </vt:lpstr>
      <vt:lpstr>ortho-geriatrie in het uz brussel</vt:lpstr>
      <vt:lpstr>GERIATRISCHE ORTHOPEDISCHE PATIËNT</vt:lpstr>
      <vt:lpstr>PowerPoint Presentation</vt:lpstr>
      <vt:lpstr>Rol van de geriater</vt:lpstr>
      <vt:lpstr>PowerPoint Presentation</vt:lpstr>
      <vt:lpstr>Belang van Functionaliteit van patient</vt:lpstr>
      <vt:lpstr>Zwakheden Studie</vt:lpstr>
      <vt:lpstr>Referenties</vt:lpstr>
      <vt:lpstr>PAPER 2 </vt:lpstr>
      <vt:lpstr>PAPER 2 </vt:lpstr>
      <vt:lpstr>PAPER 2 </vt:lpstr>
      <vt:lpstr>PAPER 2 </vt:lpstr>
      <vt:lpstr>PAPER 2 </vt:lpstr>
      <vt:lpstr>PAPER 2 </vt:lpstr>
      <vt:lpstr>PAPER 3 </vt:lpstr>
      <vt:lpstr>PAPER 3 </vt:lpstr>
      <vt:lpstr>PAPER 3 </vt:lpstr>
      <vt:lpstr>PAPER 3 </vt:lpstr>
      <vt:lpstr>PAPER 3 </vt:lpstr>
      <vt:lpstr>PAPER 3 </vt:lpstr>
      <vt:lpstr>PAPER 3 </vt:lpstr>
      <vt:lpstr>Eindconclusies</vt:lpstr>
      <vt:lpstr>Vragen</vt:lpstr>
      <vt:lpstr>Referenties</vt:lpstr>
      <vt:lpstr>Referenties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 geriatrician in the comprehensive care and management of orthogeriatric patients </dc:title>
  <dc:subject/>
  <dc:creator>Karen Feyen</dc:creator>
  <cp:keywords/>
  <dc:description/>
  <cp:lastModifiedBy>Katleen De Vuyst</cp:lastModifiedBy>
  <cp:revision>59</cp:revision>
  <cp:lastPrinted>2025-06-26T17:30:14Z</cp:lastPrinted>
  <dcterms:created xsi:type="dcterms:W3CDTF">2025-06-17T06:33:06Z</dcterms:created>
  <dcterms:modified xsi:type="dcterms:W3CDTF">2025-09-17T12:06:20Z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0x010100F325EB3AD0871C4EA33D409495382438</vt:lpwstr>
  </property>
</Properties>
</file>