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Lst>
  <p:notesMasterIdLst>
    <p:notesMasterId r:id="rId34"/>
  </p:notesMasterIdLst>
  <p:handoutMasterIdLst>
    <p:handoutMasterId r:id="rId35"/>
  </p:handoutMasterIdLst>
  <p:sldIdLst>
    <p:sldId id="256" r:id="rId6"/>
    <p:sldId id="3904" r:id="rId7"/>
    <p:sldId id="3927" r:id="rId8"/>
    <p:sldId id="3928" r:id="rId9"/>
    <p:sldId id="3890" r:id="rId10"/>
    <p:sldId id="3894" r:id="rId11"/>
    <p:sldId id="3905" r:id="rId12"/>
    <p:sldId id="3895" r:id="rId13"/>
    <p:sldId id="3896" r:id="rId14"/>
    <p:sldId id="3913" r:id="rId15"/>
    <p:sldId id="3915" r:id="rId16"/>
    <p:sldId id="3897" r:id="rId17"/>
    <p:sldId id="3900" r:id="rId18"/>
    <p:sldId id="3916" r:id="rId19"/>
    <p:sldId id="3917" r:id="rId20"/>
    <p:sldId id="3918" r:id="rId21"/>
    <p:sldId id="3919" r:id="rId22"/>
    <p:sldId id="3903" r:id="rId23"/>
    <p:sldId id="3920" r:id="rId24"/>
    <p:sldId id="3951" r:id="rId25"/>
    <p:sldId id="3825" r:id="rId26"/>
    <p:sldId id="3952" r:id="rId27"/>
    <p:sldId id="3954" r:id="rId28"/>
    <p:sldId id="3922" r:id="rId29"/>
    <p:sldId id="3925" r:id="rId30"/>
    <p:sldId id="3924" r:id="rId31"/>
    <p:sldId id="3926" r:id="rId32"/>
    <p:sldId id="3923" r:id="rId33"/>
  </p:sldIdLst>
  <p:sldSz cx="18288000" cy="10287000"/>
  <p:notesSz cx="9940925" cy="6808788"/>
  <p:defaultText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1474" userDrawn="1">
          <p15:clr>
            <a:srgbClr val="A4A3A4"/>
          </p15:clr>
        </p15:guide>
        <p15:guide id="3" pos="59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329EC8-BFC0-E812-9348-1D4F93D8EE0A}" name="de Breucker Sandra" initials="dBS" userId="S::Sandra.deBreucker@hcuge.ch::b36e4bd9-acbb-48be-82a1-7f6d2bb4b6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LATTNER Silvia" initials="BS" lastIdx="1" clrIdx="0">
    <p:extLst>
      <p:ext uri="{19B8F6BF-5375-455C-9EA6-DF929625EA0E}">
        <p15:presenceInfo xmlns:p15="http://schemas.microsoft.com/office/powerpoint/2012/main" userId="S-1-5-21-1292428093-1123561945-1801674531-15996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B8"/>
    <a:srgbClr val="FF9300"/>
    <a:srgbClr val="009BA2"/>
    <a:srgbClr val="FFFFFF"/>
    <a:srgbClr val="000000"/>
    <a:srgbClr val="93CFA9"/>
    <a:srgbClr val="0871B7"/>
    <a:srgbClr val="87C1D2"/>
    <a:srgbClr val="8FAFD4"/>
    <a:srgbClr val="05CDD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1" autoAdjust="0"/>
    <p:restoredTop sz="87784" autoAdjust="0"/>
  </p:normalViewPr>
  <p:slideViewPr>
    <p:cSldViewPr snapToGrid="0" showGuides="1">
      <p:cViewPr varScale="1">
        <p:scale>
          <a:sx n="67" d="100"/>
          <a:sy n="67" d="100"/>
        </p:scale>
        <p:origin x="756" y="72"/>
      </p:cViewPr>
      <p:guideLst>
        <p:guide orient="horz" pos="4056"/>
        <p:guide pos="1474"/>
        <p:guide pos="5964"/>
      </p:guideLst>
    </p:cSldViewPr>
  </p:slideViewPr>
  <p:outlineViewPr>
    <p:cViewPr>
      <p:scale>
        <a:sx n="100" d="100"/>
        <a:sy n="100" d="100"/>
      </p:scale>
      <p:origin x="0" y="-7584"/>
    </p:cViewPr>
  </p:outlineViewPr>
  <p:notesTextViewPr>
    <p:cViewPr>
      <p:scale>
        <a:sx n="125" d="100"/>
        <a:sy n="125" d="100"/>
      </p:scale>
      <p:origin x="0" y="0"/>
    </p:cViewPr>
  </p:notesTextViewPr>
  <p:sorterViewPr>
    <p:cViewPr varScale="1">
      <p:scale>
        <a:sx n="1" d="1"/>
        <a:sy n="1" d="1"/>
      </p:scale>
      <p:origin x="0" y="0"/>
    </p:cViewPr>
  </p:sorterViewPr>
  <p:notesViewPr>
    <p:cSldViewPr snapToGrid="0" showGuides="1">
      <p:cViewPr varScale="1">
        <p:scale>
          <a:sx n="96" d="100"/>
          <a:sy n="96" d="100"/>
        </p:scale>
        <p:origin x="270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7734" cy="341622"/>
          </a:xfrm>
          <a:prstGeom prst="rect">
            <a:avLst/>
          </a:prstGeom>
        </p:spPr>
        <p:txBody>
          <a:bodyPr vert="horz" lIns="91440" tIns="45720" rIns="91440" bIns="45720" rtlCol="0"/>
          <a:lstStyle>
            <a:lvl1pPr algn="l">
              <a:defRPr sz="1200"/>
            </a:lvl1pPr>
          </a:lstStyle>
          <a:p>
            <a:endParaRPr lang="zh-CN" altLang="en-US" dirty="0">
              <a:latin typeface="Arial" panose="020B0604020202020204" pitchFamily="34" charset="0"/>
            </a:endParaRPr>
          </a:p>
        </p:txBody>
      </p:sp>
      <p:sp>
        <p:nvSpPr>
          <p:cNvPr id="3" name="日期占位符 2"/>
          <p:cNvSpPr>
            <a:spLocks noGrp="1"/>
          </p:cNvSpPr>
          <p:nvPr>
            <p:ph type="dt" sz="quarter" idx="1"/>
          </p:nvPr>
        </p:nvSpPr>
        <p:spPr>
          <a:xfrm>
            <a:off x="5630891" y="0"/>
            <a:ext cx="4307734" cy="341622"/>
          </a:xfrm>
          <a:prstGeom prst="rect">
            <a:avLst/>
          </a:prstGeom>
        </p:spPr>
        <p:txBody>
          <a:bodyPr vert="horz" lIns="91440" tIns="45720" rIns="91440" bIns="45720" rtlCol="0"/>
          <a:lstStyle>
            <a:lvl1pPr algn="r">
              <a:defRPr sz="1200"/>
            </a:lvl1pPr>
          </a:lstStyle>
          <a:p>
            <a:fld id="{251F343E-A4B4-4945-A289-F71CC24FF5E2}" type="datetimeFigureOut">
              <a:rPr lang="zh-CN" altLang="en-US" smtClean="0">
                <a:latin typeface="Arial" panose="020B0604020202020204" pitchFamily="34" charset="0"/>
              </a:rPr>
              <a:t>2025/6/10</a:t>
            </a:fld>
            <a:endParaRPr lang="zh-CN" altLang="en-US" dirty="0">
              <a:latin typeface="Arial" panose="020B0604020202020204" pitchFamily="34" charset="0"/>
            </a:endParaRPr>
          </a:p>
        </p:txBody>
      </p:sp>
      <p:sp>
        <p:nvSpPr>
          <p:cNvPr id="4" name="页脚占位符 3"/>
          <p:cNvSpPr>
            <a:spLocks noGrp="1"/>
          </p:cNvSpPr>
          <p:nvPr>
            <p:ph type="ftr" sz="quarter" idx="2"/>
          </p:nvPr>
        </p:nvSpPr>
        <p:spPr>
          <a:xfrm>
            <a:off x="1" y="6467167"/>
            <a:ext cx="4307734" cy="341621"/>
          </a:xfrm>
          <a:prstGeom prst="rect">
            <a:avLst/>
          </a:prstGeom>
        </p:spPr>
        <p:txBody>
          <a:bodyPr vert="horz" lIns="91440" tIns="45720" rIns="91440" bIns="45720" rtlCol="0" anchor="b"/>
          <a:lstStyle>
            <a:lvl1pPr algn="l">
              <a:defRPr sz="1200"/>
            </a:lvl1pPr>
          </a:lstStyle>
          <a:p>
            <a:endParaRPr lang="zh-CN" altLang="en-US" dirty="0">
              <a:latin typeface="Arial" panose="020B0604020202020204" pitchFamily="34" charset="0"/>
            </a:endParaRPr>
          </a:p>
        </p:txBody>
      </p:sp>
      <p:sp>
        <p:nvSpPr>
          <p:cNvPr id="5" name="灯片编号占位符 4"/>
          <p:cNvSpPr>
            <a:spLocks noGrp="1"/>
          </p:cNvSpPr>
          <p:nvPr>
            <p:ph type="sldNum" sz="quarter" idx="3"/>
          </p:nvPr>
        </p:nvSpPr>
        <p:spPr>
          <a:xfrm>
            <a:off x="5630891" y="6467167"/>
            <a:ext cx="4307734" cy="341621"/>
          </a:xfrm>
          <a:prstGeom prst="rect">
            <a:avLst/>
          </a:prstGeom>
        </p:spPr>
        <p:txBody>
          <a:bodyPr vert="horz" lIns="91440" tIns="45720" rIns="91440" bIns="45720" rtlCol="0" anchor="b"/>
          <a:lstStyle>
            <a:lvl1pPr algn="r">
              <a:defRPr sz="1200"/>
            </a:lvl1pPr>
          </a:lstStyle>
          <a:p>
            <a:fld id="{43FE3BE7-4887-454D-AC07-8146F5385083}" type="slidenum">
              <a:rPr lang="zh-CN" altLang="en-US" smtClean="0">
                <a:latin typeface="Arial" panose="020B0604020202020204" pitchFamily="34" charset="0"/>
              </a:rPr>
              <a:t>‹N°›</a:t>
            </a:fld>
            <a:endParaRPr lang="zh-CN" altLang="en-US" dirty="0">
              <a:latin typeface="Arial" panose="020B0604020202020204" pitchFamily="34" charset="0"/>
            </a:endParaRPr>
          </a:p>
        </p:txBody>
      </p:sp>
    </p:spTree>
    <p:extLst>
      <p:ext uri="{BB962C8B-B14F-4D97-AF65-F5344CB8AC3E}">
        <p14:creationId xmlns:p14="http://schemas.microsoft.com/office/powerpoint/2010/main" val="1825806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4307734" cy="341622"/>
          </a:xfrm>
          <a:prstGeom prst="rect">
            <a:avLst/>
          </a:prstGeom>
        </p:spPr>
        <p:txBody>
          <a:bodyPr vert="horz" lIns="91440" tIns="45720" rIns="91440" bIns="45720" rtlCol="0"/>
          <a:lstStyle>
            <a:lvl1pPr algn="l">
              <a:defRPr sz="1200">
                <a:latin typeface="Arial" panose="020B0604020202020204" pitchFamily="34" charset="0"/>
              </a:defRPr>
            </a:lvl1pPr>
          </a:lstStyle>
          <a:p>
            <a:endParaRPr lang="zh-CN" altLang="en-US" dirty="0"/>
          </a:p>
        </p:txBody>
      </p:sp>
      <p:sp>
        <p:nvSpPr>
          <p:cNvPr id="3" name="日期占位符 2"/>
          <p:cNvSpPr>
            <a:spLocks noGrp="1"/>
          </p:cNvSpPr>
          <p:nvPr>
            <p:ph type="dt" idx="1"/>
          </p:nvPr>
        </p:nvSpPr>
        <p:spPr>
          <a:xfrm>
            <a:off x="5630891" y="0"/>
            <a:ext cx="4307734" cy="341622"/>
          </a:xfrm>
          <a:prstGeom prst="rect">
            <a:avLst/>
          </a:prstGeom>
        </p:spPr>
        <p:txBody>
          <a:bodyPr vert="horz" lIns="91440" tIns="45720" rIns="91440" bIns="45720" rtlCol="0"/>
          <a:lstStyle>
            <a:lvl1pPr algn="r">
              <a:defRPr sz="1200">
                <a:latin typeface="Arial" panose="020B0604020202020204" pitchFamily="34" charset="0"/>
              </a:defRPr>
            </a:lvl1pPr>
          </a:lstStyle>
          <a:p>
            <a:fld id="{184EC83E-688E-43DA-BB76-712D53DE601D}" type="datetimeFigureOut">
              <a:rPr lang="zh-CN" altLang="en-US" smtClean="0"/>
              <a:pPr/>
              <a:t>2025/6/10</a:t>
            </a:fld>
            <a:endParaRPr lang="zh-CN" altLang="en-US" dirty="0"/>
          </a:p>
        </p:txBody>
      </p:sp>
      <p:sp>
        <p:nvSpPr>
          <p:cNvPr id="4" name="幻灯片图像占位符 3"/>
          <p:cNvSpPr>
            <a:spLocks noGrp="1" noRot="1" noChangeAspect="1"/>
          </p:cNvSpPr>
          <p:nvPr>
            <p:ph type="sldImg" idx="2"/>
          </p:nvPr>
        </p:nvSpPr>
        <p:spPr>
          <a:xfrm>
            <a:off x="2927350" y="850900"/>
            <a:ext cx="4086225" cy="22987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994093" y="3276730"/>
            <a:ext cx="7952739" cy="268096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1" y="6467167"/>
            <a:ext cx="4307734" cy="341621"/>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zh-CN" altLang="en-US" dirty="0"/>
          </a:p>
        </p:txBody>
      </p:sp>
      <p:sp>
        <p:nvSpPr>
          <p:cNvPr id="7" name="灯片编号占位符 6"/>
          <p:cNvSpPr>
            <a:spLocks noGrp="1"/>
          </p:cNvSpPr>
          <p:nvPr>
            <p:ph type="sldNum" sz="quarter" idx="5"/>
          </p:nvPr>
        </p:nvSpPr>
        <p:spPr>
          <a:xfrm>
            <a:off x="5630891" y="6467167"/>
            <a:ext cx="4307734" cy="341621"/>
          </a:xfrm>
          <a:prstGeom prst="rect">
            <a:avLst/>
          </a:prstGeom>
        </p:spPr>
        <p:txBody>
          <a:bodyPr vert="horz" lIns="91440" tIns="45720" rIns="91440" bIns="45720" rtlCol="0" anchor="b"/>
          <a:lstStyle>
            <a:lvl1pPr algn="r">
              <a:defRPr sz="1200">
                <a:latin typeface="Arial" panose="020B0604020202020204" pitchFamily="34" charset="0"/>
              </a:defRPr>
            </a:lvl1pPr>
          </a:lstStyle>
          <a:p>
            <a:fld id="{BFEC4DAE-4541-43CA-A4FF-DC618A162F89}" type="slidenum">
              <a:rPr lang="zh-CN" altLang="en-US" smtClean="0"/>
              <a:pPr/>
              <a:t>‹N°›</a:t>
            </a:fld>
            <a:endParaRPr lang="zh-CN" altLang="en-US" dirty="0"/>
          </a:p>
        </p:txBody>
      </p:sp>
    </p:spTree>
    <p:extLst>
      <p:ext uri="{BB962C8B-B14F-4D97-AF65-F5344CB8AC3E}">
        <p14:creationId xmlns:p14="http://schemas.microsoft.com/office/powerpoint/2010/main" val="3668933436"/>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Arial" panose="020B0604020202020204" pitchFamily="34" charset="0"/>
        <a:ea typeface="+mn-ea"/>
        <a:cs typeface="+mn-cs"/>
      </a:defRPr>
    </a:lvl1pPr>
    <a:lvl2pPr marL="685800" algn="l" defTabSz="1371600" rtl="0" eaLnBrk="1" latinLnBrk="0" hangingPunct="1">
      <a:defRPr sz="1800" kern="1200">
        <a:solidFill>
          <a:schemeClr val="tx1"/>
        </a:solidFill>
        <a:latin typeface="Arial" panose="020B0604020202020204" pitchFamily="34" charset="0"/>
        <a:ea typeface="+mn-ea"/>
        <a:cs typeface="+mn-cs"/>
      </a:defRPr>
    </a:lvl2pPr>
    <a:lvl3pPr marL="1371600" algn="l" defTabSz="1371600" rtl="0" eaLnBrk="1" latinLnBrk="0" hangingPunct="1">
      <a:defRPr sz="1800" kern="1200">
        <a:solidFill>
          <a:schemeClr val="tx1"/>
        </a:solidFill>
        <a:latin typeface="Arial" panose="020B0604020202020204" pitchFamily="34" charset="0"/>
        <a:ea typeface="+mn-ea"/>
        <a:cs typeface="+mn-cs"/>
      </a:defRPr>
    </a:lvl3pPr>
    <a:lvl4pPr marL="2057400" algn="l" defTabSz="1371600" rtl="0" eaLnBrk="1" latinLnBrk="0" hangingPunct="1">
      <a:defRPr sz="1800" kern="1200">
        <a:solidFill>
          <a:schemeClr val="tx1"/>
        </a:solidFill>
        <a:latin typeface="Arial" panose="020B0604020202020204" pitchFamily="34" charset="0"/>
        <a:ea typeface="+mn-ea"/>
        <a:cs typeface="+mn-cs"/>
      </a:defRPr>
    </a:lvl4pPr>
    <a:lvl5pPr marL="2743200" algn="l" defTabSz="1371600" rtl="0" eaLnBrk="1" latinLnBrk="0" hangingPunct="1">
      <a:defRPr sz="1800" kern="1200">
        <a:solidFill>
          <a:schemeClr val="tx1"/>
        </a:solidFill>
        <a:latin typeface="Arial" panose="020B0604020202020204" pitchFamily="34" charset="0"/>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umas.ccsd.cnrs.fr/dumas-03881374v1/file/2022GRAL5159_chanut_audrey_dif.pdf?utm_source=chatgpt.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69279-9C4E-E40D-E26F-1582266FEF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E2B29E-F6AE-8BBE-421F-1B43DAF3D97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0BDEB78-2901-0FAC-BB9C-2259A21FF826}"/>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2CB1B478-06F1-4886-4BD5-450130ABC64A}"/>
              </a:ext>
            </a:extLst>
          </p:cNvPr>
          <p:cNvSpPr>
            <a:spLocks noGrp="1"/>
          </p:cNvSpPr>
          <p:nvPr>
            <p:ph type="sldNum" sz="quarter" idx="5"/>
          </p:nvPr>
        </p:nvSpPr>
        <p:spPr/>
        <p:txBody>
          <a:bodyPr/>
          <a:lstStyle/>
          <a:p>
            <a:fld id="{BFEC4DAE-4541-43CA-A4FF-DC618A162F89}" type="slidenum">
              <a:rPr lang="zh-CN" altLang="en-US" smtClean="0"/>
              <a:pPr/>
              <a:t>2</a:t>
            </a:fld>
            <a:endParaRPr lang="zh-CN" altLang="en-US" dirty="0"/>
          </a:p>
        </p:txBody>
      </p:sp>
    </p:spTree>
    <p:extLst>
      <p:ext uri="{BB962C8B-B14F-4D97-AF65-F5344CB8AC3E}">
        <p14:creationId xmlns:p14="http://schemas.microsoft.com/office/powerpoint/2010/main" val="1190718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C770B-1F54-42B3-C459-A343E9961E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06AF0A-2BC7-4DC1-B8DD-B84A55D3D8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43BDB67-96E9-DF72-DCC6-4BF7FEC85C83}"/>
              </a:ext>
            </a:extLst>
          </p:cNvPr>
          <p:cNvSpPr>
            <a:spLocks noGrp="1"/>
          </p:cNvSpPr>
          <p:nvPr>
            <p:ph type="body" idx="1"/>
          </p:nvPr>
        </p:nvSpPr>
        <p:spPr/>
        <p:txBody>
          <a:bodyPr/>
          <a:lstStyle/>
          <a:p>
            <a:r>
              <a:rPr lang="fr-BE" dirty="0"/>
              <a:t>En revanche, une méta-analyse publiée dans le </a:t>
            </a:r>
            <a:r>
              <a:rPr lang="fr-BE" i="1" dirty="0"/>
              <a:t>Journal of the National Cancer Institute</a:t>
            </a:r>
            <a:r>
              <a:rPr lang="fr-BE" dirty="0"/>
              <a:t> a évalué l'efficacité du dépistage de la fragilité chez les patients âgés cancéreux traités par SACT (</a:t>
            </a:r>
            <a:r>
              <a:rPr lang="fr-BE" dirty="0" err="1"/>
              <a:t>Systemic</a:t>
            </a:r>
            <a:r>
              <a:rPr lang="fr-BE" dirty="0"/>
              <a:t> </a:t>
            </a:r>
            <a:r>
              <a:rPr lang="fr-BE" dirty="0" err="1"/>
              <a:t>Anti-Cancer</a:t>
            </a:r>
            <a:r>
              <a:rPr lang="fr-BE" dirty="0"/>
              <a:t> </a:t>
            </a:r>
            <a:r>
              <a:rPr lang="fr-BE" dirty="0" err="1"/>
              <a:t>Treatment</a:t>
            </a:r>
            <a:r>
              <a:rPr lang="fr-BE" dirty="0"/>
              <a:t>)</a:t>
            </a:r>
          </a:p>
        </p:txBody>
      </p:sp>
      <p:sp>
        <p:nvSpPr>
          <p:cNvPr id="4" name="Espace réservé du numéro de diapositive 3">
            <a:extLst>
              <a:ext uri="{FF2B5EF4-FFF2-40B4-BE49-F238E27FC236}">
                <a16:creationId xmlns:a16="http://schemas.microsoft.com/office/drawing/2014/main" id="{75DC861B-BC2F-14D3-74E8-FA28466688DD}"/>
              </a:ext>
            </a:extLst>
          </p:cNvPr>
          <p:cNvSpPr>
            <a:spLocks noGrp="1"/>
          </p:cNvSpPr>
          <p:nvPr>
            <p:ph type="sldNum" sz="quarter" idx="5"/>
          </p:nvPr>
        </p:nvSpPr>
        <p:spPr/>
        <p:txBody>
          <a:bodyPr/>
          <a:lstStyle/>
          <a:p>
            <a:fld id="{BFEC4DAE-4541-43CA-A4FF-DC618A162F89}" type="slidenum">
              <a:rPr lang="zh-CN" altLang="en-US" smtClean="0"/>
              <a:pPr/>
              <a:t>14</a:t>
            </a:fld>
            <a:endParaRPr lang="zh-CN" altLang="en-US" dirty="0"/>
          </a:p>
        </p:txBody>
      </p:sp>
    </p:spTree>
    <p:extLst>
      <p:ext uri="{BB962C8B-B14F-4D97-AF65-F5344CB8AC3E}">
        <p14:creationId xmlns:p14="http://schemas.microsoft.com/office/powerpoint/2010/main" val="976743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85DB7-03B4-8883-956E-B3AE015780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7ED614-6839-9BFC-1B50-DE4BBC47A2C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A3DE17F-E536-B3AF-EAF6-A0A96F22DCB9}"/>
              </a:ext>
            </a:extLst>
          </p:cNvPr>
          <p:cNvSpPr>
            <a:spLocks noGrp="1"/>
          </p:cNvSpPr>
          <p:nvPr>
            <p:ph type="body" idx="1"/>
          </p:nvPr>
        </p:nvSpPr>
        <p:spPr/>
        <p:txBody>
          <a:bodyPr/>
          <a:lstStyle/>
          <a:p>
            <a:r>
              <a:rPr lang="fr-FR" dirty="0"/>
              <a:t>Dans une revue systématique portant sur 58 études menées sur différents types de tumeurs </a:t>
            </a:r>
            <a:r>
              <a:rPr lang="fr-BE" dirty="0"/>
              <a:t>(tube digestif, sein, prostate, poumon)</a:t>
            </a:r>
            <a:r>
              <a:rPr lang="fr-FR" dirty="0"/>
              <a:t>, </a:t>
            </a:r>
            <a:r>
              <a:rPr lang="fr-BE" dirty="0"/>
              <a:t>dans une population âgée entre 65-80 ans </a:t>
            </a:r>
            <a:r>
              <a:rPr lang="fr-FR" dirty="0"/>
              <a:t>à un stade avancé de la maladie ou dans un contexte palliatif (la plupart d'entre elles avaient un risque de biais faible/modéré), 9 scores d'évaluation de la fragilité ont été comparés. Dans une méta-analyse reprenant 4 scores, seuls </a:t>
            </a:r>
            <a:r>
              <a:rPr lang="fr-BE" dirty="0"/>
              <a:t>la G8 ou le VES-13 étaient associés à la mortalité, à la toxicité et à la tolérance des traitements oncologiques pour les deux scores, et au risque d’hospitalisation pour la G8.</a:t>
            </a:r>
            <a:endParaRPr lang="fr-FR" dirty="0"/>
          </a:p>
        </p:txBody>
      </p:sp>
      <p:sp>
        <p:nvSpPr>
          <p:cNvPr id="4" name="Espace réservé du numéro de diapositive 3">
            <a:extLst>
              <a:ext uri="{FF2B5EF4-FFF2-40B4-BE49-F238E27FC236}">
                <a16:creationId xmlns:a16="http://schemas.microsoft.com/office/drawing/2014/main" id="{532905C7-C17A-0101-A858-20634ADD162D}"/>
              </a:ext>
            </a:extLst>
          </p:cNvPr>
          <p:cNvSpPr>
            <a:spLocks noGrp="1"/>
          </p:cNvSpPr>
          <p:nvPr>
            <p:ph type="sldNum" sz="quarter" idx="5"/>
          </p:nvPr>
        </p:nvSpPr>
        <p:spPr/>
        <p:txBody>
          <a:bodyPr/>
          <a:lstStyle/>
          <a:p>
            <a:fld id="{BFEC4DAE-4541-43CA-A4FF-DC618A162F89}" type="slidenum">
              <a:rPr lang="zh-CN" altLang="en-US" smtClean="0"/>
              <a:pPr/>
              <a:t>15</a:t>
            </a:fld>
            <a:endParaRPr lang="zh-CN" altLang="en-US" dirty="0"/>
          </a:p>
        </p:txBody>
      </p:sp>
    </p:spTree>
    <p:extLst>
      <p:ext uri="{BB962C8B-B14F-4D97-AF65-F5344CB8AC3E}">
        <p14:creationId xmlns:p14="http://schemas.microsoft.com/office/powerpoint/2010/main" val="3367084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5EAF-BB3E-A68F-F934-AACE1A4B589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CAF1DC-30AF-4638-BE7E-7D88112FA50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BD4A11-DEB9-98DD-AEFB-5784ECE89C38}"/>
              </a:ext>
            </a:extLst>
          </p:cNvPr>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fr-BE" dirty="0"/>
              <a:t>L'évaluation gériatrique approfondie (CGA) est le meilleur moyen d'évaluer les facteurs de risque chez les patients âgés. </a:t>
            </a:r>
          </a:p>
          <a:p>
            <a:pPr marL="0" marR="0" lvl="0" indent="0" algn="l" defTabSz="1371600" rtl="0" eaLnBrk="1" fontAlgn="auto" latinLnBrk="0" hangingPunct="1">
              <a:lnSpc>
                <a:spcPct val="100000"/>
              </a:lnSpc>
              <a:spcBef>
                <a:spcPts val="0"/>
              </a:spcBef>
              <a:spcAft>
                <a:spcPts val="0"/>
              </a:spcAft>
              <a:buClrTx/>
              <a:buSzTx/>
              <a:buFontTx/>
              <a:buNone/>
              <a:tabLst/>
              <a:defRPr/>
            </a:pPr>
            <a:r>
              <a:rPr lang="fr-BE" dirty="0"/>
              <a:t>En outre, l'un des principaux objectifs de l'évaluation gériatrique globale est d'identifier les vulnérabilités pouvant faire l'objet d'une action, ce qui permet ensuite d'orienter les interventions ciblées afin d'améliorer les résultats pour les patients. </a:t>
            </a:r>
          </a:p>
          <a:p>
            <a:pPr marL="0" marR="0" lvl="0" indent="0" algn="l" defTabSz="1371600" rtl="0" eaLnBrk="1" fontAlgn="auto" latinLnBrk="0" hangingPunct="1">
              <a:lnSpc>
                <a:spcPct val="100000"/>
              </a:lnSpc>
              <a:spcBef>
                <a:spcPts val="0"/>
              </a:spcBef>
              <a:spcAft>
                <a:spcPts val="0"/>
              </a:spcAft>
              <a:buClrTx/>
              <a:buSzTx/>
              <a:buFontTx/>
              <a:buNone/>
              <a:tabLst/>
              <a:defRPr/>
            </a:pPr>
            <a:r>
              <a:rPr lang="fr-BE" dirty="0"/>
              <a:t>En outre, l'évaluation gériatrique complète est nettement plus sensible que les autres évaluations conventionnelles des risques. Par exemple, parmi les patients âgés hospitalisés dont le score ECOG-PS ou le score ASA est apparemment normal, l'évaluation CGA identifie des vulnérabilités significatives pouvant donner lieu à une action dans plus de 60% des cas.</a:t>
            </a:r>
          </a:p>
        </p:txBody>
      </p:sp>
      <p:sp>
        <p:nvSpPr>
          <p:cNvPr id="4" name="Espace réservé du numéro de diapositive 3">
            <a:extLst>
              <a:ext uri="{FF2B5EF4-FFF2-40B4-BE49-F238E27FC236}">
                <a16:creationId xmlns:a16="http://schemas.microsoft.com/office/drawing/2014/main" id="{101B5404-ED43-05F5-AF28-200697FDFE2A}"/>
              </a:ext>
            </a:extLst>
          </p:cNvPr>
          <p:cNvSpPr>
            <a:spLocks noGrp="1"/>
          </p:cNvSpPr>
          <p:nvPr>
            <p:ph type="sldNum" sz="quarter" idx="5"/>
          </p:nvPr>
        </p:nvSpPr>
        <p:spPr/>
        <p:txBody>
          <a:bodyPr/>
          <a:lstStyle/>
          <a:p>
            <a:fld id="{BFEC4DAE-4541-43CA-A4FF-DC618A162F89}" type="slidenum">
              <a:rPr lang="zh-CN" altLang="en-US" smtClean="0"/>
              <a:pPr/>
              <a:t>16</a:t>
            </a:fld>
            <a:endParaRPr lang="zh-CN" altLang="en-US" dirty="0"/>
          </a:p>
        </p:txBody>
      </p:sp>
    </p:spTree>
    <p:extLst>
      <p:ext uri="{BB962C8B-B14F-4D97-AF65-F5344CB8AC3E}">
        <p14:creationId xmlns:p14="http://schemas.microsoft.com/office/powerpoint/2010/main" val="1784377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20FA1-06ED-8CB9-1E99-981994DDF8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486866-C29A-AAC2-6139-16610C4735E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769B0E-C4AC-3DF0-C1A0-CFD0AE279C6D}"/>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E4E85A7B-F0B3-0969-668F-3F9F65086957}"/>
              </a:ext>
            </a:extLst>
          </p:cNvPr>
          <p:cNvSpPr>
            <a:spLocks noGrp="1"/>
          </p:cNvSpPr>
          <p:nvPr>
            <p:ph type="sldNum" sz="quarter" idx="5"/>
          </p:nvPr>
        </p:nvSpPr>
        <p:spPr/>
        <p:txBody>
          <a:bodyPr/>
          <a:lstStyle/>
          <a:p>
            <a:fld id="{BFEC4DAE-4541-43CA-A4FF-DC618A162F89}" type="slidenum">
              <a:rPr lang="zh-CN" altLang="en-US" smtClean="0"/>
              <a:pPr/>
              <a:t>17</a:t>
            </a:fld>
            <a:endParaRPr lang="zh-CN" altLang="en-US" dirty="0"/>
          </a:p>
        </p:txBody>
      </p:sp>
    </p:spTree>
    <p:extLst>
      <p:ext uri="{BB962C8B-B14F-4D97-AF65-F5344CB8AC3E}">
        <p14:creationId xmlns:p14="http://schemas.microsoft.com/office/powerpoint/2010/main" val="369316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statut de performance (ECOG) est largement utilisé pour déterminer la pertinence d'une thérapie systémique anticancéreuse (SACT = </a:t>
            </a:r>
            <a:r>
              <a:rPr lang="fr-BE" b="0" i="0" dirty="0" err="1">
                <a:solidFill>
                  <a:srgbClr val="1F1F1F"/>
                </a:solidFill>
                <a:effectLst/>
                <a:latin typeface="Google Sans"/>
              </a:rPr>
              <a:t>chemotherapy</a:t>
            </a:r>
            <a:r>
              <a:rPr lang="fr-BE" b="0" i="0" dirty="0">
                <a:solidFill>
                  <a:srgbClr val="1F1F1F"/>
                </a:solidFill>
                <a:effectLst/>
                <a:latin typeface="Google Sans"/>
              </a:rPr>
              <a:t>, </a:t>
            </a:r>
            <a:r>
              <a:rPr lang="fr-BE" b="0" i="0" dirty="0" err="1">
                <a:solidFill>
                  <a:srgbClr val="1F1F1F"/>
                </a:solidFill>
                <a:effectLst/>
                <a:latin typeface="Google Sans"/>
              </a:rPr>
              <a:t>immunotherapy</a:t>
            </a:r>
            <a:r>
              <a:rPr lang="fr-BE" b="0" i="0" dirty="0">
                <a:solidFill>
                  <a:srgbClr val="1F1F1F"/>
                </a:solidFill>
                <a:effectLst/>
                <a:latin typeface="Google Sans"/>
              </a:rPr>
              <a:t>, </a:t>
            </a:r>
            <a:r>
              <a:rPr lang="fr-BE" b="0" i="0" dirty="0" err="1">
                <a:solidFill>
                  <a:srgbClr val="1F1F1F"/>
                </a:solidFill>
                <a:effectLst/>
                <a:latin typeface="Google Sans"/>
              </a:rPr>
              <a:t>targeted</a:t>
            </a:r>
            <a:r>
              <a:rPr lang="fr-BE" b="0" i="0" dirty="0">
                <a:solidFill>
                  <a:srgbClr val="1F1F1F"/>
                </a:solidFill>
                <a:effectLst/>
                <a:latin typeface="Google Sans"/>
              </a:rPr>
              <a:t> </a:t>
            </a:r>
            <a:r>
              <a:rPr lang="fr-BE" b="0" i="0" dirty="0" err="1">
                <a:solidFill>
                  <a:srgbClr val="1F1F1F"/>
                </a:solidFill>
                <a:effectLst/>
                <a:latin typeface="Google Sans"/>
              </a:rPr>
              <a:t>therapy</a:t>
            </a:r>
            <a:r>
              <a:rPr lang="fr-BE" b="0" i="0" dirty="0">
                <a:solidFill>
                  <a:srgbClr val="1F1F1F"/>
                </a:solidFill>
                <a:effectLst/>
                <a:latin typeface="Google Sans"/>
              </a:rPr>
              <a:t>, hormonal </a:t>
            </a:r>
            <a:r>
              <a:rPr lang="fr-BE" b="0" i="0" dirty="0" err="1">
                <a:solidFill>
                  <a:srgbClr val="1F1F1F"/>
                </a:solidFill>
                <a:effectLst/>
                <a:latin typeface="Google Sans"/>
              </a:rPr>
              <a:t>therapy</a:t>
            </a:r>
            <a:r>
              <a:rPr lang="fr-BE" b="0" i="0" dirty="0">
                <a:solidFill>
                  <a:srgbClr val="1F1F1F"/>
                </a:solidFill>
                <a:effectLst/>
                <a:latin typeface="Google Sans"/>
              </a:rPr>
              <a:t> or a combination</a:t>
            </a:r>
            <a:r>
              <a:rPr lang="fr-FR" dirty="0"/>
              <a:t>), mais il présente des limites reconnues chez les patients âgés. Il est de plus en plus recommandé d'évaluer la fragilité et d'en tenir compte dans la prise de décision chez les patients soumis à un traitement anticancéreux systémique.</a:t>
            </a:r>
          </a:p>
        </p:txBody>
      </p:sp>
      <p:sp>
        <p:nvSpPr>
          <p:cNvPr id="4" name="Espace réservé du numéro de diapositive 3"/>
          <p:cNvSpPr>
            <a:spLocks noGrp="1"/>
          </p:cNvSpPr>
          <p:nvPr>
            <p:ph type="sldNum" sz="quarter" idx="5"/>
          </p:nvPr>
        </p:nvSpPr>
        <p:spPr/>
        <p:txBody>
          <a:bodyPr/>
          <a:lstStyle/>
          <a:p>
            <a:fld id="{BFEC4DAE-4541-43CA-A4FF-DC618A162F89}" type="slidenum">
              <a:rPr lang="zh-CN" altLang="en-US" smtClean="0"/>
              <a:pPr/>
              <a:t>19</a:t>
            </a:fld>
            <a:endParaRPr lang="zh-CN" altLang="en-US" dirty="0"/>
          </a:p>
        </p:txBody>
      </p:sp>
    </p:spTree>
    <p:extLst>
      <p:ext uri="{BB962C8B-B14F-4D97-AF65-F5344CB8AC3E}">
        <p14:creationId xmlns:p14="http://schemas.microsoft.com/office/powerpoint/2010/main" val="240210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091FA-F910-B6FB-8093-95CA536179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D1E0F9-6A47-69B4-C022-55D8F89D069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DC3568-3697-0EE4-713B-C77076454B7F}"/>
              </a:ext>
            </a:extLst>
          </p:cNvPr>
          <p:cNvSpPr>
            <a:spLocks noGrp="1"/>
          </p:cNvSpPr>
          <p:nvPr>
            <p:ph type="body" idx="1"/>
          </p:nvPr>
        </p:nvSpPr>
        <p:spPr/>
        <p:txBody>
          <a:bodyPr/>
          <a:lstStyle/>
          <a:p>
            <a:r>
              <a:rPr lang="fr-BE" dirty="0"/>
              <a:t>Etude belge portant sur 7600 patients : la fragilité selon la G8 prédit la mortalité à 10 ans, mais majore aussi le coût des soins de santé, le recours aux soins primaires, les soins hospitaliers et l’institutionnalisation dans les 3 ans qui suivent le diagnostic. Equipe de Hans </a:t>
            </a:r>
            <a:r>
              <a:rPr lang="fr-BE" dirty="0" err="1"/>
              <a:t>Wildiers</a:t>
            </a:r>
            <a:r>
              <a:rPr lang="fr-BE" dirty="0"/>
              <a:t>, Lore </a:t>
            </a:r>
            <a:r>
              <a:rPr lang="fr-BE" dirty="0" err="1"/>
              <a:t>Decoster</a:t>
            </a:r>
            <a:r>
              <a:rPr lang="fr-BE" dirty="0"/>
              <a:t>.</a:t>
            </a:r>
          </a:p>
        </p:txBody>
      </p:sp>
      <p:sp>
        <p:nvSpPr>
          <p:cNvPr id="4" name="Espace réservé du numéro de diapositive 3">
            <a:extLst>
              <a:ext uri="{FF2B5EF4-FFF2-40B4-BE49-F238E27FC236}">
                <a16:creationId xmlns:a16="http://schemas.microsoft.com/office/drawing/2014/main" id="{2E8324D4-3215-AAEE-57E6-44C82DC226C3}"/>
              </a:ext>
            </a:extLst>
          </p:cNvPr>
          <p:cNvSpPr>
            <a:spLocks noGrp="1"/>
          </p:cNvSpPr>
          <p:nvPr>
            <p:ph type="sldNum" sz="quarter" idx="5"/>
          </p:nvPr>
        </p:nvSpPr>
        <p:spPr/>
        <p:txBody>
          <a:bodyPr/>
          <a:lstStyle/>
          <a:p>
            <a:fld id="{BFEC4DAE-4541-43CA-A4FF-DC618A162F89}" type="slidenum">
              <a:rPr lang="zh-CN" altLang="en-US" smtClean="0"/>
              <a:pPr/>
              <a:t>20</a:t>
            </a:fld>
            <a:endParaRPr lang="zh-CN" altLang="en-US" dirty="0"/>
          </a:p>
        </p:txBody>
      </p:sp>
    </p:spTree>
    <p:extLst>
      <p:ext uri="{BB962C8B-B14F-4D97-AF65-F5344CB8AC3E}">
        <p14:creationId xmlns:p14="http://schemas.microsoft.com/office/powerpoint/2010/main" val="1274607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BFEC4DAE-4541-43CA-A4FF-DC618A162F89}" type="slidenum">
              <a:rPr lang="zh-CN" altLang="en-US" smtClean="0"/>
              <a:pPr/>
              <a:t>21</a:t>
            </a:fld>
            <a:endParaRPr lang="zh-CN" altLang="en-US" dirty="0"/>
          </a:p>
        </p:txBody>
      </p:sp>
    </p:spTree>
    <p:extLst>
      <p:ext uri="{BB962C8B-B14F-4D97-AF65-F5344CB8AC3E}">
        <p14:creationId xmlns:p14="http://schemas.microsoft.com/office/powerpoint/2010/main" val="539875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5C8A5-DBEC-AF52-31EE-FD55161C1C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FFECE8-48BA-A268-9A8F-BED18ED722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ADB4E10-1BC4-B51B-1ADE-A58D342AF5C6}"/>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7A5D56FA-CA55-4A58-BAF6-16D6480F84BA}"/>
              </a:ext>
            </a:extLst>
          </p:cNvPr>
          <p:cNvSpPr>
            <a:spLocks noGrp="1"/>
          </p:cNvSpPr>
          <p:nvPr>
            <p:ph type="sldNum" sz="quarter" idx="5"/>
          </p:nvPr>
        </p:nvSpPr>
        <p:spPr/>
        <p:txBody>
          <a:bodyPr/>
          <a:lstStyle/>
          <a:p>
            <a:fld id="{BFEC4DAE-4541-43CA-A4FF-DC618A162F89}" type="slidenum">
              <a:rPr lang="zh-CN" altLang="en-US" smtClean="0"/>
              <a:pPr/>
              <a:t>22</a:t>
            </a:fld>
            <a:endParaRPr lang="zh-CN" altLang="en-US" dirty="0"/>
          </a:p>
        </p:txBody>
      </p:sp>
    </p:spTree>
    <p:extLst>
      <p:ext uri="{BB962C8B-B14F-4D97-AF65-F5344CB8AC3E}">
        <p14:creationId xmlns:p14="http://schemas.microsoft.com/office/powerpoint/2010/main" val="2940241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CCC43-C247-7E97-07FB-9E509206C79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C90254-AB5E-E459-15B2-26339EFD910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8CE341-0831-A1CF-F74A-08D23806FB1B}"/>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85197F0A-D95F-D379-C7F5-AAB8BD61D86D}"/>
              </a:ext>
            </a:extLst>
          </p:cNvPr>
          <p:cNvSpPr>
            <a:spLocks noGrp="1"/>
          </p:cNvSpPr>
          <p:nvPr>
            <p:ph type="sldNum" sz="quarter" idx="5"/>
          </p:nvPr>
        </p:nvSpPr>
        <p:spPr/>
        <p:txBody>
          <a:bodyPr/>
          <a:lstStyle/>
          <a:p>
            <a:fld id="{BFEC4DAE-4541-43CA-A4FF-DC618A162F89}" type="slidenum">
              <a:rPr lang="zh-CN" altLang="en-US" smtClean="0"/>
              <a:pPr/>
              <a:t>23</a:t>
            </a:fld>
            <a:endParaRPr lang="zh-CN" altLang="en-US" dirty="0"/>
          </a:p>
        </p:txBody>
      </p:sp>
    </p:spTree>
    <p:extLst>
      <p:ext uri="{BB962C8B-B14F-4D97-AF65-F5344CB8AC3E}">
        <p14:creationId xmlns:p14="http://schemas.microsoft.com/office/powerpoint/2010/main" val="1439880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800" b="1" dirty="0">
                <a:effectLst/>
                <a:latin typeface="Roboto" panose="02000000000000000000" pitchFamily="2" charset="0"/>
                <a:ea typeface="Calibri" panose="020F0502020204030204" pitchFamily="34" charset="0"/>
                <a:cs typeface="Times New Roman" panose="02020603050405020304" pitchFamily="18" charset="0"/>
              </a:rPr>
              <a:t>Mr C: </a:t>
            </a:r>
            <a:r>
              <a:rPr lang="fr-CH" sz="1800" dirty="0">
                <a:effectLst/>
                <a:latin typeface="Roboto" panose="02000000000000000000" pitchFamily="2" charset="0"/>
                <a:ea typeface="Calibri" panose="020F0502020204030204" pitchFamily="34" charset="0"/>
                <a:cs typeface="Times New Roman" panose="02020603050405020304" pitchFamily="18" charset="0"/>
              </a:rPr>
              <a:t>HTA –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Hchol</a:t>
            </a:r>
            <a:r>
              <a:rPr lang="fr-CH" sz="1800" dirty="0">
                <a:effectLst/>
                <a:latin typeface="Roboto" panose="02000000000000000000" pitchFamily="2" charset="0"/>
                <a:ea typeface="Calibri" panose="020F0502020204030204" pitchFamily="34" charset="0"/>
                <a:cs typeface="Times New Roman" panose="02020603050405020304" pitchFamily="18" charset="0"/>
              </a:rPr>
              <a:t> –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HfpEF</a:t>
            </a:r>
            <a:r>
              <a:rPr lang="fr-CH" sz="1800" dirty="0">
                <a:effectLst/>
                <a:latin typeface="Roboto" panose="02000000000000000000" pitchFamily="2" charset="0"/>
                <a:ea typeface="Calibri" panose="020F0502020204030204" pitchFamily="34" charset="0"/>
                <a:cs typeface="Times New Roman" panose="02020603050405020304" pitchFamily="18" charset="0"/>
              </a:rPr>
              <a:t> d’origine ischémique (STEMI, stent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IVAm</a:t>
            </a:r>
            <a:r>
              <a:rPr lang="fr-CH" sz="1800" dirty="0">
                <a:effectLst/>
                <a:latin typeface="Roboto" panose="02000000000000000000" pitchFamily="2" charset="0"/>
                <a:ea typeface="Calibri" panose="020F0502020204030204" pitchFamily="34" charset="0"/>
                <a:cs typeface="Times New Roman" panose="02020603050405020304" pitchFamily="18" charset="0"/>
              </a:rPr>
              <a:t> 2007, ACR avec stent CD 2019) et rythmique (FA, SP fermeture de l’auricule 2021) – RGO – IPMT (2021) - cure de hernie inguinale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bilat</a:t>
            </a:r>
            <a:r>
              <a:rPr lang="fr-CH" sz="1800" dirty="0">
                <a:effectLst/>
                <a:latin typeface="Roboto" panose="02000000000000000000" pitchFamily="2" charset="0"/>
                <a:ea typeface="Calibri" panose="020F0502020204030204" pitchFamily="34" charset="0"/>
                <a:cs typeface="Times New Roman" panose="02020603050405020304" pitchFamily="18" charset="0"/>
              </a:rPr>
              <a:t> (2014) – appendicectomie (1992) – cure de cataracte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bilat</a:t>
            </a:r>
            <a:r>
              <a:rPr lang="fr-CH" sz="1800" dirty="0">
                <a:effectLst/>
                <a:latin typeface="Roboto" panose="02000000000000000000" pitchFamily="2" charset="0"/>
                <a:ea typeface="Calibri" panose="020F0502020204030204" pitchFamily="34" charset="0"/>
                <a:cs typeface="Times New Roman" panose="02020603050405020304" pitchFamily="18" charset="0"/>
              </a:rPr>
              <a:t> (date ?).</a:t>
            </a:r>
          </a:p>
        </p:txBody>
      </p:sp>
      <p:sp>
        <p:nvSpPr>
          <p:cNvPr id="4" name="Espace réservé du numéro de diapositive 3"/>
          <p:cNvSpPr>
            <a:spLocks noGrp="1"/>
          </p:cNvSpPr>
          <p:nvPr>
            <p:ph type="sldNum" sz="quarter" idx="5"/>
          </p:nvPr>
        </p:nvSpPr>
        <p:spPr/>
        <p:txBody>
          <a:bodyPr/>
          <a:lstStyle/>
          <a:p>
            <a:fld id="{BFEC4DAE-4541-43CA-A4FF-DC618A162F89}" type="slidenum">
              <a:rPr lang="zh-CN" altLang="en-US" smtClean="0"/>
              <a:pPr/>
              <a:t>24</a:t>
            </a:fld>
            <a:endParaRPr lang="zh-CN" altLang="en-US" dirty="0"/>
          </a:p>
        </p:txBody>
      </p:sp>
    </p:spTree>
    <p:extLst>
      <p:ext uri="{BB962C8B-B14F-4D97-AF65-F5344CB8AC3E}">
        <p14:creationId xmlns:p14="http://schemas.microsoft.com/office/powerpoint/2010/main" val="123320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56FC59F9-0D10-180B-9CB8-2124058437A4}"/>
            </a:ext>
          </a:extLst>
        </p:cNvPr>
        <p:cNvGrpSpPr/>
        <p:nvPr/>
      </p:nvGrpSpPr>
      <p:grpSpPr>
        <a:xfrm>
          <a:off x="0" y="0"/>
          <a:ext cx="0" cy="0"/>
          <a:chOff x="0" y="0"/>
          <a:chExt cx="0" cy="0"/>
        </a:xfrm>
      </p:grpSpPr>
      <p:sp>
        <p:nvSpPr>
          <p:cNvPr id="85" name="Google Shape;85;g259b31da2f_0_159:notes">
            <a:extLst>
              <a:ext uri="{FF2B5EF4-FFF2-40B4-BE49-F238E27FC236}">
                <a16:creationId xmlns:a16="http://schemas.microsoft.com/office/drawing/2014/main" id="{CF6AC4CE-C1C4-6B18-7CDC-45EB95EAF7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59b31da2f_0_159:notes">
            <a:extLst>
              <a:ext uri="{FF2B5EF4-FFF2-40B4-BE49-F238E27FC236}">
                <a16:creationId xmlns:a16="http://schemas.microsoft.com/office/drawing/2014/main" id="{BA10B1B0-33DB-782A-66B3-1D82E4A0C6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x</a:t>
            </a:r>
            <a:endParaRPr/>
          </a:p>
        </p:txBody>
      </p:sp>
    </p:spTree>
    <p:extLst>
      <p:ext uri="{BB962C8B-B14F-4D97-AF65-F5344CB8AC3E}">
        <p14:creationId xmlns:p14="http://schemas.microsoft.com/office/powerpoint/2010/main" val="130182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085F-76B1-9125-BC0A-EBF80BB5FA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C847E34-447C-401E-FD56-EAC2AB6983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FDFAB2-ECE7-EDD3-E313-743C61E0530C}"/>
              </a:ext>
            </a:extLst>
          </p:cNvPr>
          <p:cNvSpPr>
            <a:spLocks noGrp="1"/>
          </p:cNvSpPr>
          <p:nvPr>
            <p:ph type="body" idx="1"/>
          </p:nvPr>
        </p:nvSpPr>
        <p:spPr/>
        <p:txBody>
          <a:bodyPr/>
          <a:lstStyle/>
          <a:p>
            <a:r>
              <a:rPr lang="fr-CH" sz="1800" b="1" dirty="0">
                <a:effectLst/>
                <a:latin typeface="Roboto" panose="02000000000000000000" pitchFamily="2" charset="0"/>
                <a:ea typeface="Calibri" panose="020F0502020204030204" pitchFamily="34" charset="0"/>
                <a:cs typeface="Times New Roman" panose="02020603050405020304" pitchFamily="18" charset="0"/>
              </a:rPr>
              <a:t>Mr C: </a:t>
            </a:r>
            <a:r>
              <a:rPr lang="fr-CH" sz="1800" dirty="0">
                <a:effectLst/>
                <a:latin typeface="Roboto" panose="02000000000000000000" pitchFamily="2" charset="0"/>
                <a:ea typeface="Calibri" panose="020F0502020204030204" pitchFamily="34" charset="0"/>
                <a:cs typeface="Times New Roman" panose="02020603050405020304" pitchFamily="18" charset="0"/>
              </a:rPr>
              <a:t>HTA –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Hchol</a:t>
            </a:r>
            <a:r>
              <a:rPr lang="fr-CH" sz="1800" dirty="0">
                <a:effectLst/>
                <a:latin typeface="Roboto" panose="02000000000000000000" pitchFamily="2" charset="0"/>
                <a:ea typeface="Calibri" panose="020F0502020204030204" pitchFamily="34" charset="0"/>
                <a:cs typeface="Times New Roman" panose="02020603050405020304" pitchFamily="18" charset="0"/>
              </a:rPr>
              <a:t> –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HfpEF</a:t>
            </a:r>
            <a:r>
              <a:rPr lang="fr-CH" sz="1800" dirty="0">
                <a:effectLst/>
                <a:latin typeface="Roboto" panose="02000000000000000000" pitchFamily="2" charset="0"/>
                <a:ea typeface="Calibri" panose="020F0502020204030204" pitchFamily="34" charset="0"/>
                <a:cs typeface="Times New Roman" panose="02020603050405020304" pitchFamily="18" charset="0"/>
              </a:rPr>
              <a:t> d’origine ischémique (STEMI, stent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IVAm</a:t>
            </a:r>
            <a:r>
              <a:rPr lang="fr-CH" sz="1800" dirty="0">
                <a:effectLst/>
                <a:latin typeface="Roboto" panose="02000000000000000000" pitchFamily="2" charset="0"/>
                <a:ea typeface="Calibri" panose="020F0502020204030204" pitchFamily="34" charset="0"/>
                <a:cs typeface="Times New Roman" panose="02020603050405020304" pitchFamily="18" charset="0"/>
              </a:rPr>
              <a:t> 2007, ACR avec stent CD 2019) et rythmique (FA, SP fermeture de l’auricule 2021) – RGO – IPMT (2021) - cure de hernie inguinale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bilat</a:t>
            </a:r>
            <a:r>
              <a:rPr lang="fr-CH" sz="1800" dirty="0">
                <a:effectLst/>
                <a:latin typeface="Roboto" panose="02000000000000000000" pitchFamily="2" charset="0"/>
                <a:ea typeface="Calibri" panose="020F0502020204030204" pitchFamily="34" charset="0"/>
                <a:cs typeface="Times New Roman" panose="02020603050405020304" pitchFamily="18" charset="0"/>
              </a:rPr>
              <a:t> (2014) – appendicectomie (1992) – cure de cataracte </a:t>
            </a:r>
            <a:r>
              <a:rPr lang="fr-CH" sz="1800" dirty="0" err="1">
                <a:effectLst/>
                <a:latin typeface="Roboto" panose="02000000000000000000" pitchFamily="2" charset="0"/>
                <a:ea typeface="Calibri" panose="020F0502020204030204" pitchFamily="34" charset="0"/>
                <a:cs typeface="Times New Roman" panose="02020603050405020304" pitchFamily="18" charset="0"/>
              </a:rPr>
              <a:t>bilat</a:t>
            </a:r>
            <a:r>
              <a:rPr lang="fr-CH" sz="1800" dirty="0">
                <a:effectLst/>
                <a:latin typeface="Roboto" panose="02000000000000000000" pitchFamily="2" charset="0"/>
                <a:ea typeface="Calibri" panose="020F0502020204030204" pitchFamily="34" charset="0"/>
                <a:cs typeface="Times New Roman" panose="02020603050405020304" pitchFamily="18" charset="0"/>
              </a:rPr>
              <a:t> (date ?).</a:t>
            </a:r>
          </a:p>
        </p:txBody>
      </p:sp>
      <p:sp>
        <p:nvSpPr>
          <p:cNvPr id="4" name="Espace réservé du numéro de diapositive 3">
            <a:extLst>
              <a:ext uri="{FF2B5EF4-FFF2-40B4-BE49-F238E27FC236}">
                <a16:creationId xmlns:a16="http://schemas.microsoft.com/office/drawing/2014/main" id="{89648254-1207-35B3-B203-1412EBF70810}"/>
              </a:ext>
            </a:extLst>
          </p:cNvPr>
          <p:cNvSpPr>
            <a:spLocks noGrp="1"/>
          </p:cNvSpPr>
          <p:nvPr>
            <p:ph type="sldNum" sz="quarter" idx="5"/>
          </p:nvPr>
        </p:nvSpPr>
        <p:spPr/>
        <p:txBody>
          <a:bodyPr/>
          <a:lstStyle/>
          <a:p>
            <a:fld id="{BFEC4DAE-4541-43CA-A4FF-DC618A162F89}" type="slidenum">
              <a:rPr lang="zh-CN" altLang="en-US" smtClean="0"/>
              <a:pPr/>
              <a:t>25</a:t>
            </a:fld>
            <a:endParaRPr lang="zh-CN" altLang="en-US" dirty="0"/>
          </a:p>
        </p:txBody>
      </p:sp>
    </p:spTree>
    <p:extLst>
      <p:ext uri="{BB962C8B-B14F-4D97-AF65-F5344CB8AC3E}">
        <p14:creationId xmlns:p14="http://schemas.microsoft.com/office/powerpoint/2010/main" val="2681401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20F40-6256-9B59-03B0-0B1291B3E8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515D2A-34BF-666A-ECA3-7B051CDC43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8CD4122-3918-E998-5B0D-3E2BE4AAFDBD}"/>
              </a:ext>
            </a:extLst>
          </p:cNvPr>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a:extLst>
              <a:ext uri="{FF2B5EF4-FFF2-40B4-BE49-F238E27FC236}">
                <a16:creationId xmlns:a16="http://schemas.microsoft.com/office/drawing/2014/main" id="{2FF67A58-E47A-D7F5-DCC1-332747824B59}"/>
              </a:ext>
            </a:extLst>
          </p:cNvPr>
          <p:cNvSpPr>
            <a:spLocks noGrp="1"/>
          </p:cNvSpPr>
          <p:nvPr>
            <p:ph type="sldNum" sz="quarter" idx="5"/>
          </p:nvPr>
        </p:nvSpPr>
        <p:spPr/>
        <p:txBody>
          <a:bodyPr/>
          <a:lstStyle/>
          <a:p>
            <a:fld id="{BFEC4DAE-4541-43CA-A4FF-DC618A162F89}" type="slidenum">
              <a:rPr lang="zh-CN" altLang="en-US" smtClean="0"/>
              <a:pPr/>
              <a:t>26</a:t>
            </a:fld>
            <a:endParaRPr lang="zh-CN" altLang="en-US" dirty="0"/>
          </a:p>
        </p:txBody>
      </p:sp>
    </p:spTree>
    <p:extLst>
      <p:ext uri="{BB962C8B-B14F-4D97-AF65-F5344CB8AC3E}">
        <p14:creationId xmlns:p14="http://schemas.microsoft.com/office/powerpoint/2010/main" val="881056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2F42C-77B4-BA36-9993-97D03AEF51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5FC542-A1ED-3D1B-EE8B-0494B19951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5103899-7A83-11C3-A27B-F0DD15DA82C1}"/>
              </a:ext>
            </a:extLst>
          </p:cNvPr>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a:extLst>
              <a:ext uri="{FF2B5EF4-FFF2-40B4-BE49-F238E27FC236}">
                <a16:creationId xmlns:a16="http://schemas.microsoft.com/office/drawing/2014/main" id="{CD6F715F-3A92-21D3-BCAF-71DA906E64D1}"/>
              </a:ext>
            </a:extLst>
          </p:cNvPr>
          <p:cNvSpPr>
            <a:spLocks noGrp="1"/>
          </p:cNvSpPr>
          <p:nvPr>
            <p:ph type="sldNum" sz="quarter" idx="5"/>
          </p:nvPr>
        </p:nvSpPr>
        <p:spPr/>
        <p:txBody>
          <a:bodyPr/>
          <a:lstStyle/>
          <a:p>
            <a:fld id="{BFEC4DAE-4541-43CA-A4FF-DC618A162F89}" type="slidenum">
              <a:rPr lang="zh-CN" altLang="en-US" smtClean="0"/>
              <a:pPr/>
              <a:t>27</a:t>
            </a:fld>
            <a:endParaRPr lang="zh-CN" altLang="en-US" dirty="0"/>
          </a:p>
        </p:txBody>
      </p:sp>
    </p:spTree>
    <p:extLst>
      <p:ext uri="{BB962C8B-B14F-4D97-AF65-F5344CB8AC3E}">
        <p14:creationId xmlns:p14="http://schemas.microsoft.com/office/powerpoint/2010/main" val="590273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Défi :</a:t>
            </a:r>
            <a:r>
              <a:rPr lang="fr-FR" dirty="0"/>
              <a:t> ils sont nombreux, les patients n’étant pas toujours en bonne santé, indépendamment de leur âge, ceux-ci risquent d’être exclus des traitements curatifs ou au contraire d’être surtraités, et/ou de développer des intolérances au traitement et une toxicité accrue.</a:t>
            </a:r>
          </a:p>
          <a:p>
            <a:r>
              <a:rPr lang="fr-FR" b="1" dirty="0"/>
              <a:t>Evaluation</a:t>
            </a:r>
            <a:r>
              <a:rPr lang="fr-FR" dirty="0"/>
              <a:t> : dépistage par l’équipe soignante </a:t>
            </a:r>
            <a:r>
              <a:rPr lang="fr-FR" dirty="0" err="1"/>
              <a:t>onco</a:t>
            </a:r>
            <a:r>
              <a:rPr lang="fr-FR" dirty="0"/>
              <a:t>, évaluation après diagnostic, annonce diagnostique et avant le </a:t>
            </a:r>
            <a:r>
              <a:rPr lang="fr-FR" dirty="0" err="1"/>
              <a:t>tumor</a:t>
            </a:r>
            <a:r>
              <a:rPr lang="fr-FR" dirty="0"/>
              <a:t> </a:t>
            </a:r>
            <a:r>
              <a:rPr lang="fr-FR" dirty="0" err="1"/>
              <a:t>board</a:t>
            </a:r>
            <a:r>
              <a:rPr lang="fr-FR" dirty="0"/>
              <a:t>. Recommandations de prise en charge. Possibilité d’une consultation ambulatoire ou d’un suivi à domicile.</a:t>
            </a:r>
          </a:p>
          <a:p>
            <a:r>
              <a:rPr lang="fr-FR" b="1" dirty="0"/>
              <a:t>Objectif :</a:t>
            </a:r>
            <a:r>
              <a:rPr lang="fr-FR" dirty="0"/>
              <a:t> maintien </a:t>
            </a:r>
            <a:r>
              <a:rPr lang="fr-FR"/>
              <a:t>à domicile</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FEC4DAE-4541-43CA-A4FF-DC618A162F89}" type="slidenum">
              <a:rPr lang="zh-CN" altLang="en-US" smtClean="0"/>
              <a:pPr/>
              <a:t>28</a:t>
            </a:fld>
            <a:endParaRPr lang="zh-CN" altLang="en-US" dirty="0"/>
          </a:p>
        </p:txBody>
      </p:sp>
    </p:spTree>
    <p:extLst>
      <p:ext uri="{BB962C8B-B14F-4D97-AF65-F5344CB8AC3E}">
        <p14:creationId xmlns:p14="http://schemas.microsoft.com/office/powerpoint/2010/main" val="36819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a:extLst>
            <a:ext uri="{FF2B5EF4-FFF2-40B4-BE49-F238E27FC236}">
              <a16:creationId xmlns:a16="http://schemas.microsoft.com/office/drawing/2014/main" id="{6968DE07-09C9-EE1D-4C94-56BBD9CEEA46}"/>
            </a:ext>
          </a:extLst>
        </p:cNvPr>
        <p:cNvGrpSpPr/>
        <p:nvPr/>
      </p:nvGrpSpPr>
      <p:grpSpPr>
        <a:xfrm>
          <a:off x="0" y="0"/>
          <a:ext cx="0" cy="0"/>
          <a:chOff x="0" y="0"/>
          <a:chExt cx="0" cy="0"/>
        </a:xfrm>
      </p:grpSpPr>
      <p:sp>
        <p:nvSpPr>
          <p:cNvPr id="99" name="Google Shape;99;g46bdd76ff6_0_46:notes">
            <a:extLst>
              <a:ext uri="{FF2B5EF4-FFF2-40B4-BE49-F238E27FC236}">
                <a16:creationId xmlns:a16="http://schemas.microsoft.com/office/drawing/2014/main" id="{2F4041ED-D999-BEC6-2188-DBBCA94654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6bdd76ff6_0_46:notes">
            <a:extLst>
              <a:ext uri="{FF2B5EF4-FFF2-40B4-BE49-F238E27FC236}">
                <a16:creationId xmlns:a16="http://schemas.microsoft.com/office/drawing/2014/main" id="{040EBC86-C48D-814B-456A-46600456BB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200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AutoNum type="arabicPeriod"/>
            </a:pPr>
            <a:r>
              <a:rPr lang="fr-BE" b="1" dirty="0"/>
              <a:t>Évaluation globale de la personne âgée</a:t>
            </a:r>
          </a:p>
          <a:p>
            <a:pPr marL="342900" indent="-342900">
              <a:buAutoNum type="arabicPeriod"/>
            </a:pPr>
            <a:r>
              <a:rPr lang="fr-BE" dirty="0"/>
              <a:t>L'</a:t>
            </a:r>
            <a:r>
              <a:rPr lang="fr-BE" b="1" dirty="0"/>
              <a:t>évaluation gériatrique complète (EGC)</a:t>
            </a:r>
            <a:r>
              <a:rPr lang="fr-BE" dirty="0"/>
              <a:t> est recommandée pour identifier les vulnérabilités chez les patients âgés atteints de cancer, en tenant compte de la fonctionnalité, de la cognition, de la nutrition, de la polymédication et du soutien social. </a:t>
            </a:r>
          </a:p>
          <a:p>
            <a:endParaRPr lang="fr-FR" dirty="0"/>
          </a:p>
        </p:txBody>
      </p:sp>
      <p:sp>
        <p:nvSpPr>
          <p:cNvPr id="4" name="Espace réservé du numéro de diapositive 3"/>
          <p:cNvSpPr>
            <a:spLocks noGrp="1"/>
          </p:cNvSpPr>
          <p:nvPr>
            <p:ph type="sldNum" sz="quarter" idx="5"/>
          </p:nvPr>
        </p:nvSpPr>
        <p:spPr/>
        <p:txBody>
          <a:bodyPr/>
          <a:lstStyle/>
          <a:p>
            <a:fld id="{BFEC4DAE-4541-43CA-A4FF-DC618A162F89}" type="slidenum">
              <a:rPr lang="zh-CN" altLang="en-US" smtClean="0"/>
              <a:pPr/>
              <a:t>8</a:t>
            </a:fld>
            <a:endParaRPr lang="zh-CN" altLang="en-US" dirty="0"/>
          </a:p>
        </p:txBody>
      </p:sp>
    </p:spTree>
    <p:extLst>
      <p:ext uri="{BB962C8B-B14F-4D97-AF65-F5344CB8AC3E}">
        <p14:creationId xmlns:p14="http://schemas.microsoft.com/office/powerpoint/2010/main" val="1818258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7B408-FADE-45FC-5615-402CF8BD13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E93BAA-82FF-C529-DF3A-71121076A0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7EFAF79-9FB7-4A2F-14E5-B768DDD8540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10050BF-C2C1-2026-1EF2-7374255874A7}"/>
              </a:ext>
            </a:extLst>
          </p:cNvPr>
          <p:cNvSpPr>
            <a:spLocks noGrp="1"/>
          </p:cNvSpPr>
          <p:nvPr>
            <p:ph type="sldNum" sz="quarter" idx="5"/>
          </p:nvPr>
        </p:nvSpPr>
        <p:spPr/>
        <p:txBody>
          <a:bodyPr/>
          <a:lstStyle/>
          <a:p>
            <a:fld id="{BFEC4DAE-4541-43CA-A4FF-DC618A162F89}" type="slidenum">
              <a:rPr lang="zh-CN" altLang="en-US" smtClean="0"/>
              <a:pPr/>
              <a:t>9</a:t>
            </a:fld>
            <a:endParaRPr lang="zh-CN" altLang="en-US" dirty="0"/>
          </a:p>
        </p:txBody>
      </p:sp>
    </p:spTree>
    <p:extLst>
      <p:ext uri="{BB962C8B-B14F-4D97-AF65-F5344CB8AC3E}">
        <p14:creationId xmlns:p14="http://schemas.microsoft.com/office/powerpoint/2010/main" val="312595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0F72B-8C20-DBC1-47C4-F3878E0CC99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B757EB-ABC7-38AA-5B11-86968AD30F0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20F714E-C4BF-68B8-1E79-8F1299A9D52B}"/>
              </a:ext>
            </a:extLst>
          </p:cNvPr>
          <p:cNvSpPr>
            <a:spLocks noGrp="1"/>
          </p:cNvSpPr>
          <p:nvPr>
            <p:ph type="body" idx="1"/>
          </p:nvPr>
        </p:nvSpPr>
        <p:spPr/>
        <p:txBody>
          <a:bodyPr/>
          <a:lstStyle/>
          <a:p>
            <a:pPr algn="l"/>
            <a:r>
              <a:rPr lang="fr-FR" dirty="0"/>
              <a:t>Score CARG : dérivé d'un échantillon hétérogène de patients âgés de 65 ans et plus (n=500, âge moyen 73 ans), englobant diverses tumeurs solides, tous stades confondus, pour prédire le risque de développer au moins une toxicité de grade 3-5. </a:t>
            </a:r>
            <a:r>
              <a:rPr lang="fr-CH" sz="1800" b="0" i="0" u="none" strike="noStrike" baseline="0" dirty="0">
                <a:solidFill>
                  <a:srgbClr val="3D3C3B"/>
                </a:solidFill>
                <a:latin typeface="MyriadPro-Regular"/>
              </a:rPr>
              <a:t>La population comprenait 29 % de cancers pulmonaires, 27 % de cancers gastro-intestinaux, 17 % de cancers gynécologiques, 11 % de cancers mammaires, 10 % de cancers urologiques et 6 % d’“autres”. 61 % étaient de stade IV.</a:t>
            </a:r>
            <a:endParaRPr lang="fr-FR" dirty="0"/>
          </a:p>
          <a:p>
            <a:r>
              <a:rPr lang="fr-FR" dirty="0"/>
              <a:t>Ne tient pas compte des caractéristiques spécifiques de la tumeur et de la chimiothérapie, qui peuvent également influencer le risque de toxicité d'un patient. Peut être appliqué à une variété de tumeurs malignes ; une version spécifique au cancer du sein (CARG-BC) est disponible.</a:t>
            </a:r>
          </a:p>
        </p:txBody>
      </p:sp>
      <p:sp>
        <p:nvSpPr>
          <p:cNvPr id="4" name="Espace réservé du numéro de diapositive 3">
            <a:extLst>
              <a:ext uri="{FF2B5EF4-FFF2-40B4-BE49-F238E27FC236}">
                <a16:creationId xmlns:a16="http://schemas.microsoft.com/office/drawing/2014/main" id="{19830695-08F0-EA69-DC46-2702BC61AD1D}"/>
              </a:ext>
            </a:extLst>
          </p:cNvPr>
          <p:cNvSpPr>
            <a:spLocks noGrp="1"/>
          </p:cNvSpPr>
          <p:nvPr>
            <p:ph type="sldNum" sz="quarter" idx="5"/>
          </p:nvPr>
        </p:nvSpPr>
        <p:spPr/>
        <p:txBody>
          <a:bodyPr/>
          <a:lstStyle/>
          <a:p>
            <a:fld id="{BFEC4DAE-4541-43CA-A4FF-DC618A162F89}" type="slidenum">
              <a:rPr lang="zh-CN" altLang="en-US" smtClean="0"/>
              <a:pPr/>
              <a:t>10</a:t>
            </a:fld>
            <a:endParaRPr lang="zh-CN" altLang="en-US" dirty="0"/>
          </a:p>
        </p:txBody>
      </p:sp>
    </p:spTree>
    <p:extLst>
      <p:ext uri="{BB962C8B-B14F-4D97-AF65-F5344CB8AC3E}">
        <p14:creationId xmlns:p14="http://schemas.microsoft.com/office/powerpoint/2010/main" val="27450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36208-9D02-C646-8787-1A59E8C85A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9606C7-5C83-DF79-02CB-B62F95D13B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9B03D7-6BE1-F976-7B9E-E4144EC3230A}"/>
              </a:ext>
            </a:extLst>
          </p:cNvPr>
          <p:cNvSpPr>
            <a:spLocks noGrp="1"/>
          </p:cNvSpPr>
          <p:nvPr>
            <p:ph type="body" idx="1"/>
          </p:nvPr>
        </p:nvSpPr>
        <p:spPr/>
        <p:txBody>
          <a:bodyPr/>
          <a:lstStyle/>
          <a:p>
            <a:pPr algn="l"/>
            <a:r>
              <a:rPr lang="fr-CH" sz="1800" b="0" i="0" u="none" strike="noStrike" baseline="0" dirty="0">
                <a:solidFill>
                  <a:srgbClr val="3D3C3B"/>
                </a:solidFill>
                <a:latin typeface="MyriadPro-Regular"/>
              </a:rPr>
              <a:t>Le CRASH (</a:t>
            </a:r>
            <a:r>
              <a:rPr lang="fr-CH" sz="1800" b="0" i="0" u="none" strike="noStrike" baseline="0" dirty="0" err="1">
                <a:solidFill>
                  <a:srgbClr val="3D3C3B"/>
                </a:solidFill>
                <a:latin typeface="MyriadPro-Regular"/>
              </a:rPr>
              <a:t>Chemotherapy</a:t>
            </a:r>
            <a:r>
              <a:rPr lang="fr-CH" sz="1800" b="0" i="0" u="none" strike="noStrike" baseline="0" dirty="0">
                <a:solidFill>
                  <a:srgbClr val="3D3C3B"/>
                </a:solidFill>
                <a:latin typeface="MyriadPro-Regular"/>
              </a:rPr>
              <a:t> </a:t>
            </a:r>
            <a:r>
              <a:rPr lang="en-US" sz="1800" b="0" i="0" u="none" strike="noStrike" baseline="0" dirty="0">
                <a:solidFill>
                  <a:srgbClr val="3D3C3B"/>
                </a:solidFill>
                <a:latin typeface="MyriadPro-Regular"/>
              </a:rPr>
              <a:t>Risk Assessment Scale for High-Age Patients</a:t>
            </a:r>
            <a:r>
              <a:rPr lang="fr-CH" sz="1800" b="0" i="0" u="none" strike="noStrike" baseline="0" dirty="0">
                <a:solidFill>
                  <a:srgbClr val="3D3C3B"/>
                </a:solidFill>
                <a:latin typeface="MyriadPro-Regular"/>
              </a:rPr>
              <a:t>) est issu d’une étude prospective multicentrique américaine qui incluait 570 patients âgés (âge médian 75 ans, extrêmes : 70-92), atteints d’un cancer tous stades confondus, avant instauration d’une nouvelle ligne de chimiothérapie (1re a 4e ligne). La population comprenait 20 % de cancers pulmonaires,20 % de cancers du sein, 15 % de lymphomes non hodgkiniens, 11 % de cancers colorectaux, 7 % de cancers urologiques et 24 % d’autres types. 55 % étaient de stade IV.</a:t>
            </a:r>
            <a:endParaRPr lang="fr-FR" dirty="0"/>
          </a:p>
        </p:txBody>
      </p:sp>
      <p:sp>
        <p:nvSpPr>
          <p:cNvPr id="4" name="Espace réservé du numéro de diapositive 3">
            <a:extLst>
              <a:ext uri="{FF2B5EF4-FFF2-40B4-BE49-F238E27FC236}">
                <a16:creationId xmlns:a16="http://schemas.microsoft.com/office/drawing/2014/main" id="{9BF34F4E-DF1D-62BA-0B14-34A78B94DF30}"/>
              </a:ext>
            </a:extLst>
          </p:cNvPr>
          <p:cNvSpPr>
            <a:spLocks noGrp="1"/>
          </p:cNvSpPr>
          <p:nvPr>
            <p:ph type="sldNum" sz="quarter" idx="5"/>
          </p:nvPr>
        </p:nvSpPr>
        <p:spPr/>
        <p:txBody>
          <a:bodyPr/>
          <a:lstStyle/>
          <a:p>
            <a:fld id="{BFEC4DAE-4541-43CA-A4FF-DC618A162F89}" type="slidenum">
              <a:rPr lang="zh-CN" altLang="en-US" smtClean="0"/>
              <a:pPr/>
              <a:t>11</a:t>
            </a:fld>
            <a:endParaRPr lang="zh-CN" altLang="en-US" dirty="0"/>
          </a:p>
        </p:txBody>
      </p:sp>
    </p:spTree>
    <p:extLst>
      <p:ext uri="{BB962C8B-B14F-4D97-AF65-F5344CB8AC3E}">
        <p14:creationId xmlns:p14="http://schemas.microsoft.com/office/powerpoint/2010/main" val="35099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66DA5-35C0-9343-CB4B-FEB3A67D65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9636B9-043A-F058-05CC-24CC72E2BDC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355190-721E-D305-68F0-ABBC0ADD4AE3}"/>
              </a:ext>
            </a:extLst>
          </p:cNvPr>
          <p:cNvSpPr>
            <a:spLocks noGrp="1"/>
          </p:cNvSpPr>
          <p:nvPr>
            <p:ph type="body" idx="1"/>
          </p:nvPr>
        </p:nvSpPr>
        <p:spPr/>
        <p:txBody>
          <a:bodyPr/>
          <a:lstStyle/>
          <a:p>
            <a:r>
              <a:rPr lang="fr-BE" dirty="0"/>
              <a:t>Dans cette revue systématique et méta-analyse publiée en 2023, les auteurs ont compilé les données de 17 essais contrôlés randomisés, incluant des patients âgés de 72 à 80 ans. Les résultats ont montré que l'intégration d'une évaluation gériatrique complète était associée à une réduction significative du risque de toxicité liée aux traitements. Cependant, aucune différence notable n'a été observée concernant la mortalité, les hospitalisations, l'arrêt précoce du traitement (RR 0,89, 95%CI 0,67-1,19), la réduction initiale de la dose (RR 0,99, 95%CI 0,99-1,26) et la réduction ultérieure de la dose (RR 0,87, 95%CI 0,70-1,09).</a:t>
            </a:r>
          </a:p>
          <a:p>
            <a:r>
              <a:rPr lang="fr-BE" dirty="0"/>
              <a:t>Ces conclusions suggèrent que l'évaluation gériatrique peut optimiser la tolérance aux traitements chez cette population mais qu’il reste encore plusieurs points à élucider quant à son efficacité.</a:t>
            </a:r>
            <a:endParaRPr lang="fr-FR" dirty="0"/>
          </a:p>
        </p:txBody>
      </p:sp>
      <p:sp>
        <p:nvSpPr>
          <p:cNvPr id="4" name="Espace réservé du numéro de diapositive 3">
            <a:extLst>
              <a:ext uri="{FF2B5EF4-FFF2-40B4-BE49-F238E27FC236}">
                <a16:creationId xmlns:a16="http://schemas.microsoft.com/office/drawing/2014/main" id="{0BB84773-D85E-C748-F18F-1D2587A4A5F8}"/>
              </a:ext>
            </a:extLst>
          </p:cNvPr>
          <p:cNvSpPr>
            <a:spLocks noGrp="1"/>
          </p:cNvSpPr>
          <p:nvPr>
            <p:ph type="sldNum" sz="quarter" idx="5"/>
          </p:nvPr>
        </p:nvSpPr>
        <p:spPr/>
        <p:txBody>
          <a:bodyPr/>
          <a:lstStyle/>
          <a:p>
            <a:fld id="{BFEC4DAE-4541-43CA-A4FF-DC618A162F89}" type="slidenum">
              <a:rPr lang="zh-CN" altLang="en-US" smtClean="0"/>
              <a:pPr/>
              <a:t>12</a:t>
            </a:fld>
            <a:endParaRPr lang="zh-CN" altLang="en-US" dirty="0"/>
          </a:p>
        </p:txBody>
      </p:sp>
    </p:spTree>
    <p:extLst>
      <p:ext uri="{BB962C8B-B14F-4D97-AF65-F5344CB8AC3E}">
        <p14:creationId xmlns:p14="http://schemas.microsoft.com/office/powerpoint/2010/main" val="377119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C770B-1F54-42B3-C459-A343E9961E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A06AF0A-2BC7-4DC1-B8DD-B84A55D3D8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43BDB67-96E9-DF72-DCC6-4BF7FEC85C83}"/>
              </a:ext>
            </a:extLst>
          </p:cNvPr>
          <p:cNvSpPr>
            <a:spLocks noGrp="1"/>
          </p:cNvSpPr>
          <p:nvPr>
            <p:ph type="body" idx="1"/>
          </p:nvPr>
        </p:nvSpPr>
        <p:spPr/>
        <p:txBody>
          <a:bodyPr/>
          <a:lstStyle/>
          <a:p>
            <a:r>
              <a:rPr lang="fr-BE" dirty="0"/>
              <a:t>Plusieurs études ont exploré l'impact de l'évaluation gériatrique sur la survie et la qualité de vie des patients âgés atteints de cancer.</a:t>
            </a:r>
          </a:p>
          <a:p>
            <a:r>
              <a:rPr lang="fr-BE" dirty="0"/>
              <a:t>Une étude intitulée "Description de la survie et analyse des facteurs prédictifs chez les patients âgés atteints de cancer" a été menée pour évaluer la survie globale et identifier les facteurs prédictifs de mortalité chez cette population. Les résultats ont montré qu'à 2 ans, la survie globale était de 40 % pour tous types de cancers confondus. Les facteurs prédictifs indépendants de mortalité identifiés incluaient des éléments évalués lors de l'évaluation gériatrique approfondie (EGA), soulignant l'importance de cette approche dans la prise en charge des patients âgés atteints de cancer. </a:t>
            </a:r>
            <a:r>
              <a:rPr lang="fr-BE" dirty="0">
                <a:hlinkClick r:id="rId3"/>
              </a:rPr>
              <a:t>dumas.ccsd.cnrs.fr</a:t>
            </a:r>
            <a:endParaRPr lang="fr-BE" dirty="0"/>
          </a:p>
          <a:p>
            <a:r>
              <a:rPr lang="fr-BE" dirty="0"/>
              <a:t>De plus, une étude publiée dans le </a:t>
            </a:r>
            <a:r>
              <a:rPr lang="fr-BE" i="1" dirty="0"/>
              <a:t>Journal of the National Cancer Institute</a:t>
            </a:r>
            <a:r>
              <a:rPr lang="fr-BE" dirty="0"/>
              <a:t> a évalué l'efficacité de l'évaluation gériatrique et de la gestion chez les patients âgés atteints de cancer. Cette méta-analyse a révélé que l'intégration d'une évaluation gériatrique complète était associée à une réduction significative du risque de toxicité liée aux traitements, bien que l'impact sur la survie globale n'ait pas été significatif. Ces résultats suggèrent que l'évaluation gériatrique peut optimiser la tolérance aux traitements chez les patients âgés atteints de cancer. En résumé, bien que des études indiquent que l'évaluation gériatrique peut aider à identifier les facteurs prédictifs de mortalité et améliorer la tolérance aux traitements, l'impact direct sur la survie globale et la qualité de vie nécessite davantage de recherches pour être pleinement élucidé.</a:t>
            </a:r>
          </a:p>
        </p:txBody>
      </p:sp>
      <p:sp>
        <p:nvSpPr>
          <p:cNvPr id="4" name="Espace réservé du numéro de diapositive 3">
            <a:extLst>
              <a:ext uri="{FF2B5EF4-FFF2-40B4-BE49-F238E27FC236}">
                <a16:creationId xmlns:a16="http://schemas.microsoft.com/office/drawing/2014/main" id="{75DC861B-BC2F-14D3-74E8-FA28466688DD}"/>
              </a:ext>
            </a:extLst>
          </p:cNvPr>
          <p:cNvSpPr>
            <a:spLocks noGrp="1"/>
          </p:cNvSpPr>
          <p:nvPr>
            <p:ph type="sldNum" sz="quarter" idx="5"/>
          </p:nvPr>
        </p:nvSpPr>
        <p:spPr/>
        <p:txBody>
          <a:bodyPr/>
          <a:lstStyle/>
          <a:p>
            <a:fld id="{BFEC4DAE-4541-43CA-A4FF-DC618A162F89}" type="slidenum">
              <a:rPr lang="zh-CN" altLang="en-US" smtClean="0"/>
              <a:pPr/>
              <a:t>13</a:t>
            </a:fld>
            <a:endParaRPr lang="zh-CN" altLang="en-US" dirty="0"/>
          </a:p>
        </p:txBody>
      </p:sp>
    </p:spTree>
    <p:extLst>
      <p:ext uri="{BB962C8B-B14F-4D97-AF65-F5344CB8AC3E}">
        <p14:creationId xmlns:p14="http://schemas.microsoft.com/office/powerpoint/2010/main" val="97674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1-Cov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26295" y="823914"/>
            <a:ext cx="16635408" cy="8639175"/>
          </a:xfrm>
          <a:custGeom>
            <a:avLst/>
            <a:gdLst>
              <a:gd name="connsiteX0" fmla="*/ 0 w 16635408"/>
              <a:gd name="connsiteY0" fmla="*/ 0 h 8639175"/>
              <a:gd name="connsiteX1" fmla="*/ 16635408 w 16635408"/>
              <a:gd name="connsiteY1" fmla="*/ 0 h 8639175"/>
              <a:gd name="connsiteX2" fmla="*/ 16635408 w 16635408"/>
              <a:gd name="connsiteY2" fmla="*/ 8639175 h 8639175"/>
              <a:gd name="connsiteX3" fmla="*/ 0 w 16635408"/>
              <a:gd name="connsiteY3" fmla="*/ 8639175 h 8639175"/>
            </a:gdLst>
            <a:ahLst/>
            <a:cxnLst>
              <a:cxn ang="0">
                <a:pos x="connsiteX0" y="connsiteY0"/>
              </a:cxn>
              <a:cxn ang="0">
                <a:pos x="connsiteX1" y="connsiteY1"/>
              </a:cxn>
              <a:cxn ang="0">
                <a:pos x="connsiteX2" y="connsiteY2"/>
              </a:cxn>
              <a:cxn ang="0">
                <a:pos x="connsiteX3" y="connsiteY3"/>
              </a:cxn>
            </a:cxnLst>
            <a:rect l="l" t="t" r="r" b="b"/>
            <a:pathLst>
              <a:path w="16635408" h="8639175">
                <a:moveTo>
                  <a:pt x="0" y="0"/>
                </a:moveTo>
                <a:lnTo>
                  <a:pt x="16635408" y="0"/>
                </a:lnTo>
                <a:lnTo>
                  <a:pt x="16635408" y="8639175"/>
                </a:lnTo>
                <a:lnTo>
                  <a:pt x="0" y="863917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2" name="Titre 1">
            <a:extLst>
              <a:ext uri="{FF2B5EF4-FFF2-40B4-BE49-F238E27FC236}">
                <a16:creationId xmlns:a16="http://schemas.microsoft.com/office/drawing/2014/main" id="{716AA56D-6BE2-417E-8AF9-FA6E1496C8BD}"/>
              </a:ext>
            </a:extLst>
          </p:cNvPr>
          <p:cNvSpPr>
            <a:spLocks noGrp="1"/>
          </p:cNvSpPr>
          <p:nvPr>
            <p:ph type="title" hasCustomPrompt="1"/>
          </p:nvPr>
        </p:nvSpPr>
        <p:spPr>
          <a:xfrm>
            <a:off x="827088" y="2628900"/>
            <a:ext cx="5029200" cy="5029200"/>
          </a:xfrm>
          <a:prstGeom prst="rect">
            <a:avLst/>
          </a:prstGeom>
          <a:solidFill>
            <a:srgbClr val="00AFAF">
              <a:alpha val="96863"/>
            </a:srgbClr>
          </a:solidFill>
        </p:spPr>
        <p:txBody>
          <a:bodyPr anchor="ctr">
            <a:noAutofit/>
          </a:bodyPr>
          <a:lstStyle>
            <a:lvl1pPr marL="0" algn="ctr" defTabSz="1371600" rtl="0" eaLnBrk="1" latinLnBrk="0" hangingPunct="1">
              <a:lnSpc>
                <a:spcPct val="100000"/>
              </a:lnSpc>
              <a:spcBef>
                <a:spcPts val="1200"/>
              </a:spcBef>
              <a:defRPr lang="en-US" sz="5400" kern="1200" dirty="0">
                <a:solidFill>
                  <a:schemeClr val="bg1"/>
                </a:solidFill>
                <a:latin typeface="+mn-lt"/>
                <a:ea typeface="Verdana" panose="020B0604030504040204" pitchFamily="34" charset="0"/>
                <a:cs typeface="Times New Roman" panose="02020603050405020304" pitchFamily="18" charset="0"/>
              </a:defRPr>
            </a:lvl1pPr>
          </a:lstStyle>
          <a:p>
            <a:r>
              <a:rPr lang="fr-FR" dirty="0"/>
              <a:t>Titre</a:t>
            </a:r>
            <a:endParaRPr lang="en-US" dirty="0"/>
          </a:p>
        </p:txBody>
      </p:sp>
    </p:spTree>
    <p:extLst>
      <p:ext uri="{BB962C8B-B14F-4D97-AF65-F5344CB8AC3E}">
        <p14:creationId xmlns:p14="http://schemas.microsoft.com/office/powerpoint/2010/main" val="34732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Titre 1">
            <a:extLst>
              <a:ext uri="{FF2B5EF4-FFF2-40B4-BE49-F238E27FC236}">
                <a16:creationId xmlns:a16="http://schemas.microsoft.com/office/drawing/2014/main" id="{CBFD0298-7964-4B9A-BC1B-D35290A3AAC5}"/>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927401864"/>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1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Tree>
    <p:extLst>
      <p:ext uri="{BB962C8B-B14F-4D97-AF65-F5344CB8AC3E}">
        <p14:creationId xmlns:p14="http://schemas.microsoft.com/office/powerpoint/2010/main" val="2659586779"/>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2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2" name="Titre 1">
            <a:extLst>
              <a:ext uri="{FF2B5EF4-FFF2-40B4-BE49-F238E27FC236}">
                <a16:creationId xmlns:a16="http://schemas.microsoft.com/office/drawing/2014/main" id="{2C75E6A2-BD71-4FF3-9FD1-377EE6816D61}"/>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393821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4_3-Content">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3441CBE-734B-44EE-A9AF-6FF8D4CB9AD1}"/>
              </a:ext>
            </a:extLst>
          </p:cNvPr>
          <p:cNvSpPr>
            <a:spLocks noGrp="1"/>
          </p:cNvSpPr>
          <p:nvPr>
            <p:ph type="title"/>
          </p:nvPr>
        </p:nvSpPr>
        <p:spPr>
          <a:xfrm>
            <a:off x="1741497" y="2605662"/>
            <a:ext cx="6120000" cy="1754326"/>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8" name="Espace réservé du texte 7">
            <a:extLst>
              <a:ext uri="{FF2B5EF4-FFF2-40B4-BE49-F238E27FC236}">
                <a16:creationId xmlns:a16="http://schemas.microsoft.com/office/drawing/2014/main" id="{BA20AEB6-C6E6-46D1-A1FB-9A98AE828F13}"/>
              </a:ext>
            </a:extLst>
          </p:cNvPr>
          <p:cNvSpPr>
            <a:spLocks noGrp="1"/>
          </p:cNvSpPr>
          <p:nvPr>
            <p:ph type="body" sz="quarter" idx="10"/>
          </p:nvPr>
        </p:nvSpPr>
        <p:spPr>
          <a:xfrm>
            <a:off x="1741497" y="5177305"/>
            <a:ext cx="5580000" cy="371961"/>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
        <p:nvSpPr>
          <p:cNvPr id="9" name="Picture Placeholder 5">
            <a:extLst>
              <a:ext uri="{FF2B5EF4-FFF2-40B4-BE49-F238E27FC236}">
                <a16:creationId xmlns:a16="http://schemas.microsoft.com/office/drawing/2014/main" id="{0C6BE2F6-E942-4E5E-8D05-B9FE8A56F243}"/>
              </a:ext>
            </a:extLst>
          </p:cNvPr>
          <p:cNvSpPr>
            <a:spLocks noGrp="1"/>
          </p:cNvSpPr>
          <p:nvPr>
            <p:ph type="pic" sz="quarter" idx="11"/>
          </p:nvPr>
        </p:nvSpPr>
        <p:spPr>
          <a:xfrm>
            <a:off x="9144001" y="0"/>
            <a:ext cx="9143999" cy="10287000"/>
          </a:xfrm>
          <a:custGeom>
            <a:avLst/>
            <a:gdLst>
              <a:gd name="connsiteX0" fmla="*/ 0 w 9143999"/>
              <a:gd name="connsiteY0" fmla="*/ 0 h 10287000"/>
              <a:gd name="connsiteX1" fmla="*/ 9143999 w 9143999"/>
              <a:gd name="connsiteY1" fmla="*/ 0 h 10287000"/>
              <a:gd name="connsiteX2" fmla="*/ 9143999 w 9143999"/>
              <a:gd name="connsiteY2" fmla="*/ 10287000 h 10287000"/>
              <a:gd name="connsiteX3" fmla="*/ 0 w 9143999"/>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3999" h="10287000">
                <a:moveTo>
                  <a:pt x="0" y="0"/>
                </a:moveTo>
                <a:lnTo>
                  <a:pt x="9143999" y="0"/>
                </a:lnTo>
                <a:lnTo>
                  <a:pt x="9143999" y="10287000"/>
                </a:lnTo>
                <a:lnTo>
                  <a:pt x="0" y="10287000"/>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Tree>
    <p:extLst>
      <p:ext uri="{BB962C8B-B14F-4D97-AF65-F5344CB8AC3E}">
        <p14:creationId xmlns:p14="http://schemas.microsoft.com/office/powerpoint/2010/main" val="20335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22" userDrawn="1">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3_3-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49581"/>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3-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 y="0"/>
            <a:ext cx="9143999" cy="10287000"/>
          </a:xfrm>
          <a:custGeom>
            <a:avLst/>
            <a:gdLst>
              <a:gd name="connsiteX0" fmla="*/ 0 w 9143999"/>
              <a:gd name="connsiteY0" fmla="*/ 0 h 10287000"/>
              <a:gd name="connsiteX1" fmla="*/ 9143999 w 9143999"/>
              <a:gd name="connsiteY1" fmla="*/ 0 h 10287000"/>
              <a:gd name="connsiteX2" fmla="*/ 9143999 w 9143999"/>
              <a:gd name="connsiteY2" fmla="*/ 10287000 h 10287000"/>
              <a:gd name="connsiteX3" fmla="*/ 0 w 9143999"/>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3999" h="10287000">
                <a:moveTo>
                  <a:pt x="0" y="0"/>
                </a:moveTo>
                <a:lnTo>
                  <a:pt x="9143999" y="0"/>
                </a:lnTo>
                <a:lnTo>
                  <a:pt x="9143999" y="10287000"/>
                </a:lnTo>
                <a:lnTo>
                  <a:pt x="0" y="10287000"/>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75261E6A-6630-44F6-84B0-4A5B70B1DAE4}"/>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Espace réservé du texte 2">
            <a:extLst>
              <a:ext uri="{FF2B5EF4-FFF2-40B4-BE49-F238E27FC236}">
                <a16:creationId xmlns:a16="http://schemas.microsoft.com/office/drawing/2014/main" id="{3906EADC-40A2-4870-9E39-C5ABF65B217C}"/>
              </a:ext>
            </a:extLst>
          </p:cNvPr>
          <p:cNvSpPr>
            <a:spLocks noGrp="1"/>
          </p:cNvSpPr>
          <p:nvPr>
            <p:ph type="body" sz="quarter" idx="11" hasCustomPrompt="1"/>
          </p:nvPr>
        </p:nvSpPr>
        <p:spPr>
          <a:xfrm>
            <a:off x="11389711" y="3366900"/>
            <a:ext cx="5518800" cy="3553200"/>
          </a:xfrm>
          <a:prstGeom prst="rect">
            <a:avLst/>
          </a:prstGeom>
        </p:spPr>
        <p:txBody>
          <a:bodyPr anchor="ctr"/>
          <a:lstStyle>
            <a:lvl1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fr-FR" sz="2400" kern="1200" dirty="0" smtClean="0">
                <a:solidFill>
                  <a:schemeClr val="tx1">
                    <a:lumMod val="85000"/>
                    <a:lumOff val="15000"/>
                  </a:schemeClr>
                </a:solidFill>
                <a:latin typeface="Verdana" panose="020B0604030504040204" pitchFamily="34" charset="0"/>
                <a:ea typeface="Verdana" panose="020B0604030504040204" pitchFamily="34" charset="0"/>
                <a:cs typeface="Lato Light" panose="020F0502020204030203" pitchFamily="34" charset="0"/>
              </a:defRPr>
            </a:lvl1pPr>
            <a:lvl2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fr-FR" sz="2400" kern="1200" dirty="0" smtClean="0">
                <a:solidFill>
                  <a:schemeClr val="tx1">
                    <a:lumMod val="85000"/>
                    <a:lumOff val="15000"/>
                  </a:schemeClr>
                </a:solidFill>
                <a:latin typeface="+mn-lt"/>
                <a:ea typeface="Verdana" panose="020B0604030504040204" pitchFamily="34" charset="0"/>
                <a:cs typeface="Lato Light" panose="020F0502020204030203" pitchFamily="34" charset="0"/>
              </a:defRPr>
            </a:lvl2pPr>
            <a:lvl3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fr-FR" sz="2400" kern="1200" dirty="0" smtClean="0">
                <a:solidFill>
                  <a:schemeClr val="tx1">
                    <a:lumMod val="85000"/>
                    <a:lumOff val="15000"/>
                  </a:schemeClr>
                </a:solidFill>
                <a:latin typeface="Arial" panose="020B0604020202020204" pitchFamily="34" charset="0"/>
                <a:ea typeface="Verdana" panose="020B0604030504040204" pitchFamily="34" charset="0"/>
                <a:cs typeface="Lato Light" panose="020F0502020204030203" pitchFamily="34" charset="0"/>
              </a:defRPr>
            </a:lvl3pPr>
            <a:lvl4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fr-FR" sz="2400" kern="1200" dirty="0" smtClean="0">
                <a:solidFill>
                  <a:schemeClr val="tx1">
                    <a:lumMod val="85000"/>
                    <a:lumOff val="15000"/>
                  </a:schemeClr>
                </a:solidFill>
                <a:latin typeface="Arial" panose="020B0604020202020204" pitchFamily="34" charset="0"/>
                <a:ea typeface="Verdana" panose="020B0604030504040204" pitchFamily="34" charset="0"/>
                <a:cs typeface="Lato Light" panose="020F0502020204030203" pitchFamily="34" charset="0"/>
              </a:defRPr>
            </a:lvl4pPr>
            <a:lvl5pPr marL="571500" indent="-571500" algn="l" defTabSz="1371600" rtl="0" eaLnBrk="1" latinLnBrk="0" hangingPunct="1">
              <a:lnSpc>
                <a:spcPct val="150000"/>
              </a:lnSpc>
              <a:spcBef>
                <a:spcPts val="1800"/>
              </a:spcBef>
              <a:buClr>
                <a:srgbClr val="00AFAF"/>
              </a:buClr>
              <a:buSzPct val="70000"/>
              <a:buFont typeface="Wingdings" panose="05000000000000000000" pitchFamily="2" charset="2"/>
              <a:buChar char="n"/>
              <a:defRPr lang="en-US" sz="2400" kern="1200" dirty="0">
                <a:solidFill>
                  <a:schemeClr val="tx1">
                    <a:lumMod val="85000"/>
                    <a:lumOff val="15000"/>
                  </a:schemeClr>
                </a:solidFill>
                <a:latin typeface="Arial" panose="020B0604020202020204" pitchFamily="34" charset="0"/>
                <a:ea typeface="Verdana" panose="020B0604030504040204" pitchFamily="34" charset="0"/>
                <a:cs typeface="Lato Light" panose="020F0502020204030203" pitchFamily="34" charset="0"/>
              </a:defRPr>
            </a:lvl5pPr>
          </a:lstStyle>
          <a:p>
            <a:pPr lvl="1"/>
            <a:r>
              <a:rPr lang="fr-FR" dirty="0"/>
              <a:t>Premier niveau</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0213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57" userDrawn="1">
          <p15:clr>
            <a:srgbClr val="FBAE40"/>
          </p15:clr>
        </p15:guide>
        <p15:guide id="8" orient="horz" pos="56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3-Conten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3B60697-20C8-4FB7-ABB4-E772B3D8FE5E}"/>
              </a:ext>
            </a:extLst>
          </p:cNvPr>
          <p:cNvPicPr>
            <a:picLocks noChangeAspect="1"/>
          </p:cNvPicPr>
          <p:nvPr userDrawn="1"/>
        </p:nvPicPr>
        <p:blipFill>
          <a:blip r:embed="rId2"/>
          <a:stretch>
            <a:fillRect/>
          </a:stretch>
        </p:blipFill>
        <p:spPr>
          <a:xfrm>
            <a:off x="7888674" y="2399400"/>
            <a:ext cx="5093281" cy="7887600"/>
          </a:xfrm>
          <a:prstGeom prst="rect">
            <a:avLst/>
          </a:prstGeom>
        </p:spPr>
      </p:pic>
      <p:sp>
        <p:nvSpPr>
          <p:cNvPr id="6" name="Picture Placeholder 5"/>
          <p:cNvSpPr>
            <a:spLocks noGrp="1"/>
          </p:cNvSpPr>
          <p:nvPr>
            <p:ph type="pic" sz="quarter" idx="10"/>
          </p:nvPr>
        </p:nvSpPr>
        <p:spPr>
          <a:xfrm>
            <a:off x="9144000" y="0"/>
            <a:ext cx="7429500" cy="9372600"/>
          </a:xfrm>
          <a:custGeom>
            <a:avLst/>
            <a:gdLst>
              <a:gd name="connsiteX0" fmla="*/ 0 w 7429500"/>
              <a:gd name="connsiteY0" fmla="*/ 0 h 9372600"/>
              <a:gd name="connsiteX1" fmla="*/ 7429500 w 7429500"/>
              <a:gd name="connsiteY1" fmla="*/ 0 h 9372600"/>
              <a:gd name="connsiteX2" fmla="*/ 7429500 w 7429500"/>
              <a:gd name="connsiteY2" fmla="*/ 9372600 h 9372600"/>
              <a:gd name="connsiteX3" fmla="*/ 0 w 7429500"/>
              <a:gd name="connsiteY3" fmla="*/ 9372600 h 9372600"/>
            </a:gdLst>
            <a:ahLst/>
            <a:cxnLst>
              <a:cxn ang="0">
                <a:pos x="connsiteX0" y="connsiteY0"/>
              </a:cxn>
              <a:cxn ang="0">
                <a:pos x="connsiteX1" y="connsiteY1"/>
              </a:cxn>
              <a:cxn ang="0">
                <a:pos x="connsiteX2" y="connsiteY2"/>
              </a:cxn>
              <a:cxn ang="0">
                <a:pos x="connsiteX3" y="connsiteY3"/>
              </a:cxn>
            </a:cxnLst>
            <a:rect l="l" t="t" r="r" b="b"/>
            <a:pathLst>
              <a:path w="7429500" h="9372600">
                <a:moveTo>
                  <a:pt x="0" y="0"/>
                </a:moveTo>
                <a:lnTo>
                  <a:pt x="7429500" y="0"/>
                </a:lnTo>
                <a:lnTo>
                  <a:pt x="7429500" y="9372600"/>
                </a:lnTo>
                <a:lnTo>
                  <a:pt x="0" y="9372600"/>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4" name="Espace réservé du texte 3">
            <a:extLst>
              <a:ext uri="{FF2B5EF4-FFF2-40B4-BE49-F238E27FC236}">
                <a16:creationId xmlns:a16="http://schemas.microsoft.com/office/drawing/2014/main" id="{8C359FE2-2944-4616-AB29-2263241659B1}"/>
              </a:ext>
            </a:extLst>
          </p:cNvPr>
          <p:cNvSpPr>
            <a:spLocks noGrp="1"/>
          </p:cNvSpPr>
          <p:nvPr>
            <p:ph type="body" sz="quarter" idx="11"/>
          </p:nvPr>
        </p:nvSpPr>
        <p:spPr>
          <a:xfrm>
            <a:off x="2136319" y="4531711"/>
            <a:ext cx="5940000" cy="935128"/>
          </a:xfrm>
          <a:prstGeom prst="rect">
            <a:avLst/>
          </a:prstGeom>
        </p:spPr>
        <p:txBody>
          <a:bodyPr>
            <a:spAutoFit/>
          </a:bodyPr>
          <a:lstStyle>
            <a:lvl1pPr marL="0" indent="0">
              <a:lnSpc>
                <a:spcPct val="150000"/>
              </a:lnSpc>
              <a:spcBef>
                <a:spcPts val="1200"/>
              </a:spcBef>
              <a:buNone/>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2pPr>
            <a:lvl3pPr marL="0" indent="0" algn="l" defTabSz="1371600" rtl="0" eaLnBrk="1" latinLnBrk="0" hangingPunct="1">
              <a:lnSpc>
                <a:spcPct val="150000"/>
              </a:lnSpc>
              <a:spcBef>
                <a:spcPts val="1200"/>
              </a:spcBef>
              <a:buClr>
                <a:srgbClr val="B7DAB6"/>
              </a:buClr>
              <a:buSzPct val="70000"/>
              <a:buFont typeface="Wingdings" panose="05000000000000000000" pitchFamily="2" charset="2"/>
              <a:buNone/>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3pPr>
            <a:lvl4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4pPr>
            <a:lvl5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en-US" sz="1600" kern="1200" dirty="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p>
          <a:p>
            <a:pPr lvl="1"/>
            <a:r>
              <a:rPr lang="fr-FR" dirty="0"/>
              <a:t>1er niveau</a:t>
            </a:r>
          </a:p>
        </p:txBody>
      </p:sp>
      <p:sp>
        <p:nvSpPr>
          <p:cNvPr id="9" name="Titre 1">
            <a:extLst>
              <a:ext uri="{FF2B5EF4-FFF2-40B4-BE49-F238E27FC236}">
                <a16:creationId xmlns:a16="http://schemas.microsoft.com/office/drawing/2014/main" id="{49CC8FE7-4D72-414F-B3C3-A9820E1A4761}"/>
              </a:ext>
            </a:extLst>
          </p:cNvPr>
          <p:cNvSpPr>
            <a:spLocks noGrp="1"/>
          </p:cNvSpPr>
          <p:nvPr>
            <p:ph type="title"/>
          </p:nvPr>
        </p:nvSpPr>
        <p:spPr>
          <a:xfrm>
            <a:off x="2019300" y="2186524"/>
            <a:ext cx="5040000" cy="1754326"/>
          </a:xfrm>
          <a:prstGeom prst="rect">
            <a:avLst/>
          </a:prstGeom>
        </p:spPr>
        <p:txBody>
          <a:bodyPr anchor="b">
            <a:spAutoFit/>
          </a:bodyPr>
          <a:lstStyle>
            <a:lvl1pPr marL="0" algn="l" defTabSz="1371600" rtl="0" eaLnBrk="1" latinLnBrk="0" hangingPunct="1">
              <a:lnSpc>
                <a:spcPct val="100000"/>
              </a:lnSpc>
              <a:spcBef>
                <a:spcPts val="1200"/>
              </a:spcBef>
              <a:defRPr lang="en-US" sz="5400" b="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320374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500"/>
                            </p:stCondLst>
                            <p:childTnLst>
                              <p:par>
                                <p:cTn id="18" presetID="2" presetClass="entr" presetSubtype="8" decel="100000"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additive="base">
                                        <p:cTn id="20"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21"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decel="100000" fill="hold" grpId="0"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10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uiExpand="1" build="p">
        <p:tmplLst>
          <p:tmpl lvl="1">
            <p:tnLst>
              <p:par>
                <p:cTn presetID="2" presetClass="entr" presetSubtype="8"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0-#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8" decel="10000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00" fill="hold"/>
                        <p:tgtEl>
                          <p:spTgt spid="4"/>
                        </p:tgtEl>
                        <p:attrNameLst>
                          <p:attrName>ppt_x</p:attrName>
                        </p:attrNameLst>
                      </p:cBhvr>
                      <p:tavLst>
                        <p:tav tm="0">
                          <p:val>
                            <p:strVal val="0-#ppt_w/2"/>
                          </p:val>
                        </p:tav>
                        <p:tav tm="100000">
                          <p:val>
                            <p:strVal val="#ppt_x"/>
                          </p:val>
                        </p:tav>
                      </p:tavLst>
                    </p:anim>
                    <p:anim calcmode="lin" valueType="num">
                      <p:cBhvr additive="base">
                        <p:cTn dur="1000" fill="hold"/>
                        <p:tgtEl>
                          <p:spTgt spid="4"/>
                        </p:tgtEl>
                        <p:attrNameLst>
                          <p:attrName>ppt_y</p:attrName>
                        </p:attrNameLst>
                      </p:cBhvr>
                      <p:tavLst>
                        <p:tav tm="0">
                          <p:val>
                            <p:strVal val="#ppt_y"/>
                          </p:val>
                        </p:tav>
                        <p:tav tm="100000">
                          <p:val>
                            <p:strVal val="#ppt_y"/>
                          </p:val>
                        </p:tav>
                      </p:tavLst>
                    </p:anim>
                  </p:childTnLst>
                </p:cTn>
              </p:par>
            </p:tnLst>
          </p:tmpl>
        </p:tmplLst>
      </p:bldP>
      <p:bldP spid="9"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87" userDrawn="1">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8_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108500" y="5428342"/>
            <a:ext cx="6354000"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1" name="Picture Placeholder 10"/>
          <p:cNvSpPr>
            <a:spLocks noGrp="1"/>
          </p:cNvSpPr>
          <p:nvPr>
            <p:ph type="pic" sz="quarter" idx="12"/>
          </p:nvPr>
        </p:nvSpPr>
        <p:spPr>
          <a:xfrm>
            <a:off x="827088" y="5428343"/>
            <a:ext cx="10083600"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6" name="TextBox 7">
            <a:extLst>
              <a:ext uri="{FF2B5EF4-FFF2-40B4-BE49-F238E27FC236}">
                <a16:creationId xmlns:a16="http://schemas.microsoft.com/office/drawing/2014/main" id="{925BCCC7-E415-4E0D-9841-F2769DA19891}"/>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17" name="Titre 3">
            <a:extLst>
              <a:ext uri="{FF2B5EF4-FFF2-40B4-BE49-F238E27FC236}">
                <a16:creationId xmlns:a16="http://schemas.microsoft.com/office/drawing/2014/main" id="{FB33EE88-FA3D-4802-AA2E-242DE405D7C1}"/>
              </a:ext>
            </a:extLst>
          </p:cNvPr>
          <p:cNvSpPr>
            <a:spLocks noGrp="1"/>
          </p:cNvSpPr>
          <p:nvPr>
            <p:ph type="title"/>
          </p:nvPr>
        </p:nvSpPr>
        <p:spPr>
          <a:xfrm>
            <a:off x="1746507" y="1450938"/>
            <a:ext cx="4482000" cy="2584800"/>
          </a:xfrm>
          <a:prstGeom prst="rect">
            <a:avLst/>
          </a:prstGeom>
        </p:spPr>
        <p:txBody>
          <a:bodyPr anchor="b"/>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20" name="Espace réservé du texte 19">
            <a:extLst>
              <a:ext uri="{FF2B5EF4-FFF2-40B4-BE49-F238E27FC236}">
                <a16:creationId xmlns:a16="http://schemas.microsoft.com/office/drawing/2014/main" id="{9D7EA29C-93CA-4135-85FF-8895E813C1AE}"/>
              </a:ext>
            </a:extLst>
          </p:cNvPr>
          <p:cNvSpPr>
            <a:spLocks noGrp="1"/>
          </p:cNvSpPr>
          <p:nvPr>
            <p:ph type="body" sz="quarter" idx="14"/>
          </p:nvPr>
        </p:nvSpPr>
        <p:spPr>
          <a:xfrm>
            <a:off x="7670688" y="2558074"/>
            <a:ext cx="3240000" cy="2422525"/>
          </a:xfrm>
          <a:prstGeom prst="rect">
            <a:avLst/>
          </a:prstGeom>
        </p:spPr>
        <p:txBody>
          <a:bodyPr anchor="b"/>
          <a:lstStyle>
            <a:lvl1pPr marL="0" indent="0" algn="r">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21" name="Espace réservé du texte 19">
            <a:extLst>
              <a:ext uri="{FF2B5EF4-FFF2-40B4-BE49-F238E27FC236}">
                <a16:creationId xmlns:a16="http://schemas.microsoft.com/office/drawing/2014/main" id="{A99B8546-9C1F-4589-9DE0-FD5BEB77D447}"/>
              </a:ext>
            </a:extLst>
          </p:cNvPr>
          <p:cNvSpPr>
            <a:spLocks noGrp="1"/>
          </p:cNvSpPr>
          <p:nvPr>
            <p:ph type="body" sz="quarter" idx="15"/>
          </p:nvPr>
        </p:nvSpPr>
        <p:spPr>
          <a:xfrm>
            <a:off x="11108500" y="2558074"/>
            <a:ext cx="3240000" cy="2422525"/>
          </a:xfrm>
          <a:prstGeom prst="rect">
            <a:avLst/>
          </a:prstGeom>
        </p:spPr>
        <p:txBody>
          <a:bodyPr anchor="b"/>
          <a:lstStyle>
            <a:lvl1pPr marL="0" indent="0" algn="l">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25" name="Espace réservé du texte 19">
            <a:extLst>
              <a:ext uri="{FF2B5EF4-FFF2-40B4-BE49-F238E27FC236}">
                <a16:creationId xmlns:a16="http://schemas.microsoft.com/office/drawing/2014/main" id="{F0A7A813-68CF-4D2C-9E06-542A3D315FDF}"/>
              </a:ext>
            </a:extLst>
          </p:cNvPr>
          <p:cNvSpPr>
            <a:spLocks noGrp="1"/>
          </p:cNvSpPr>
          <p:nvPr>
            <p:ph type="body" sz="quarter" idx="16"/>
          </p:nvPr>
        </p:nvSpPr>
        <p:spPr>
          <a:xfrm>
            <a:off x="9144000" y="823913"/>
            <a:ext cx="8318500" cy="2422525"/>
          </a:xfrm>
          <a:prstGeom prst="rect">
            <a:avLst/>
          </a:prstGeom>
        </p:spPr>
        <p:txBody>
          <a:bodyPr anchor="t"/>
          <a:lstStyle>
            <a:lvl1pPr marL="0" indent="0" algn="r">
              <a:lnSpc>
                <a:spcPct val="150000"/>
              </a:lnSpc>
              <a:spcBef>
                <a:spcPts val="0"/>
              </a:spcBef>
              <a:buNone/>
              <a:defRPr lang="en-US" sz="2000" i="1" kern="1200" dirty="0">
                <a:solidFill>
                  <a:schemeClr val="tx1">
                    <a:lumMod val="85000"/>
                    <a:lumOff val="15000"/>
                  </a:schemeClr>
                </a:solidFill>
                <a:latin typeface="+mn-lt"/>
                <a:ea typeface="Verdana" panose="020B0604030504040204" pitchFamily="34" charset="0"/>
                <a:cs typeface="+mn-cs"/>
              </a:defRPr>
            </a:lvl1pPr>
          </a:lstStyle>
          <a:p>
            <a:pPr lvl="0"/>
            <a:endParaRPr lang="en-US" dirty="0"/>
          </a:p>
        </p:txBody>
      </p:sp>
    </p:spTree>
    <p:extLst>
      <p:ext uri="{BB962C8B-B14F-4D97-AF65-F5344CB8AC3E}">
        <p14:creationId xmlns:p14="http://schemas.microsoft.com/office/powerpoint/2010/main" val="32277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2000"/>
                            </p:stCondLst>
                            <p:childTnLst>
                              <p:par>
                                <p:cTn id="22" presetID="22" presetClass="entr" presetSubtype="8" fill="hold" grpId="0" nodeType="afterEffect" nodePh="1">
                                  <p:stCondLst>
                                    <p:cond delay="0"/>
                                  </p:stCondLst>
                                  <p:endCondLst>
                                    <p:cond evt="begin" delay="0">
                                      <p:tn val="22"/>
                                    </p:cond>
                                  </p:end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2"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7" grpId="0"/>
      <p:bldP spid="20" grpId="0">
        <p:tmplLst>
          <p:tmpl>
            <p:tnLst>
              <p:par>
                <p:cTn presetID="22" presetClass="entr" presetSubtype="8" fill="hold" nodeType="afterEffect" nodePh="1">
                  <p:stCondLst>
                    <p:cond delay="0"/>
                  </p:stCondLst>
                  <p:endCondLst>
                    <p:cond delay="0"/>
                  </p:end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p:tmplLst>
          <p:tmpl>
            <p:tnLst>
              <p:par>
                <p:cTn presetID="22" presetClass="entr" presetSubtype="2"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25" grpId="0">
        <p:tmplLst>
          <p:tmpl>
            <p:tnLst>
              <p:par>
                <p:cTn presetID="22" presetClass="entr" presetSubtype="8" fill="hold" nodeType="after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21" userDrawn="1">
          <p15:clr>
            <a:srgbClr val="FBAE40"/>
          </p15:clr>
        </p15:guide>
        <p15:guide id="6" orient="horz" pos="840">
          <p15:clr>
            <a:srgbClr val="FBAE40"/>
          </p15:clr>
        </p15:guide>
        <p15:guide id="7" orient="horz" pos="1857" userDrawn="1">
          <p15:clr>
            <a:srgbClr val="FBAE40"/>
          </p15:clr>
        </p15:guide>
        <p15:guide id="8" orient="horz" pos="5616">
          <p15:clr>
            <a:srgbClr val="FBAE40"/>
          </p15:clr>
        </p15:guide>
        <p15:guide id="9" pos="657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70_3-Content-SansAnimationSur2Boites">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108500" y="5428342"/>
            <a:ext cx="6354000"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1" name="Picture Placeholder 10"/>
          <p:cNvSpPr>
            <a:spLocks noGrp="1"/>
          </p:cNvSpPr>
          <p:nvPr>
            <p:ph type="pic" sz="quarter" idx="12"/>
          </p:nvPr>
        </p:nvSpPr>
        <p:spPr>
          <a:xfrm>
            <a:off x="827088" y="5428343"/>
            <a:ext cx="10083600"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6" name="TextBox 7">
            <a:extLst>
              <a:ext uri="{FF2B5EF4-FFF2-40B4-BE49-F238E27FC236}">
                <a16:creationId xmlns:a16="http://schemas.microsoft.com/office/drawing/2014/main" id="{925BCCC7-E415-4E0D-9841-F2769DA19891}"/>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17" name="Titre 3">
            <a:extLst>
              <a:ext uri="{FF2B5EF4-FFF2-40B4-BE49-F238E27FC236}">
                <a16:creationId xmlns:a16="http://schemas.microsoft.com/office/drawing/2014/main" id="{FB33EE88-FA3D-4802-AA2E-242DE405D7C1}"/>
              </a:ext>
            </a:extLst>
          </p:cNvPr>
          <p:cNvSpPr>
            <a:spLocks noGrp="1"/>
          </p:cNvSpPr>
          <p:nvPr>
            <p:ph type="title"/>
          </p:nvPr>
        </p:nvSpPr>
        <p:spPr>
          <a:xfrm>
            <a:off x="1746507" y="1450938"/>
            <a:ext cx="4482000" cy="2584800"/>
          </a:xfrm>
          <a:prstGeom prst="rect">
            <a:avLst/>
          </a:prstGeom>
        </p:spPr>
        <p:txBody>
          <a:bodyPr anchor="b"/>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20" name="Espace réservé du texte 19">
            <a:extLst>
              <a:ext uri="{FF2B5EF4-FFF2-40B4-BE49-F238E27FC236}">
                <a16:creationId xmlns:a16="http://schemas.microsoft.com/office/drawing/2014/main" id="{9D7EA29C-93CA-4135-85FF-8895E813C1AE}"/>
              </a:ext>
            </a:extLst>
          </p:cNvPr>
          <p:cNvSpPr>
            <a:spLocks noGrp="1"/>
          </p:cNvSpPr>
          <p:nvPr>
            <p:ph type="body" sz="quarter" idx="14"/>
          </p:nvPr>
        </p:nvSpPr>
        <p:spPr>
          <a:xfrm>
            <a:off x="7670688" y="2558074"/>
            <a:ext cx="3240000" cy="2422525"/>
          </a:xfrm>
          <a:prstGeom prst="rect">
            <a:avLst/>
          </a:prstGeom>
        </p:spPr>
        <p:txBody>
          <a:bodyPr anchor="b"/>
          <a:lstStyle>
            <a:lvl1pPr marL="0" indent="0" algn="r">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21" name="Espace réservé du texte 19">
            <a:extLst>
              <a:ext uri="{FF2B5EF4-FFF2-40B4-BE49-F238E27FC236}">
                <a16:creationId xmlns:a16="http://schemas.microsoft.com/office/drawing/2014/main" id="{A99B8546-9C1F-4589-9DE0-FD5BEB77D447}"/>
              </a:ext>
            </a:extLst>
          </p:cNvPr>
          <p:cNvSpPr>
            <a:spLocks noGrp="1"/>
          </p:cNvSpPr>
          <p:nvPr>
            <p:ph type="body" sz="quarter" idx="15"/>
          </p:nvPr>
        </p:nvSpPr>
        <p:spPr>
          <a:xfrm>
            <a:off x="11108500" y="2558074"/>
            <a:ext cx="3240000" cy="2422525"/>
          </a:xfrm>
          <a:prstGeom prst="rect">
            <a:avLst/>
          </a:prstGeom>
        </p:spPr>
        <p:txBody>
          <a:bodyPr anchor="b"/>
          <a:lstStyle>
            <a:lvl1pPr marL="0" indent="0" algn="l">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25" name="Espace réservé du texte 19">
            <a:extLst>
              <a:ext uri="{FF2B5EF4-FFF2-40B4-BE49-F238E27FC236}">
                <a16:creationId xmlns:a16="http://schemas.microsoft.com/office/drawing/2014/main" id="{F0A7A813-68CF-4D2C-9E06-542A3D315FDF}"/>
              </a:ext>
            </a:extLst>
          </p:cNvPr>
          <p:cNvSpPr>
            <a:spLocks noGrp="1"/>
          </p:cNvSpPr>
          <p:nvPr>
            <p:ph type="body" sz="quarter" idx="16"/>
          </p:nvPr>
        </p:nvSpPr>
        <p:spPr>
          <a:xfrm>
            <a:off x="9144000" y="823913"/>
            <a:ext cx="8318500" cy="2422525"/>
          </a:xfrm>
          <a:prstGeom prst="rect">
            <a:avLst/>
          </a:prstGeom>
        </p:spPr>
        <p:txBody>
          <a:bodyPr anchor="t"/>
          <a:lstStyle>
            <a:lvl1pPr marL="0" indent="0" algn="r">
              <a:lnSpc>
                <a:spcPct val="150000"/>
              </a:lnSpc>
              <a:spcBef>
                <a:spcPts val="0"/>
              </a:spcBef>
              <a:buNone/>
              <a:defRPr lang="en-US" sz="2000" i="1" kern="1200" dirty="0">
                <a:solidFill>
                  <a:schemeClr val="tx1">
                    <a:lumMod val="85000"/>
                    <a:lumOff val="15000"/>
                  </a:schemeClr>
                </a:solidFill>
                <a:latin typeface="+mn-lt"/>
                <a:ea typeface="Verdana" panose="020B0604030504040204" pitchFamily="34" charset="0"/>
                <a:cs typeface="+mn-cs"/>
              </a:defRPr>
            </a:lvl1pPr>
          </a:lstStyle>
          <a:p>
            <a:pPr lvl="0"/>
            <a:endParaRPr lang="en-US" dirty="0"/>
          </a:p>
        </p:txBody>
      </p:sp>
    </p:spTree>
    <p:extLst>
      <p:ext uri="{BB962C8B-B14F-4D97-AF65-F5344CB8AC3E}">
        <p14:creationId xmlns:p14="http://schemas.microsoft.com/office/powerpoint/2010/main" val="230877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7" grpId="0"/>
      <p:bldP spid="25" grpId="0">
        <p:tmplLst>
          <p:tmpl>
            <p:tnLst>
              <p:par>
                <p:cTn presetID="22" presetClass="entr" presetSubtype="8" fill="hold" nodeType="after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21">
          <p15:clr>
            <a:srgbClr val="FBAE40"/>
          </p15:clr>
        </p15:guide>
        <p15:guide id="6" orient="horz" pos="840">
          <p15:clr>
            <a:srgbClr val="FBAE40"/>
          </p15:clr>
        </p15:guide>
        <p15:guide id="7" orient="horz" pos="1857">
          <p15:clr>
            <a:srgbClr val="FBAE40"/>
          </p15:clr>
        </p15:guide>
        <p15:guide id="8" orient="horz" pos="5616">
          <p15:clr>
            <a:srgbClr val="FBAE40"/>
          </p15:clr>
        </p15:guide>
        <p15:guide id="9" pos="65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9_3-Conten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827088" y="5428343"/>
            <a:ext cx="16635412" cy="3487057"/>
          </a:xfrm>
          <a:custGeom>
            <a:avLst/>
            <a:gdLst>
              <a:gd name="connsiteX0" fmla="*/ 0 w 5392799"/>
              <a:gd name="connsiteY0" fmla="*/ 0 h 3487057"/>
              <a:gd name="connsiteX1" fmla="*/ 5392799 w 5392799"/>
              <a:gd name="connsiteY1" fmla="*/ 0 h 3487057"/>
              <a:gd name="connsiteX2" fmla="*/ 5392799 w 5392799"/>
              <a:gd name="connsiteY2" fmla="*/ 3487057 h 3487057"/>
              <a:gd name="connsiteX3" fmla="*/ 0 w 5392799"/>
              <a:gd name="connsiteY3" fmla="*/ 3487057 h 3487057"/>
            </a:gdLst>
            <a:ahLst/>
            <a:cxnLst>
              <a:cxn ang="0">
                <a:pos x="connsiteX0" y="connsiteY0"/>
              </a:cxn>
              <a:cxn ang="0">
                <a:pos x="connsiteX1" y="connsiteY1"/>
              </a:cxn>
              <a:cxn ang="0">
                <a:pos x="connsiteX2" y="connsiteY2"/>
              </a:cxn>
              <a:cxn ang="0">
                <a:pos x="connsiteX3" y="connsiteY3"/>
              </a:cxn>
            </a:cxnLst>
            <a:rect l="l" t="t" r="r" b="b"/>
            <a:pathLst>
              <a:path w="5392799" h="3487057">
                <a:moveTo>
                  <a:pt x="0" y="0"/>
                </a:moveTo>
                <a:lnTo>
                  <a:pt x="5392799" y="0"/>
                </a:lnTo>
                <a:lnTo>
                  <a:pt x="5392799" y="3487057"/>
                </a:lnTo>
                <a:lnTo>
                  <a:pt x="0" y="3487057"/>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6" name="TextBox 7">
            <a:extLst>
              <a:ext uri="{FF2B5EF4-FFF2-40B4-BE49-F238E27FC236}">
                <a16:creationId xmlns:a16="http://schemas.microsoft.com/office/drawing/2014/main" id="{925BCCC7-E415-4E0D-9841-F2769DA19891}"/>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17" name="Titre 3">
            <a:extLst>
              <a:ext uri="{FF2B5EF4-FFF2-40B4-BE49-F238E27FC236}">
                <a16:creationId xmlns:a16="http://schemas.microsoft.com/office/drawing/2014/main" id="{FB33EE88-FA3D-4802-AA2E-242DE405D7C1}"/>
              </a:ext>
            </a:extLst>
          </p:cNvPr>
          <p:cNvSpPr>
            <a:spLocks noGrp="1"/>
          </p:cNvSpPr>
          <p:nvPr>
            <p:ph type="title"/>
          </p:nvPr>
        </p:nvSpPr>
        <p:spPr>
          <a:xfrm>
            <a:off x="1746507" y="1450938"/>
            <a:ext cx="4482000" cy="2584800"/>
          </a:xfrm>
          <a:prstGeom prst="rect">
            <a:avLst/>
          </a:prstGeom>
        </p:spPr>
        <p:txBody>
          <a:bodyPr anchor="b"/>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8" name="Espace réservé du texte 19">
            <a:extLst>
              <a:ext uri="{FF2B5EF4-FFF2-40B4-BE49-F238E27FC236}">
                <a16:creationId xmlns:a16="http://schemas.microsoft.com/office/drawing/2014/main" id="{006BA197-3166-437F-A3ED-BF9A1B157CE7}"/>
              </a:ext>
            </a:extLst>
          </p:cNvPr>
          <p:cNvSpPr>
            <a:spLocks noGrp="1"/>
          </p:cNvSpPr>
          <p:nvPr>
            <p:ph type="body" sz="quarter" idx="14"/>
          </p:nvPr>
        </p:nvSpPr>
        <p:spPr>
          <a:xfrm>
            <a:off x="7670688" y="2558074"/>
            <a:ext cx="6687338" cy="2422525"/>
          </a:xfrm>
          <a:prstGeom prst="rect">
            <a:avLst/>
          </a:prstGeom>
        </p:spPr>
        <p:txBody>
          <a:bodyPr anchor="b"/>
          <a:lstStyle>
            <a:lvl1pPr marL="0" indent="0" algn="l">
              <a:lnSpc>
                <a:spcPct val="150000"/>
              </a:lnSpc>
              <a:spcBef>
                <a:spcPts val="0"/>
              </a:spcBef>
              <a:buNone/>
              <a:defRPr lang="en-US" sz="1400" b="0" i="0" kern="1200" dirty="0" smtClean="0">
                <a:solidFill>
                  <a:schemeClr val="tx1">
                    <a:lumMod val="50000"/>
                    <a:lumOff val="50000"/>
                  </a:schemeClr>
                </a:solidFill>
                <a:latin typeface="+mn-lt"/>
                <a:ea typeface="Verdana" panose="020B0604030504040204" pitchFamily="34" charset="0"/>
                <a:cs typeface="Arial"/>
              </a:defRPr>
            </a:lvl1pPr>
          </a:lstStyle>
          <a:p>
            <a:pPr lvl="0"/>
            <a:endParaRPr lang="en-US" dirty="0"/>
          </a:p>
        </p:txBody>
      </p:sp>
      <p:sp>
        <p:nvSpPr>
          <p:cNvPr id="10" name="Espace réservé du texte 19">
            <a:extLst>
              <a:ext uri="{FF2B5EF4-FFF2-40B4-BE49-F238E27FC236}">
                <a16:creationId xmlns:a16="http://schemas.microsoft.com/office/drawing/2014/main" id="{B8058C38-2266-4F96-B751-9F746C62CA87}"/>
              </a:ext>
            </a:extLst>
          </p:cNvPr>
          <p:cNvSpPr>
            <a:spLocks noGrp="1"/>
          </p:cNvSpPr>
          <p:nvPr>
            <p:ph type="body" sz="quarter" idx="16"/>
          </p:nvPr>
        </p:nvSpPr>
        <p:spPr>
          <a:xfrm>
            <a:off x="9144000" y="823913"/>
            <a:ext cx="8318500" cy="2422525"/>
          </a:xfrm>
          <a:prstGeom prst="rect">
            <a:avLst/>
          </a:prstGeom>
        </p:spPr>
        <p:txBody>
          <a:bodyPr anchor="t"/>
          <a:lstStyle>
            <a:lvl1pPr marL="0" indent="0" algn="r">
              <a:lnSpc>
                <a:spcPct val="150000"/>
              </a:lnSpc>
              <a:spcBef>
                <a:spcPts val="0"/>
              </a:spcBef>
              <a:buNone/>
              <a:defRPr lang="en-US" sz="2000" i="1" kern="1200" dirty="0">
                <a:solidFill>
                  <a:schemeClr val="tx1">
                    <a:lumMod val="85000"/>
                    <a:lumOff val="15000"/>
                  </a:schemeClr>
                </a:solidFill>
                <a:latin typeface="+mn-lt"/>
                <a:ea typeface="Verdana" panose="020B0604030504040204" pitchFamily="34" charset="0"/>
                <a:cs typeface="+mn-cs"/>
              </a:defRPr>
            </a:lvl1pPr>
          </a:lstStyle>
          <a:p>
            <a:pPr lvl="0"/>
            <a:endParaRPr lang="en-US" dirty="0"/>
          </a:p>
        </p:txBody>
      </p:sp>
    </p:spTree>
    <p:extLst>
      <p:ext uri="{BB962C8B-B14F-4D97-AF65-F5344CB8AC3E}">
        <p14:creationId xmlns:p14="http://schemas.microsoft.com/office/powerpoint/2010/main" val="23793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2"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8" grpId="0">
        <p:tmplLst>
          <p:tmpl>
            <p:tnLst>
              <p:par>
                <p:cTn presetID="2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10" grpId="0">
        <p:tmplLst>
          <p:tmpl>
            <p:tnLst>
              <p:par>
                <p:cTn presetID="22" presetClass="entr" presetSubtype="8"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21">
          <p15:clr>
            <a:srgbClr val="FBAE40"/>
          </p15:clr>
        </p15:guide>
        <p15:guide id="6" orient="horz" pos="840">
          <p15:clr>
            <a:srgbClr val="FBAE40"/>
          </p15:clr>
        </p15:guide>
        <p15:guide id="7" orient="horz" pos="1857">
          <p15:clr>
            <a:srgbClr val="FBAE40"/>
          </p15:clr>
        </p15:guide>
        <p15:guide id="8" orient="horz" pos="5616">
          <p15:clr>
            <a:srgbClr val="FBAE40"/>
          </p15:clr>
        </p15:guide>
        <p15:guide id="9" pos="6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1-Cov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26295" y="823914"/>
            <a:ext cx="16635408" cy="8639175"/>
          </a:xfrm>
          <a:custGeom>
            <a:avLst/>
            <a:gdLst>
              <a:gd name="connsiteX0" fmla="*/ 0 w 16635408"/>
              <a:gd name="connsiteY0" fmla="*/ 0 h 8639175"/>
              <a:gd name="connsiteX1" fmla="*/ 16635408 w 16635408"/>
              <a:gd name="connsiteY1" fmla="*/ 0 h 8639175"/>
              <a:gd name="connsiteX2" fmla="*/ 16635408 w 16635408"/>
              <a:gd name="connsiteY2" fmla="*/ 8639175 h 8639175"/>
              <a:gd name="connsiteX3" fmla="*/ 0 w 16635408"/>
              <a:gd name="connsiteY3" fmla="*/ 8639175 h 8639175"/>
            </a:gdLst>
            <a:ahLst/>
            <a:cxnLst>
              <a:cxn ang="0">
                <a:pos x="connsiteX0" y="connsiteY0"/>
              </a:cxn>
              <a:cxn ang="0">
                <a:pos x="connsiteX1" y="connsiteY1"/>
              </a:cxn>
              <a:cxn ang="0">
                <a:pos x="connsiteX2" y="connsiteY2"/>
              </a:cxn>
              <a:cxn ang="0">
                <a:pos x="connsiteX3" y="connsiteY3"/>
              </a:cxn>
            </a:cxnLst>
            <a:rect l="l" t="t" r="r" b="b"/>
            <a:pathLst>
              <a:path w="16635408" h="8639175">
                <a:moveTo>
                  <a:pt x="0" y="0"/>
                </a:moveTo>
                <a:lnTo>
                  <a:pt x="16635408" y="0"/>
                </a:lnTo>
                <a:lnTo>
                  <a:pt x="16635408" y="8639175"/>
                </a:lnTo>
                <a:lnTo>
                  <a:pt x="0" y="863917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2" name="Titre 1">
            <a:extLst>
              <a:ext uri="{FF2B5EF4-FFF2-40B4-BE49-F238E27FC236}">
                <a16:creationId xmlns:a16="http://schemas.microsoft.com/office/drawing/2014/main" id="{716AA56D-6BE2-417E-8AF9-FA6E1496C8BD}"/>
              </a:ext>
            </a:extLst>
          </p:cNvPr>
          <p:cNvSpPr>
            <a:spLocks noGrp="1"/>
          </p:cNvSpPr>
          <p:nvPr>
            <p:ph type="title" hasCustomPrompt="1"/>
          </p:nvPr>
        </p:nvSpPr>
        <p:spPr>
          <a:xfrm>
            <a:off x="6629400" y="2628900"/>
            <a:ext cx="5029200" cy="5029200"/>
          </a:xfrm>
          <a:prstGeom prst="rect">
            <a:avLst/>
          </a:prstGeom>
          <a:solidFill>
            <a:srgbClr val="00AFAF">
              <a:alpha val="96863"/>
            </a:srgbClr>
          </a:solidFill>
        </p:spPr>
        <p:txBody>
          <a:bodyPr anchor="ctr">
            <a:noAutofit/>
          </a:bodyPr>
          <a:lstStyle>
            <a:lvl1pPr marL="0" algn="ctr" defTabSz="1371600" rtl="0" eaLnBrk="1" latinLnBrk="0" hangingPunct="1">
              <a:lnSpc>
                <a:spcPct val="100000"/>
              </a:lnSpc>
              <a:spcBef>
                <a:spcPts val="1200"/>
              </a:spcBef>
              <a:defRPr lang="en-US" sz="5400" kern="1200" dirty="0">
                <a:solidFill>
                  <a:schemeClr val="bg1"/>
                </a:solidFill>
                <a:latin typeface="+mn-lt"/>
                <a:ea typeface="Verdana" panose="020B0604030504040204" pitchFamily="34" charset="0"/>
                <a:cs typeface="Times New Roman" panose="02020603050405020304" pitchFamily="18" charset="0"/>
              </a:defRPr>
            </a:lvl1pPr>
          </a:lstStyle>
          <a:p>
            <a:r>
              <a:rPr lang="fr-FR" dirty="0"/>
              <a:t>Titre</a:t>
            </a:r>
            <a:endParaRPr lang="en-US" dirty="0"/>
          </a:p>
        </p:txBody>
      </p:sp>
    </p:spTree>
    <p:extLst>
      <p:ext uri="{BB962C8B-B14F-4D97-AF65-F5344CB8AC3E}">
        <p14:creationId xmlns:p14="http://schemas.microsoft.com/office/powerpoint/2010/main" val="219546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3_3-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27089" y="4470400"/>
            <a:ext cx="16635411" cy="4993200"/>
          </a:xfrm>
          <a:custGeom>
            <a:avLst/>
            <a:gdLst>
              <a:gd name="connsiteX0" fmla="*/ 0 w 16635411"/>
              <a:gd name="connsiteY0" fmla="*/ 0 h 4992688"/>
              <a:gd name="connsiteX1" fmla="*/ 16635411 w 16635411"/>
              <a:gd name="connsiteY1" fmla="*/ 0 h 4992688"/>
              <a:gd name="connsiteX2" fmla="*/ 16635411 w 16635411"/>
              <a:gd name="connsiteY2" fmla="*/ 4992688 h 4992688"/>
              <a:gd name="connsiteX3" fmla="*/ 0 w 16635411"/>
              <a:gd name="connsiteY3" fmla="*/ 4992688 h 4992688"/>
            </a:gdLst>
            <a:ahLst/>
            <a:cxnLst>
              <a:cxn ang="0">
                <a:pos x="connsiteX0" y="connsiteY0"/>
              </a:cxn>
              <a:cxn ang="0">
                <a:pos x="connsiteX1" y="connsiteY1"/>
              </a:cxn>
              <a:cxn ang="0">
                <a:pos x="connsiteX2" y="connsiteY2"/>
              </a:cxn>
              <a:cxn ang="0">
                <a:pos x="connsiteX3" y="connsiteY3"/>
              </a:cxn>
            </a:cxnLst>
            <a:rect l="l" t="t" r="r" b="b"/>
            <a:pathLst>
              <a:path w="16635411" h="4992688">
                <a:moveTo>
                  <a:pt x="0" y="0"/>
                </a:moveTo>
                <a:lnTo>
                  <a:pt x="16635411" y="0"/>
                </a:lnTo>
                <a:lnTo>
                  <a:pt x="16635411" y="4992688"/>
                </a:lnTo>
                <a:lnTo>
                  <a:pt x="0" y="4992688"/>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3" name="Titre 1">
            <a:extLst>
              <a:ext uri="{FF2B5EF4-FFF2-40B4-BE49-F238E27FC236}">
                <a16:creationId xmlns:a16="http://schemas.microsoft.com/office/drawing/2014/main" id="{BADEE43C-F470-4D3C-9769-8501CD39BBA9}"/>
              </a:ext>
            </a:extLst>
          </p:cNvPr>
          <p:cNvSpPr>
            <a:spLocks noGrp="1"/>
          </p:cNvSpPr>
          <p:nvPr>
            <p:ph type="title"/>
          </p:nvPr>
        </p:nvSpPr>
        <p:spPr>
          <a:xfrm>
            <a:off x="1257300" y="87183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20565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4_3-Conten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9144000" y="844683"/>
            <a:ext cx="8318500" cy="8597634"/>
          </a:xfrm>
          <a:custGeom>
            <a:avLst/>
            <a:gdLst>
              <a:gd name="connsiteX0" fmla="*/ 0 w 5973964"/>
              <a:gd name="connsiteY0" fmla="*/ 0 h 8597634"/>
              <a:gd name="connsiteX1" fmla="*/ 5973964 w 5973964"/>
              <a:gd name="connsiteY1" fmla="*/ 0 h 8597634"/>
              <a:gd name="connsiteX2" fmla="*/ 5973964 w 5973964"/>
              <a:gd name="connsiteY2" fmla="*/ 8597634 h 8597634"/>
              <a:gd name="connsiteX3" fmla="*/ 0 w 5973964"/>
              <a:gd name="connsiteY3" fmla="*/ 8597634 h 8597634"/>
            </a:gdLst>
            <a:ahLst/>
            <a:cxnLst>
              <a:cxn ang="0">
                <a:pos x="connsiteX0" y="connsiteY0"/>
              </a:cxn>
              <a:cxn ang="0">
                <a:pos x="connsiteX1" y="connsiteY1"/>
              </a:cxn>
              <a:cxn ang="0">
                <a:pos x="connsiteX2" y="connsiteY2"/>
              </a:cxn>
              <a:cxn ang="0">
                <a:pos x="connsiteX3" y="connsiteY3"/>
              </a:cxn>
            </a:cxnLst>
            <a:rect l="l" t="t" r="r" b="b"/>
            <a:pathLst>
              <a:path w="5973964" h="8597634">
                <a:moveTo>
                  <a:pt x="0" y="0"/>
                </a:moveTo>
                <a:lnTo>
                  <a:pt x="5973964" y="0"/>
                </a:lnTo>
                <a:lnTo>
                  <a:pt x="5973964" y="8597634"/>
                </a:lnTo>
                <a:lnTo>
                  <a:pt x="0" y="8597634"/>
                </a:lnTo>
                <a:close/>
              </a:path>
            </a:pathLst>
          </a:custGeom>
          <a:solidFill>
            <a:schemeClr val="bg1">
              <a:lumMod val="6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Picture Placeholder 6"/>
          <p:cNvSpPr>
            <a:spLocks noGrp="1"/>
          </p:cNvSpPr>
          <p:nvPr>
            <p:ph type="pic" sz="quarter" idx="10"/>
          </p:nvPr>
        </p:nvSpPr>
        <p:spPr>
          <a:xfrm>
            <a:off x="827088" y="844683"/>
            <a:ext cx="8316912" cy="8597634"/>
          </a:xfrm>
          <a:custGeom>
            <a:avLst/>
            <a:gdLst>
              <a:gd name="connsiteX0" fmla="*/ 0 w 5973964"/>
              <a:gd name="connsiteY0" fmla="*/ 0 h 8597634"/>
              <a:gd name="connsiteX1" fmla="*/ 5973964 w 5973964"/>
              <a:gd name="connsiteY1" fmla="*/ 0 h 8597634"/>
              <a:gd name="connsiteX2" fmla="*/ 5973964 w 5973964"/>
              <a:gd name="connsiteY2" fmla="*/ 8597634 h 8597634"/>
              <a:gd name="connsiteX3" fmla="*/ 0 w 5973964"/>
              <a:gd name="connsiteY3" fmla="*/ 8597634 h 8597634"/>
            </a:gdLst>
            <a:ahLst/>
            <a:cxnLst>
              <a:cxn ang="0">
                <a:pos x="connsiteX0" y="connsiteY0"/>
              </a:cxn>
              <a:cxn ang="0">
                <a:pos x="connsiteX1" y="connsiteY1"/>
              </a:cxn>
              <a:cxn ang="0">
                <a:pos x="connsiteX2" y="connsiteY2"/>
              </a:cxn>
              <a:cxn ang="0">
                <a:pos x="connsiteX3" y="connsiteY3"/>
              </a:cxn>
            </a:cxnLst>
            <a:rect l="l" t="t" r="r" b="b"/>
            <a:pathLst>
              <a:path w="5973964" h="8597634">
                <a:moveTo>
                  <a:pt x="0" y="0"/>
                </a:moveTo>
                <a:lnTo>
                  <a:pt x="5973964" y="0"/>
                </a:lnTo>
                <a:lnTo>
                  <a:pt x="5973964" y="8597634"/>
                </a:lnTo>
                <a:lnTo>
                  <a:pt x="0" y="8597634"/>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4" name="Titre 1">
            <a:extLst>
              <a:ext uri="{FF2B5EF4-FFF2-40B4-BE49-F238E27FC236}">
                <a16:creationId xmlns:a16="http://schemas.microsoft.com/office/drawing/2014/main" id="{2C2C78E1-5BE6-4858-AA25-85EA468B5B9E}"/>
              </a:ext>
            </a:extLst>
          </p:cNvPr>
          <p:cNvSpPr>
            <a:spLocks noGrp="1"/>
          </p:cNvSpPr>
          <p:nvPr>
            <p:ph type="title" hasCustomPrompt="1"/>
          </p:nvPr>
        </p:nvSpPr>
        <p:spPr>
          <a:xfrm>
            <a:off x="6629400" y="2628900"/>
            <a:ext cx="5029200" cy="5029200"/>
          </a:xfrm>
          <a:prstGeom prst="rect">
            <a:avLst/>
          </a:prstGeom>
          <a:solidFill>
            <a:srgbClr val="00AFAF">
              <a:alpha val="96863"/>
            </a:srgbClr>
          </a:solidFill>
        </p:spPr>
        <p:txBody>
          <a:bodyPr anchor="ctr">
            <a:noAutofit/>
          </a:bodyPr>
          <a:lstStyle>
            <a:lvl1pPr marL="0" algn="ctr" defTabSz="1371600" rtl="0" eaLnBrk="1" latinLnBrk="0" hangingPunct="1">
              <a:lnSpc>
                <a:spcPct val="100000"/>
              </a:lnSpc>
              <a:spcBef>
                <a:spcPts val="1200"/>
              </a:spcBef>
              <a:defRPr lang="en-US" sz="5400" kern="1200" dirty="0">
                <a:solidFill>
                  <a:schemeClr val="bg1"/>
                </a:solidFill>
                <a:latin typeface="+mn-lt"/>
                <a:ea typeface="Verdana" panose="020B0604030504040204" pitchFamily="34" charset="0"/>
                <a:cs typeface="Times New Roman" panose="02020603050405020304" pitchFamily="18" charset="0"/>
              </a:defRPr>
            </a:lvl1pPr>
          </a:lstStyle>
          <a:p>
            <a:r>
              <a:rPr lang="fr-FR" dirty="0"/>
              <a:t>Titre</a:t>
            </a:r>
            <a:endParaRPr lang="en-US" dirty="0"/>
          </a:p>
        </p:txBody>
      </p:sp>
    </p:spTree>
    <p:extLst>
      <p:ext uri="{BB962C8B-B14F-4D97-AF65-F5344CB8AC3E}">
        <p14:creationId xmlns:p14="http://schemas.microsoft.com/office/powerpoint/2010/main" val="353059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4" grpId="0" animBg="1"/>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0_3-Conten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224229" y="1297859"/>
            <a:ext cx="3759526" cy="3759525"/>
          </a:xfrm>
          <a:custGeom>
            <a:avLst/>
            <a:gdLst>
              <a:gd name="connsiteX0" fmla="*/ 0 w 3759526"/>
              <a:gd name="connsiteY0" fmla="*/ 0 h 3759525"/>
              <a:gd name="connsiteX1" fmla="*/ 3759526 w 3759526"/>
              <a:gd name="connsiteY1" fmla="*/ 0 h 3759525"/>
              <a:gd name="connsiteX2" fmla="*/ 3759526 w 3759526"/>
              <a:gd name="connsiteY2" fmla="*/ 3759525 h 3759525"/>
              <a:gd name="connsiteX3" fmla="*/ 0 w 3759526"/>
              <a:gd name="connsiteY3" fmla="*/ 3759525 h 3759525"/>
            </a:gdLst>
            <a:ahLst/>
            <a:cxnLst>
              <a:cxn ang="0">
                <a:pos x="connsiteX0" y="connsiteY0"/>
              </a:cxn>
              <a:cxn ang="0">
                <a:pos x="connsiteX1" y="connsiteY1"/>
              </a:cxn>
              <a:cxn ang="0">
                <a:pos x="connsiteX2" y="connsiteY2"/>
              </a:cxn>
              <a:cxn ang="0">
                <a:pos x="connsiteX3" y="connsiteY3"/>
              </a:cxn>
            </a:cxnLst>
            <a:rect l="l" t="t" r="r" b="b"/>
            <a:pathLst>
              <a:path w="3759526" h="3759525">
                <a:moveTo>
                  <a:pt x="0" y="0"/>
                </a:moveTo>
                <a:lnTo>
                  <a:pt x="3759526" y="0"/>
                </a:lnTo>
                <a:lnTo>
                  <a:pt x="3759526" y="3759525"/>
                </a:lnTo>
                <a:lnTo>
                  <a:pt x="0" y="375952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1" name="Picture Placeholder 10"/>
          <p:cNvSpPr>
            <a:spLocks noGrp="1"/>
          </p:cNvSpPr>
          <p:nvPr>
            <p:ph type="pic" sz="quarter" idx="11"/>
          </p:nvPr>
        </p:nvSpPr>
        <p:spPr>
          <a:xfrm>
            <a:off x="13145077" y="1303703"/>
            <a:ext cx="3759526" cy="3759525"/>
          </a:xfrm>
          <a:custGeom>
            <a:avLst/>
            <a:gdLst>
              <a:gd name="connsiteX0" fmla="*/ 0 w 3759526"/>
              <a:gd name="connsiteY0" fmla="*/ 0 h 3759525"/>
              <a:gd name="connsiteX1" fmla="*/ 3759526 w 3759526"/>
              <a:gd name="connsiteY1" fmla="*/ 0 h 3759525"/>
              <a:gd name="connsiteX2" fmla="*/ 3759526 w 3759526"/>
              <a:gd name="connsiteY2" fmla="*/ 3759525 h 3759525"/>
              <a:gd name="connsiteX3" fmla="*/ 0 w 3759526"/>
              <a:gd name="connsiteY3" fmla="*/ 3759525 h 3759525"/>
            </a:gdLst>
            <a:ahLst/>
            <a:cxnLst>
              <a:cxn ang="0">
                <a:pos x="connsiteX0" y="connsiteY0"/>
              </a:cxn>
              <a:cxn ang="0">
                <a:pos x="connsiteX1" y="connsiteY1"/>
              </a:cxn>
              <a:cxn ang="0">
                <a:pos x="connsiteX2" y="connsiteY2"/>
              </a:cxn>
              <a:cxn ang="0">
                <a:pos x="connsiteX3" y="connsiteY3"/>
              </a:cxn>
            </a:cxnLst>
            <a:rect l="l" t="t" r="r" b="b"/>
            <a:pathLst>
              <a:path w="3759526" h="3759525">
                <a:moveTo>
                  <a:pt x="0" y="0"/>
                </a:moveTo>
                <a:lnTo>
                  <a:pt x="3759526" y="0"/>
                </a:lnTo>
                <a:lnTo>
                  <a:pt x="3759526" y="3759525"/>
                </a:lnTo>
                <a:lnTo>
                  <a:pt x="0" y="375952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2" name="Picture Placeholder 11"/>
          <p:cNvSpPr>
            <a:spLocks noGrp="1"/>
          </p:cNvSpPr>
          <p:nvPr>
            <p:ph type="pic" sz="quarter" idx="12"/>
          </p:nvPr>
        </p:nvSpPr>
        <p:spPr>
          <a:xfrm>
            <a:off x="9219163" y="5229617"/>
            <a:ext cx="3759526" cy="3759525"/>
          </a:xfrm>
          <a:custGeom>
            <a:avLst/>
            <a:gdLst>
              <a:gd name="connsiteX0" fmla="*/ 0 w 3759526"/>
              <a:gd name="connsiteY0" fmla="*/ 0 h 3759525"/>
              <a:gd name="connsiteX1" fmla="*/ 3759526 w 3759526"/>
              <a:gd name="connsiteY1" fmla="*/ 0 h 3759525"/>
              <a:gd name="connsiteX2" fmla="*/ 3759526 w 3759526"/>
              <a:gd name="connsiteY2" fmla="*/ 3759525 h 3759525"/>
              <a:gd name="connsiteX3" fmla="*/ 0 w 3759526"/>
              <a:gd name="connsiteY3" fmla="*/ 3759525 h 3759525"/>
            </a:gdLst>
            <a:ahLst/>
            <a:cxnLst>
              <a:cxn ang="0">
                <a:pos x="connsiteX0" y="connsiteY0"/>
              </a:cxn>
              <a:cxn ang="0">
                <a:pos x="connsiteX1" y="connsiteY1"/>
              </a:cxn>
              <a:cxn ang="0">
                <a:pos x="connsiteX2" y="connsiteY2"/>
              </a:cxn>
              <a:cxn ang="0">
                <a:pos x="connsiteX3" y="connsiteY3"/>
              </a:cxn>
            </a:cxnLst>
            <a:rect l="l" t="t" r="r" b="b"/>
            <a:pathLst>
              <a:path w="3759526" h="3759525">
                <a:moveTo>
                  <a:pt x="0" y="0"/>
                </a:moveTo>
                <a:lnTo>
                  <a:pt x="3759526" y="0"/>
                </a:lnTo>
                <a:lnTo>
                  <a:pt x="3759526" y="3759525"/>
                </a:lnTo>
                <a:lnTo>
                  <a:pt x="0" y="375952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3" name="Picture Placeholder 12"/>
          <p:cNvSpPr>
            <a:spLocks noGrp="1"/>
          </p:cNvSpPr>
          <p:nvPr>
            <p:ph type="pic" sz="quarter" idx="13"/>
          </p:nvPr>
        </p:nvSpPr>
        <p:spPr>
          <a:xfrm>
            <a:off x="13145077" y="5229617"/>
            <a:ext cx="3759526" cy="3759525"/>
          </a:xfrm>
          <a:custGeom>
            <a:avLst/>
            <a:gdLst>
              <a:gd name="connsiteX0" fmla="*/ 0 w 3759526"/>
              <a:gd name="connsiteY0" fmla="*/ 0 h 3759525"/>
              <a:gd name="connsiteX1" fmla="*/ 3759526 w 3759526"/>
              <a:gd name="connsiteY1" fmla="*/ 0 h 3759525"/>
              <a:gd name="connsiteX2" fmla="*/ 3759526 w 3759526"/>
              <a:gd name="connsiteY2" fmla="*/ 3759525 h 3759525"/>
              <a:gd name="connsiteX3" fmla="*/ 0 w 3759526"/>
              <a:gd name="connsiteY3" fmla="*/ 3759525 h 3759525"/>
            </a:gdLst>
            <a:ahLst/>
            <a:cxnLst>
              <a:cxn ang="0">
                <a:pos x="connsiteX0" y="connsiteY0"/>
              </a:cxn>
              <a:cxn ang="0">
                <a:pos x="connsiteX1" y="connsiteY1"/>
              </a:cxn>
              <a:cxn ang="0">
                <a:pos x="connsiteX2" y="connsiteY2"/>
              </a:cxn>
              <a:cxn ang="0">
                <a:pos x="connsiteX3" y="connsiteY3"/>
              </a:cxn>
            </a:cxnLst>
            <a:rect l="l" t="t" r="r" b="b"/>
            <a:pathLst>
              <a:path w="3759526" h="3759525">
                <a:moveTo>
                  <a:pt x="0" y="0"/>
                </a:moveTo>
                <a:lnTo>
                  <a:pt x="3759526" y="0"/>
                </a:lnTo>
                <a:lnTo>
                  <a:pt x="3759526" y="3759525"/>
                </a:lnTo>
                <a:lnTo>
                  <a:pt x="0" y="3759525"/>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4604A735-5847-4178-9310-B3CA4515193C}"/>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8" name="Rectangle 7">
            <a:extLst>
              <a:ext uri="{FF2B5EF4-FFF2-40B4-BE49-F238E27FC236}">
                <a16:creationId xmlns:a16="http://schemas.microsoft.com/office/drawing/2014/main" id="{98021342-BAE1-4AFD-A7FA-4CBFD8270A73}"/>
              </a:ext>
            </a:extLst>
          </p:cNvPr>
          <p:cNvSpPr/>
          <p:nvPr userDrawn="1"/>
        </p:nvSpPr>
        <p:spPr>
          <a:xfrm>
            <a:off x="1383399" y="1309635"/>
            <a:ext cx="7679507" cy="7679507"/>
          </a:xfrm>
          <a:prstGeom prst="rect">
            <a:avLst/>
          </a:prstGeom>
          <a:solidFill>
            <a:srgbClr val="72C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a typeface="Verdana" panose="020B0604030504040204" pitchFamily="34" charset="0"/>
            </a:endParaRPr>
          </a:p>
        </p:txBody>
      </p:sp>
      <p:sp>
        <p:nvSpPr>
          <p:cNvPr id="18" name="Titre 1">
            <a:extLst>
              <a:ext uri="{FF2B5EF4-FFF2-40B4-BE49-F238E27FC236}">
                <a16:creationId xmlns:a16="http://schemas.microsoft.com/office/drawing/2014/main" id="{C19FC644-DA8E-4727-8F66-B6EC8E8A866D}"/>
              </a:ext>
            </a:extLst>
          </p:cNvPr>
          <p:cNvSpPr>
            <a:spLocks noGrp="1"/>
          </p:cNvSpPr>
          <p:nvPr>
            <p:ph type="title"/>
          </p:nvPr>
        </p:nvSpPr>
        <p:spPr>
          <a:xfrm>
            <a:off x="2169601" y="2017143"/>
            <a:ext cx="4863600" cy="1989137"/>
          </a:xfrm>
          <a:prstGeom prst="rect">
            <a:avLst/>
          </a:prstGeom>
        </p:spPr>
        <p:txBody>
          <a:bodyPr anchor="b"/>
          <a:lstStyle>
            <a:lvl1pPr>
              <a:defRPr lang="en-US" sz="5400" kern="1200" dirty="0">
                <a:solidFill>
                  <a:schemeClr val="bg1"/>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27634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300"/>
                            </p:stCondLst>
                            <p:childTnLst>
                              <p:par>
                                <p:cTn id="26" presetID="2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8" grpId="0" animBg="1"/>
      <p:bldP spid="18"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65_3-Content">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1198451" y="5279562"/>
            <a:ext cx="7654137" cy="3692988"/>
          </a:xfrm>
          <a:custGeom>
            <a:avLst/>
            <a:gdLst>
              <a:gd name="connsiteX0" fmla="*/ 0 w 7654137"/>
              <a:gd name="connsiteY0" fmla="*/ 0 h 3692988"/>
              <a:gd name="connsiteX1" fmla="*/ 7654137 w 7654137"/>
              <a:gd name="connsiteY1" fmla="*/ 0 h 3692988"/>
              <a:gd name="connsiteX2" fmla="*/ 7654137 w 7654137"/>
              <a:gd name="connsiteY2" fmla="*/ 3692988 h 3692988"/>
              <a:gd name="connsiteX3" fmla="*/ 0 w 7654137"/>
              <a:gd name="connsiteY3" fmla="*/ 3692988 h 3692988"/>
            </a:gdLst>
            <a:ahLst/>
            <a:cxnLst>
              <a:cxn ang="0">
                <a:pos x="connsiteX0" y="connsiteY0"/>
              </a:cxn>
              <a:cxn ang="0">
                <a:pos x="connsiteX1" y="connsiteY1"/>
              </a:cxn>
              <a:cxn ang="0">
                <a:pos x="connsiteX2" y="connsiteY2"/>
              </a:cxn>
              <a:cxn ang="0">
                <a:pos x="connsiteX3" y="connsiteY3"/>
              </a:cxn>
            </a:cxnLst>
            <a:rect l="l" t="t" r="r" b="b"/>
            <a:pathLst>
              <a:path w="7654137" h="3692988">
                <a:moveTo>
                  <a:pt x="0" y="0"/>
                </a:moveTo>
                <a:lnTo>
                  <a:pt x="7654137" y="0"/>
                </a:lnTo>
                <a:lnTo>
                  <a:pt x="7654137" y="3692988"/>
                </a:lnTo>
                <a:lnTo>
                  <a:pt x="0" y="3692988"/>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Picture Placeholder 11">
            <a:extLst>
              <a:ext uri="{FF2B5EF4-FFF2-40B4-BE49-F238E27FC236}">
                <a16:creationId xmlns:a16="http://schemas.microsoft.com/office/drawing/2014/main" id="{8885E13E-6232-4877-8BDD-2A767CE64299}"/>
              </a:ext>
            </a:extLst>
          </p:cNvPr>
          <p:cNvSpPr>
            <a:spLocks noGrp="1"/>
          </p:cNvSpPr>
          <p:nvPr>
            <p:ph type="pic" sz="quarter" idx="13"/>
          </p:nvPr>
        </p:nvSpPr>
        <p:spPr>
          <a:xfrm>
            <a:off x="1194486" y="1316983"/>
            <a:ext cx="7654137" cy="3692988"/>
          </a:xfrm>
          <a:custGeom>
            <a:avLst/>
            <a:gdLst>
              <a:gd name="connsiteX0" fmla="*/ 0 w 7654137"/>
              <a:gd name="connsiteY0" fmla="*/ 0 h 3692988"/>
              <a:gd name="connsiteX1" fmla="*/ 7654137 w 7654137"/>
              <a:gd name="connsiteY1" fmla="*/ 0 h 3692988"/>
              <a:gd name="connsiteX2" fmla="*/ 7654137 w 7654137"/>
              <a:gd name="connsiteY2" fmla="*/ 3692988 h 3692988"/>
              <a:gd name="connsiteX3" fmla="*/ 0 w 7654137"/>
              <a:gd name="connsiteY3" fmla="*/ 3692988 h 3692988"/>
            </a:gdLst>
            <a:ahLst/>
            <a:cxnLst>
              <a:cxn ang="0">
                <a:pos x="connsiteX0" y="connsiteY0"/>
              </a:cxn>
              <a:cxn ang="0">
                <a:pos x="connsiteX1" y="connsiteY1"/>
              </a:cxn>
              <a:cxn ang="0">
                <a:pos x="connsiteX2" y="connsiteY2"/>
              </a:cxn>
              <a:cxn ang="0">
                <a:pos x="connsiteX3" y="connsiteY3"/>
              </a:cxn>
            </a:cxnLst>
            <a:rect l="l" t="t" r="r" b="b"/>
            <a:pathLst>
              <a:path w="7654137" h="3692988">
                <a:moveTo>
                  <a:pt x="0" y="0"/>
                </a:moveTo>
                <a:lnTo>
                  <a:pt x="7654137" y="0"/>
                </a:lnTo>
                <a:lnTo>
                  <a:pt x="7654137" y="3692988"/>
                </a:lnTo>
                <a:lnTo>
                  <a:pt x="0" y="3692988"/>
                </a:lnTo>
                <a:close/>
              </a:path>
            </a:pathLst>
          </a:custGeom>
          <a:solidFill>
            <a:schemeClr val="bg1">
              <a:lumMod val="75000"/>
            </a:schemeClr>
          </a:solidFill>
        </p:spPr>
        <p:txBody>
          <a:bodyPr wrap="square">
            <a:noAutofit/>
          </a:bodyPr>
          <a:lstStyle>
            <a:lvl1pPr>
              <a:defRPr lang="zh-CN" altLang="en-US" sz="4200" kern="1200" dirty="0">
                <a:solidFill>
                  <a:schemeClr val="tx1"/>
                </a:solidFill>
                <a:latin typeface="+mn-lt"/>
                <a:ea typeface="Arial" panose="020B0604020202020204" pitchFamily="34" charset="0"/>
                <a:cs typeface="+mn-cs"/>
              </a:defRPr>
            </a:lvl1pPr>
          </a:lstStyle>
          <a:p>
            <a:endParaRPr lang="zh-CN" altLang="en-US" dirty="0"/>
          </a:p>
        </p:txBody>
      </p:sp>
      <p:sp>
        <p:nvSpPr>
          <p:cNvPr id="13" name="TextBox 7">
            <a:extLst>
              <a:ext uri="{FF2B5EF4-FFF2-40B4-BE49-F238E27FC236}">
                <a16:creationId xmlns:a16="http://schemas.microsoft.com/office/drawing/2014/main" id="{E4D17F1E-87CF-4F7E-9010-C94FB1201342}"/>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1">
            <a:extLst>
              <a:ext uri="{FF2B5EF4-FFF2-40B4-BE49-F238E27FC236}">
                <a16:creationId xmlns:a16="http://schemas.microsoft.com/office/drawing/2014/main" id="{4127E136-7DAB-48AF-BA3B-59330E366128}"/>
              </a:ext>
            </a:extLst>
          </p:cNvPr>
          <p:cNvSpPr>
            <a:spLocks noGrp="1"/>
          </p:cNvSpPr>
          <p:nvPr>
            <p:ph type="title" hasCustomPrompt="1"/>
          </p:nvPr>
        </p:nvSpPr>
        <p:spPr>
          <a:xfrm>
            <a:off x="10439400" y="982663"/>
            <a:ext cx="5892800" cy="1989137"/>
          </a:xfrm>
          <a:prstGeom prst="rect">
            <a:avLst/>
          </a:prstGeom>
        </p:spPr>
        <p:txBody>
          <a:bodyPr anchor="b"/>
          <a:lstStyle>
            <a:lvl1pPr marL="0" algn="l" defTabSz="1371600" rtl="0" eaLnBrk="1" latinLnBrk="0" hangingPunct="1">
              <a:lnSpc>
                <a:spcPct val="100000"/>
              </a:lnSpc>
              <a:spcBef>
                <a:spcPts val="1200"/>
              </a:spcBef>
              <a:buNone/>
              <a:defRPr lang="en-US" sz="5400" b="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a:t>
            </a:r>
            <a:br>
              <a:rPr lang="fr-FR" dirty="0"/>
            </a:br>
            <a:r>
              <a:rPr lang="fr-FR" dirty="0"/>
              <a:t>style du titre</a:t>
            </a:r>
            <a:endParaRPr lang="en-US" dirty="0"/>
          </a:p>
        </p:txBody>
      </p:sp>
      <p:sp>
        <p:nvSpPr>
          <p:cNvPr id="14" name="Espace réservé du texte 3">
            <a:extLst>
              <a:ext uri="{FF2B5EF4-FFF2-40B4-BE49-F238E27FC236}">
                <a16:creationId xmlns:a16="http://schemas.microsoft.com/office/drawing/2014/main" id="{8AE0EB97-8DAE-4B4C-90DE-983299344468}"/>
              </a:ext>
            </a:extLst>
          </p:cNvPr>
          <p:cNvSpPr>
            <a:spLocks noGrp="1"/>
          </p:cNvSpPr>
          <p:nvPr>
            <p:ph type="body" sz="quarter" idx="11"/>
          </p:nvPr>
        </p:nvSpPr>
        <p:spPr>
          <a:xfrm>
            <a:off x="10439400" y="3390324"/>
            <a:ext cx="5940000" cy="935128"/>
          </a:xfrm>
          <a:prstGeom prst="rect">
            <a:avLst/>
          </a:prstGeom>
        </p:spPr>
        <p:txBody>
          <a:bodyPr>
            <a:spAutoFit/>
          </a:bodyPr>
          <a:lstStyle>
            <a:lvl1pPr marL="0" indent="0">
              <a:lnSpc>
                <a:spcPct val="150000"/>
              </a:lnSpc>
              <a:spcBef>
                <a:spcPts val="1200"/>
              </a:spcBef>
              <a:buNone/>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2pPr>
            <a:lvl3pPr marL="0" indent="0" algn="l" defTabSz="1371600" rtl="0" eaLnBrk="1" latinLnBrk="0" hangingPunct="1">
              <a:lnSpc>
                <a:spcPct val="150000"/>
              </a:lnSpc>
              <a:spcBef>
                <a:spcPts val="1200"/>
              </a:spcBef>
              <a:buClr>
                <a:srgbClr val="B7DAB6"/>
              </a:buClr>
              <a:buSzPct val="70000"/>
              <a:buFont typeface="Wingdings" panose="05000000000000000000" pitchFamily="2" charset="2"/>
              <a:buNone/>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3pPr>
            <a:lvl4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4pPr>
            <a:lvl5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en-US" sz="1600" kern="1200" dirty="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p>
          <a:p>
            <a:pPr lvl="1"/>
            <a:r>
              <a:rPr lang="fr-FR" dirty="0"/>
              <a:t>1er niveau</a:t>
            </a:r>
          </a:p>
        </p:txBody>
      </p:sp>
    </p:spTree>
    <p:extLst>
      <p:ext uri="{BB962C8B-B14F-4D97-AF65-F5344CB8AC3E}">
        <p14:creationId xmlns:p14="http://schemas.microsoft.com/office/powerpoint/2010/main" val="64375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2" decel="10000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000" fill="hold"/>
                                        <p:tgtEl>
                                          <p:spTgt spid="14"/>
                                        </p:tgtEl>
                                        <p:attrNameLst>
                                          <p:attrName>ppt_x</p:attrName>
                                        </p:attrNameLst>
                                      </p:cBhvr>
                                      <p:tavLst>
                                        <p:tav tm="0">
                                          <p:val>
                                            <p:strVal val="1+#ppt_w/2"/>
                                          </p:val>
                                        </p:tav>
                                        <p:tav tm="100000">
                                          <p:val>
                                            <p:strVal val="#ppt_x"/>
                                          </p:val>
                                        </p:tav>
                                      </p:tavLst>
                                    </p:anim>
                                    <p:anim calcmode="lin" valueType="num">
                                      <p:cBhvr additive="base">
                                        <p:cTn id="21"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5" grpId="0"/>
      <p:bldP spid="14" grpId="0" uiExpand="1">
        <p:tmplLst>
          <p:tmpl>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6_3-Content">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1198451" y="5279562"/>
            <a:ext cx="7654137" cy="3692988"/>
          </a:xfrm>
          <a:custGeom>
            <a:avLst/>
            <a:gdLst>
              <a:gd name="connsiteX0" fmla="*/ 0 w 7654137"/>
              <a:gd name="connsiteY0" fmla="*/ 0 h 3692988"/>
              <a:gd name="connsiteX1" fmla="*/ 7654137 w 7654137"/>
              <a:gd name="connsiteY1" fmla="*/ 0 h 3692988"/>
              <a:gd name="connsiteX2" fmla="*/ 7654137 w 7654137"/>
              <a:gd name="connsiteY2" fmla="*/ 3692988 h 3692988"/>
              <a:gd name="connsiteX3" fmla="*/ 0 w 7654137"/>
              <a:gd name="connsiteY3" fmla="*/ 3692988 h 3692988"/>
            </a:gdLst>
            <a:ahLst/>
            <a:cxnLst>
              <a:cxn ang="0">
                <a:pos x="connsiteX0" y="connsiteY0"/>
              </a:cxn>
              <a:cxn ang="0">
                <a:pos x="connsiteX1" y="connsiteY1"/>
              </a:cxn>
              <a:cxn ang="0">
                <a:pos x="connsiteX2" y="connsiteY2"/>
              </a:cxn>
              <a:cxn ang="0">
                <a:pos x="connsiteX3" y="connsiteY3"/>
              </a:cxn>
            </a:cxnLst>
            <a:rect l="l" t="t" r="r" b="b"/>
            <a:pathLst>
              <a:path w="7654137" h="3692988">
                <a:moveTo>
                  <a:pt x="0" y="0"/>
                </a:moveTo>
                <a:lnTo>
                  <a:pt x="7654137" y="0"/>
                </a:lnTo>
                <a:lnTo>
                  <a:pt x="7654137" y="3692988"/>
                </a:lnTo>
                <a:lnTo>
                  <a:pt x="0" y="3692988"/>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Picture Placeholder 11">
            <a:extLst>
              <a:ext uri="{FF2B5EF4-FFF2-40B4-BE49-F238E27FC236}">
                <a16:creationId xmlns:a16="http://schemas.microsoft.com/office/drawing/2014/main" id="{8885E13E-6232-4877-8BDD-2A767CE64299}"/>
              </a:ext>
            </a:extLst>
          </p:cNvPr>
          <p:cNvSpPr>
            <a:spLocks noGrp="1"/>
          </p:cNvSpPr>
          <p:nvPr>
            <p:ph type="pic" sz="quarter" idx="13"/>
          </p:nvPr>
        </p:nvSpPr>
        <p:spPr>
          <a:xfrm>
            <a:off x="1194486" y="1316983"/>
            <a:ext cx="7654137" cy="3692988"/>
          </a:xfrm>
          <a:custGeom>
            <a:avLst/>
            <a:gdLst>
              <a:gd name="connsiteX0" fmla="*/ 0 w 7654137"/>
              <a:gd name="connsiteY0" fmla="*/ 0 h 3692988"/>
              <a:gd name="connsiteX1" fmla="*/ 7654137 w 7654137"/>
              <a:gd name="connsiteY1" fmla="*/ 0 h 3692988"/>
              <a:gd name="connsiteX2" fmla="*/ 7654137 w 7654137"/>
              <a:gd name="connsiteY2" fmla="*/ 3692988 h 3692988"/>
              <a:gd name="connsiteX3" fmla="*/ 0 w 7654137"/>
              <a:gd name="connsiteY3" fmla="*/ 3692988 h 3692988"/>
            </a:gdLst>
            <a:ahLst/>
            <a:cxnLst>
              <a:cxn ang="0">
                <a:pos x="connsiteX0" y="connsiteY0"/>
              </a:cxn>
              <a:cxn ang="0">
                <a:pos x="connsiteX1" y="connsiteY1"/>
              </a:cxn>
              <a:cxn ang="0">
                <a:pos x="connsiteX2" y="connsiteY2"/>
              </a:cxn>
              <a:cxn ang="0">
                <a:pos x="connsiteX3" y="connsiteY3"/>
              </a:cxn>
            </a:cxnLst>
            <a:rect l="l" t="t" r="r" b="b"/>
            <a:pathLst>
              <a:path w="7654137" h="3692988">
                <a:moveTo>
                  <a:pt x="0" y="0"/>
                </a:moveTo>
                <a:lnTo>
                  <a:pt x="7654137" y="0"/>
                </a:lnTo>
                <a:lnTo>
                  <a:pt x="7654137" y="3692988"/>
                </a:lnTo>
                <a:lnTo>
                  <a:pt x="0" y="3692988"/>
                </a:lnTo>
                <a:close/>
              </a:path>
            </a:pathLst>
          </a:custGeom>
          <a:solidFill>
            <a:schemeClr val="bg1">
              <a:lumMod val="75000"/>
            </a:schemeClr>
          </a:solidFill>
        </p:spPr>
        <p:txBody>
          <a:bodyPr wrap="square">
            <a:noAutofit/>
          </a:bodyPr>
          <a:lstStyle>
            <a:lvl1pPr>
              <a:defRPr lang="zh-CN" altLang="en-US" sz="4200" kern="1200" dirty="0">
                <a:solidFill>
                  <a:schemeClr val="tx1"/>
                </a:solidFill>
                <a:latin typeface="+mn-lt"/>
                <a:ea typeface="Arial" panose="020B0604020202020204" pitchFamily="34" charset="0"/>
                <a:cs typeface="+mn-cs"/>
              </a:defRPr>
            </a:lvl1pPr>
          </a:lstStyle>
          <a:p>
            <a:endParaRPr lang="zh-CN" altLang="en-US" dirty="0"/>
          </a:p>
        </p:txBody>
      </p:sp>
      <p:sp>
        <p:nvSpPr>
          <p:cNvPr id="13" name="TextBox 7">
            <a:extLst>
              <a:ext uri="{FF2B5EF4-FFF2-40B4-BE49-F238E27FC236}">
                <a16:creationId xmlns:a16="http://schemas.microsoft.com/office/drawing/2014/main" id="{E4D17F1E-87CF-4F7E-9010-C94FB1201342}"/>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1">
            <a:extLst>
              <a:ext uri="{FF2B5EF4-FFF2-40B4-BE49-F238E27FC236}">
                <a16:creationId xmlns:a16="http://schemas.microsoft.com/office/drawing/2014/main" id="{4127E136-7DAB-48AF-BA3B-59330E366128}"/>
              </a:ext>
            </a:extLst>
          </p:cNvPr>
          <p:cNvSpPr>
            <a:spLocks noGrp="1"/>
          </p:cNvSpPr>
          <p:nvPr>
            <p:ph type="title" hasCustomPrompt="1"/>
          </p:nvPr>
        </p:nvSpPr>
        <p:spPr>
          <a:xfrm>
            <a:off x="10439400" y="982663"/>
            <a:ext cx="5892800" cy="1989137"/>
          </a:xfrm>
          <a:prstGeom prst="rect">
            <a:avLst/>
          </a:prstGeom>
        </p:spPr>
        <p:txBody>
          <a:bodyPr anchor="b"/>
          <a:lstStyle>
            <a:lvl1pPr marL="0" algn="l" defTabSz="1371600" rtl="0" eaLnBrk="1" latinLnBrk="0" hangingPunct="1">
              <a:lnSpc>
                <a:spcPct val="100000"/>
              </a:lnSpc>
              <a:spcBef>
                <a:spcPts val="1200"/>
              </a:spcBef>
              <a:buNone/>
              <a:defRPr lang="en-US" sz="5400" b="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a:t>
            </a:r>
            <a:br>
              <a:rPr lang="fr-FR" dirty="0"/>
            </a:br>
            <a:r>
              <a:rPr lang="fr-FR" dirty="0"/>
              <a:t>style du titre</a:t>
            </a:r>
            <a:endParaRPr lang="en-US" dirty="0"/>
          </a:p>
        </p:txBody>
      </p:sp>
      <p:sp>
        <p:nvSpPr>
          <p:cNvPr id="14" name="Espace réservé du texte 3">
            <a:extLst>
              <a:ext uri="{FF2B5EF4-FFF2-40B4-BE49-F238E27FC236}">
                <a16:creationId xmlns:a16="http://schemas.microsoft.com/office/drawing/2014/main" id="{8AE0EB97-8DAE-4B4C-90DE-983299344468}"/>
              </a:ext>
            </a:extLst>
          </p:cNvPr>
          <p:cNvSpPr>
            <a:spLocks noGrp="1"/>
          </p:cNvSpPr>
          <p:nvPr>
            <p:ph type="body" sz="quarter" idx="11"/>
          </p:nvPr>
        </p:nvSpPr>
        <p:spPr>
          <a:xfrm>
            <a:off x="10439400" y="3390324"/>
            <a:ext cx="5940000" cy="935128"/>
          </a:xfrm>
          <a:prstGeom prst="rect">
            <a:avLst/>
          </a:prstGeom>
        </p:spPr>
        <p:txBody>
          <a:bodyPr>
            <a:spAutoFit/>
          </a:bodyPr>
          <a:lstStyle>
            <a:lvl1pPr marL="0" indent="0">
              <a:lnSpc>
                <a:spcPct val="150000"/>
              </a:lnSpc>
              <a:spcBef>
                <a:spcPts val="1200"/>
              </a:spcBef>
              <a:buNone/>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2pPr>
            <a:lvl3pPr marL="0" indent="0" algn="l" defTabSz="1371600" rtl="0" eaLnBrk="1" latinLnBrk="0" hangingPunct="1">
              <a:lnSpc>
                <a:spcPct val="150000"/>
              </a:lnSpc>
              <a:spcBef>
                <a:spcPts val="1200"/>
              </a:spcBef>
              <a:buClr>
                <a:srgbClr val="B7DAB6"/>
              </a:buClr>
              <a:buSzPct val="70000"/>
              <a:buFont typeface="Wingdings" panose="05000000000000000000" pitchFamily="2" charset="2"/>
              <a:buNone/>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3pPr>
            <a:lvl4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fr-FR" sz="1600" kern="1200" dirty="0" smtClean="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4pPr>
            <a:lvl5pPr marL="571500" indent="-571500" algn="l" defTabSz="1371600" rtl="0" eaLnBrk="1" latinLnBrk="0" hangingPunct="1">
              <a:lnSpc>
                <a:spcPct val="150000"/>
              </a:lnSpc>
              <a:spcBef>
                <a:spcPts val="1200"/>
              </a:spcBef>
              <a:buClr>
                <a:srgbClr val="B7DAB6"/>
              </a:buClr>
              <a:buSzPct val="70000"/>
              <a:buFont typeface="Wingdings" panose="05000000000000000000" pitchFamily="2" charset="2"/>
              <a:buChar char="n"/>
              <a:defRPr lang="en-US" sz="1600" kern="1200" dirty="0">
                <a:solidFill>
                  <a:schemeClr val="tx1">
                    <a:lumMod val="50000"/>
                    <a:lumOff val="50000"/>
                  </a:schemeClr>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p>
          <a:p>
            <a:pPr lvl="1"/>
            <a:r>
              <a:rPr lang="fr-FR" dirty="0"/>
              <a:t>1er niveau</a:t>
            </a:r>
          </a:p>
        </p:txBody>
      </p:sp>
    </p:spTree>
    <p:extLst>
      <p:ext uri="{BB962C8B-B14F-4D97-AF65-F5344CB8AC3E}">
        <p14:creationId xmlns:p14="http://schemas.microsoft.com/office/powerpoint/2010/main" val="212974086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5_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26294" y="3079750"/>
            <a:ext cx="4080309"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2" name="Picture Placeholder 11"/>
          <p:cNvSpPr>
            <a:spLocks noGrp="1"/>
          </p:cNvSpPr>
          <p:nvPr>
            <p:ph type="pic" sz="quarter" idx="11"/>
          </p:nvPr>
        </p:nvSpPr>
        <p:spPr>
          <a:xfrm>
            <a:off x="5011328" y="4973358"/>
            <a:ext cx="4080309"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3" name="Picture Placeholder 12"/>
          <p:cNvSpPr>
            <a:spLocks noGrp="1"/>
          </p:cNvSpPr>
          <p:nvPr>
            <p:ph type="pic" sz="quarter" idx="12"/>
          </p:nvPr>
        </p:nvSpPr>
        <p:spPr>
          <a:xfrm>
            <a:off x="9196362" y="3079750"/>
            <a:ext cx="4080309"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4" name="Picture Placeholder 13"/>
          <p:cNvSpPr>
            <a:spLocks noGrp="1"/>
          </p:cNvSpPr>
          <p:nvPr>
            <p:ph type="pic" sz="quarter" idx="13"/>
          </p:nvPr>
        </p:nvSpPr>
        <p:spPr>
          <a:xfrm>
            <a:off x="13381397" y="4973358"/>
            <a:ext cx="4080309"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040E9A8D-4F9A-4C9D-A9A4-E6C027C31E50}"/>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16" name="Rectangle 8">
            <a:extLst>
              <a:ext uri="{FF2B5EF4-FFF2-40B4-BE49-F238E27FC236}">
                <a16:creationId xmlns:a16="http://schemas.microsoft.com/office/drawing/2014/main" id="{67C32935-5AB5-4381-8370-65E6ED4293BA}"/>
              </a:ext>
            </a:extLst>
          </p:cNvPr>
          <p:cNvSpPr/>
          <p:nvPr userDrawn="1"/>
        </p:nvSpPr>
        <p:spPr>
          <a:xfrm>
            <a:off x="8581448" y="3841261"/>
            <a:ext cx="3792104" cy="461665"/>
          </a:xfrm>
          <a:prstGeom prst="rect">
            <a:avLst/>
          </a:prstGeom>
        </p:spPr>
        <p:txBody>
          <a:bodyPr wrap="square">
            <a:spAutoFit/>
          </a:bodyPr>
          <a:lstStyle/>
          <a:p>
            <a:pPr algn="ctr">
              <a:spcBef>
                <a:spcPts val="1200"/>
              </a:spcBef>
            </a:pPr>
            <a:r>
              <a:rPr lang="fr-FR" altLang="zh-CN" sz="2400" dirty="0">
                <a:solidFill>
                  <a:schemeClr val="bg1"/>
                </a:solidFill>
                <a:latin typeface="+mn-lt"/>
                <a:ea typeface="Verdana" panose="020B0604030504040204" pitchFamily="34" charset="0"/>
                <a:cs typeface="Lato Light" panose="020F0502020204030203" pitchFamily="34" charset="0"/>
              </a:rPr>
              <a:t>Innovation</a:t>
            </a:r>
            <a:endParaRPr lang="fr-FR" altLang="zh-CN" sz="1100" dirty="0">
              <a:solidFill>
                <a:schemeClr val="bg1">
                  <a:alpha val="80000"/>
                </a:schemeClr>
              </a:solidFill>
              <a:latin typeface="+mn-lt"/>
              <a:ea typeface="Verdana" panose="020B0604030504040204" pitchFamily="34" charset="0"/>
              <a:cs typeface="Lato Light" panose="020F0502020204030203" pitchFamily="34" charset="0"/>
            </a:endParaRPr>
          </a:p>
        </p:txBody>
      </p:sp>
      <p:sp>
        <p:nvSpPr>
          <p:cNvPr id="21" name="Espace réservé du texte 2">
            <a:extLst>
              <a:ext uri="{FF2B5EF4-FFF2-40B4-BE49-F238E27FC236}">
                <a16:creationId xmlns:a16="http://schemas.microsoft.com/office/drawing/2014/main" id="{4482DC4C-3A2E-479B-93DD-193CC8A41DA9}"/>
              </a:ext>
            </a:extLst>
          </p:cNvPr>
          <p:cNvSpPr>
            <a:spLocks noGrp="1"/>
          </p:cNvSpPr>
          <p:nvPr>
            <p:ph type="body" sz="quarter" idx="14"/>
          </p:nvPr>
        </p:nvSpPr>
        <p:spPr>
          <a:xfrm>
            <a:off x="5011328" y="3079436"/>
            <a:ext cx="4078800" cy="1807200"/>
          </a:xfrm>
          <a:prstGeom prst="rect">
            <a:avLst/>
          </a:prstGeom>
          <a:solidFill>
            <a:srgbClr val="00AFAF"/>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2" name="Espace réservé du texte 2">
            <a:extLst>
              <a:ext uri="{FF2B5EF4-FFF2-40B4-BE49-F238E27FC236}">
                <a16:creationId xmlns:a16="http://schemas.microsoft.com/office/drawing/2014/main" id="{97D7B431-1E64-4D52-BA5E-7B12E47235A4}"/>
              </a:ext>
            </a:extLst>
          </p:cNvPr>
          <p:cNvSpPr>
            <a:spLocks noGrp="1"/>
          </p:cNvSpPr>
          <p:nvPr>
            <p:ph type="body" sz="quarter" idx="15"/>
          </p:nvPr>
        </p:nvSpPr>
        <p:spPr>
          <a:xfrm>
            <a:off x="9197871" y="7032564"/>
            <a:ext cx="4078800" cy="1807200"/>
          </a:xfrm>
          <a:prstGeom prst="rect">
            <a:avLst/>
          </a:prstGeom>
          <a:solidFill>
            <a:srgbClr val="3BBFF0"/>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3" name="Espace réservé du texte 2">
            <a:extLst>
              <a:ext uri="{FF2B5EF4-FFF2-40B4-BE49-F238E27FC236}">
                <a16:creationId xmlns:a16="http://schemas.microsoft.com/office/drawing/2014/main" id="{126A9388-6C1D-4AAE-B3A0-CA94B01A1C01}"/>
              </a:ext>
            </a:extLst>
          </p:cNvPr>
          <p:cNvSpPr>
            <a:spLocks noGrp="1"/>
          </p:cNvSpPr>
          <p:nvPr>
            <p:ph type="body" sz="quarter" idx="16"/>
          </p:nvPr>
        </p:nvSpPr>
        <p:spPr>
          <a:xfrm>
            <a:off x="13382906" y="3079750"/>
            <a:ext cx="4078800" cy="1807200"/>
          </a:xfrm>
          <a:prstGeom prst="rect">
            <a:avLst/>
          </a:prstGeom>
          <a:solidFill>
            <a:srgbClr val="72C5C3"/>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4" name="Espace réservé du texte 2">
            <a:extLst>
              <a:ext uri="{FF2B5EF4-FFF2-40B4-BE49-F238E27FC236}">
                <a16:creationId xmlns:a16="http://schemas.microsoft.com/office/drawing/2014/main" id="{2C736DCA-D21B-44DF-9347-347FFD4F73DF}"/>
              </a:ext>
            </a:extLst>
          </p:cNvPr>
          <p:cNvSpPr>
            <a:spLocks noGrp="1"/>
          </p:cNvSpPr>
          <p:nvPr>
            <p:ph type="body" sz="quarter" idx="17"/>
          </p:nvPr>
        </p:nvSpPr>
        <p:spPr>
          <a:xfrm>
            <a:off x="827803" y="7032564"/>
            <a:ext cx="4078800" cy="1807200"/>
          </a:xfrm>
          <a:prstGeom prst="rect">
            <a:avLst/>
          </a:prstGeom>
          <a:solidFill>
            <a:srgbClr val="B7DAB6"/>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33" name="Titre 1">
            <a:extLst>
              <a:ext uri="{FF2B5EF4-FFF2-40B4-BE49-F238E27FC236}">
                <a16:creationId xmlns:a16="http://schemas.microsoft.com/office/drawing/2014/main" id="{8CB8BEA4-9F42-4384-9CBB-B19E05889577}"/>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7580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par>
                          <p:cTn id="21" fill="hold">
                            <p:stCondLst>
                              <p:cond delay="2100"/>
                            </p:stCondLst>
                            <p:childTnLst>
                              <p:par>
                                <p:cTn id="22" presetID="2" presetClass="entr" presetSubtype="4"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1000" fill="hold"/>
                                        <p:tgtEl>
                                          <p:spTgt spid="21"/>
                                        </p:tgtEl>
                                        <p:attrNameLst>
                                          <p:attrName>ppt_x</p:attrName>
                                        </p:attrNameLst>
                                      </p:cBhvr>
                                      <p:tavLst>
                                        <p:tav tm="0">
                                          <p:val>
                                            <p:strVal val="#ppt_x"/>
                                          </p:val>
                                        </p:tav>
                                        <p:tav tm="100000">
                                          <p:val>
                                            <p:strVal val="#ppt_x"/>
                                          </p:val>
                                        </p:tav>
                                      </p:tavLst>
                                    </p:anim>
                                    <p:anim calcmode="lin" valueType="num">
                                      <p:cBhvr additive="base">
                                        <p:cTn id="25" dur="10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fill="hold"/>
                                        <p:tgtEl>
                                          <p:spTgt spid="12"/>
                                        </p:tgtEl>
                                        <p:attrNameLst>
                                          <p:attrName>ppt_x</p:attrName>
                                        </p:attrNameLst>
                                      </p:cBhvr>
                                      <p:tavLst>
                                        <p:tav tm="0">
                                          <p:val>
                                            <p:strVal val="#ppt_x"/>
                                          </p:val>
                                        </p:tav>
                                        <p:tav tm="100000">
                                          <p:val>
                                            <p:strVal val="#ppt_x"/>
                                          </p:val>
                                        </p:tav>
                                      </p:tavLst>
                                    </p:anim>
                                    <p:anim calcmode="lin" valueType="num">
                                      <p:cBhvr additive="base">
                                        <p:cTn id="29" dur="10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3100"/>
                            </p:stCondLst>
                            <p:childTnLst>
                              <p:par>
                                <p:cTn id="31" presetID="2" presetClass="entr" presetSubtype="4" decel="10000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1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0" fill="hold"/>
                                        <p:tgtEl>
                                          <p:spTgt spid="22"/>
                                        </p:tgtEl>
                                        <p:attrNameLst>
                                          <p:attrName>ppt_x</p:attrName>
                                        </p:attrNameLst>
                                      </p:cBhvr>
                                      <p:tavLst>
                                        <p:tav tm="0">
                                          <p:val>
                                            <p:strVal val="#ppt_x"/>
                                          </p:val>
                                        </p:tav>
                                        <p:tav tm="100000">
                                          <p:val>
                                            <p:strVal val="#ppt_x"/>
                                          </p:val>
                                        </p:tav>
                                      </p:tavLst>
                                    </p:anim>
                                    <p:anim calcmode="lin" valueType="num">
                                      <p:cBhvr additive="base">
                                        <p:cTn id="38" dur="1000" fill="hold"/>
                                        <p:tgtEl>
                                          <p:spTgt spid="22"/>
                                        </p:tgtEl>
                                        <p:attrNameLst>
                                          <p:attrName>ppt_y</p:attrName>
                                        </p:attrNameLst>
                                      </p:cBhvr>
                                      <p:tavLst>
                                        <p:tav tm="0">
                                          <p:val>
                                            <p:strVal val="1+#ppt_h/2"/>
                                          </p:val>
                                        </p:tav>
                                        <p:tav tm="100000">
                                          <p:val>
                                            <p:strVal val="#ppt_y"/>
                                          </p:val>
                                        </p:tav>
                                      </p:tavLst>
                                    </p:anim>
                                  </p:childTnLst>
                                </p:cTn>
                              </p:par>
                            </p:childTnLst>
                          </p:cTn>
                        </p:par>
                        <p:par>
                          <p:cTn id="39" fill="hold">
                            <p:stCondLst>
                              <p:cond delay="4200"/>
                            </p:stCondLst>
                            <p:childTnLst>
                              <p:par>
                                <p:cTn id="40" presetID="2" presetClass="entr" presetSubtype="4" decel="10000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1000" fill="hold"/>
                                        <p:tgtEl>
                                          <p:spTgt spid="23"/>
                                        </p:tgtEl>
                                        <p:attrNameLst>
                                          <p:attrName>ppt_x</p:attrName>
                                        </p:attrNameLst>
                                      </p:cBhvr>
                                      <p:tavLst>
                                        <p:tav tm="0">
                                          <p:val>
                                            <p:strVal val="#ppt_x"/>
                                          </p:val>
                                        </p:tav>
                                        <p:tav tm="100000">
                                          <p:val>
                                            <p:strVal val="#ppt_x"/>
                                          </p:val>
                                        </p:tav>
                                      </p:tavLst>
                                    </p:anim>
                                    <p:anim calcmode="lin" valueType="num">
                                      <p:cBhvr additive="base">
                                        <p:cTn id="43" dur="10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1000" fill="hold"/>
                                        <p:tgtEl>
                                          <p:spTgt spid="14"/>
                                        </p:tgtEl>
                                        <p:attrNameLst>
                                          <p:attrName>ppt_x</p:attrName>
                                        </p:attrNameLst>
                                      </p:cBhvr>
                                      <p:tavLst>
                                        <p:tav tm="0">
                                          <p:val>
                                            <p:strVal val="#ppt_x"/>
                                          </p:val>
                                        </p:tav>
                                        <p:tav tm="100000">
                                          <p:val>
                                            <p:strVal val="#ppt_x"/>
                                          </p:val>
                                        </p:tav>
                                      </p:tavLst>
                                    </p:anim>
                                    <p:anim calcmode="lin" valueType="num">
                                      <p:cBhvr additive="base">
                                        <p:cTn id="47"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6" grpId="0"/>
      <p:bldP spid="21" grpId="0" animBg="1">
        <p:tmplLst>
          <p:tmpl>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tmplLst>
          <p:tmpl>
            <p:tnLst>
              <p:par>
                <p:cTn presetID="2" presetClass="entr" presetSubtype="4" decel="10000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3" grpId="0" animBg="1">
        <p:tmplLst>
          <p:tmpl>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1+#ppt_h/2"/>
                          </p:val>
                        </p:tav>
                        <p:tav tm="100000">
                          <p:val>
                            <p:strVal val="#ppt_y"/>
                          </p:val>
                        </p:tav>
                      </p:tavLst>
                    </p:anim>
                  </p:childTnLst>
                </p:cTn>
              </p:par>
            </p:tnLst>
          </p:tmpl>
        </p:tmplLst>
      </p:bldP>
      <p:bldP spid="24" grpId="0" animBg="1">
        <p:tmplLst>
          <p:tmpl>
            <p:tnLst>
              <p:par>
                <p:cTn presetID="2" presetClass="entr" presetSubtype="4" decel="10000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33" grpId="0"/>
    </p:bldLst>
  </p:timing>
  <p:extLst>
    <p:ext uri="{DCECCB84-F9BA-43D5-87BE-67443E8EF086}">
      <p15:sldGuideLst xmlns:p15="http://schemas.microsoft.com/office/powerpoint/2012/main">
        <p15:guide id="1" orient="horz" pos="1512" userDrawn="1">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9" userDrawn="1">
          <p15:clr>
            <a:srgbClr val="FBAE40"/>
          </p15:clr>
        </p15:guide>
        <p15:guide id="8" orient="horz" pos="562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6_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26295" y="3079750"/>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2" name="Picture Placeholder 11"/>
          <p:cNvSpPr>
            <a:spLocks noGrp="1"/>
          </p:cNvSpPr>
          <p:nvPr>
            <p:ph type="pic" sz="quarter" idx="11"/>
          </p:nvPr>
        </p:nvSpPr>
        <p:spPr>
          <a:xfrm>
            <a:off x="4176477" y="4973358"/>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3" name="Picture Placeholder 12"/>
          <p:cNvSpPr>
            <a:spLocks noGrp="1"/>
          </p:cNvSpPr>
          <p:nvPr>
            <p:ph type="pic" sz="quarter" idx="12"/>
          </p:nvPr>
        </p:nvSpPr>
        <p:spPr>
          <a:xfrm>
            <a:off x="7524397" y="3079750"/>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4" name="Picture Placeholder 13"/>
          <p:cNvSpPr>
            <a:spLocks noGrp="1"/>
          </p:cNvSpPr>
          <p:nvPr>
            <p:ph type="pic" sz="quarter" idx="13"/>
          </p:nvPr>
        </p:nvSpPr>
        <p:spPr>
          <a:xfrm>
            <a:off x="10873825" y="4973358"/>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040E9A8D-4F9A-4C9D-A9A4-E6C027C31E50}"/>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21" name="Espace réservé du texte 2">
            <a:extLst>
              <a:ext uri="{FF2B5EF4-FFF2-40B4-BE49-F238E27FC236}">
                <a16:creationId xmlns:a16="http://schemas.microsoft.com/office/drawing/2014/main" id="{4482DC4C-3A2E-479B-93DD-193CC8A41DA9}"/>
              </a:ext>
            </a:extLst>
          </p:cNvPr>
          <p:cNvSpPr>
            <a:spLocks noGrp="1"/>
          </p:cNvSpPr>
          <p:nvPr>
            <p:ph type="body" sz="quarter" idx="14"/>
          </p:nvPr>
        </p:nvSpPr>
        <p:spPr>
          <a:xfrm>
            <a:off x="4175346" y="3079436"/>
            <a:ext cx="3240000" cy="1807200"/>
          </a:xfrm>
          <a:prstGeom prst="rect">
            <a:avLst/>
          </a:prstGeom>
          <a:solidFill>
            <a:srgbClr val="00AFAF"/>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2" name="Espace réservé du texte 2">
            <a:extLst>
              <a:ext uri="{FF2B5EF4-FFF2-40B4-BE49-F238E27FC236}">
                <a16:creationId xmlns:a16="http://schemas.microsoft.com/office/drawing/2014/main" id="{97D7B431-1E64-4D52-BA5E-7B12E47235A4}"/>
              </a:ext>
            </a:extLst>
          </p:cNvPr>
          <p:cNvSpPr>
            <a:spLocks noGrp="1"/>
          </p:cNvSpPr>
          <p:nvPr>
            <p:ph type="body" sz="quarter" idx="15"/>
          </p:nvPr>
        </p:nvSpPr>
        <p:spPr>
          <a:xfrm>
            <a:off x="7525151" y="7032564"/>
            <a:ext cx="3240000" cy="1807200"/>
          </a:xfrm>
          <a:prstGeom prst="rect">
            <a:avLst/>
          </a:prstGeom>
          <a:solidFill>
            <a:srgbClr val="3BBFF0"/>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3" name="Espace réservé du texte 2">
            <a:extLst>
              <a:ext uri="{FF2B5EF4-FFF2-40B4-BE49-F238E27FC236}">
                <a16:creationId xmlns:a16="http://schemas.microsoft.com/office/drawing/2014/main" id="{126A9388-6C1D-4AAE-B3A0-CA94B01A1C01}"/>
              </a:ext>
            </a:extLst>
          </p:cNvPr>
          <p:cNvSpPr>
            <a:spLocks noGrp="1"/>
          </p:cNvSpPr>
          <p:nvPr>
            <p:ph type="body" sz="quarter" idx="16"/>
          </p:nvPr>
        </p:nvSpPr>
        <p:spPr>
          <a:xfrm>
            <a:off x="10873448" y="3079750"/>
            <a:ext cx="3240000" cy="1807200"/>
          </a:xfrm>
          <a:prstGeom prst="rect">
            <a:avLst/>
          </a:prstGeom>
          <a:solidFill>
            <a:srgbClr val="72C5C3"/>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24" name="Espace réservé du texte 2">
            <a:extLst>
              <a:ext uri="{FF2B5EF4-FFF2-40B4-BE49-F238E27FC236}">
                <a16:creationId xmlns:a16="http://schemas.microsoft.com/office/drawing/2014/main" id="{2C736DCA-D21B-44DF-9347-347FFD4F73DF}"/>
              </a:ext>
            </a:extLst>
          </p:cNvPr>
          <p:cNvSpPr>
            <a:spLocks noGrp="1"/>
          </p:cNvSpPr>
          <p:nvPr>
            <p:ph type="body" sz="quarter" idx="17"/>
          </p:nvPr>
        </p:nvSpPr>
        <p:spPr>
          <a:xfrm>
            <a:off x="827803" y="7032564"/>
            <a:ext cx="3240000" cy="1807200"/>
          </a:xfrm>
          <a:prstGeom prst="rect">
            <a:avLst/>
          </a:prstGeom>
          <a:solidFill>
            <a:srgbClr val="B7DAB6"/>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
        <p:nvSpPr>
          <p:cNvPr id="33" name="Titre 1">
            <a:extLst>
              <a:ext uri="{FF2B5EF4-FFF2-40B4-BE49-F238E27FC236}">
                <a16:creationId xmlns:a16="http://schemas.microsoft.com/office/drawing/2014/main" id="{8CB8BEA4-9F42-4384-9CBB-B19E05889577}"/>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15" name="Picture Placeholder 12">
            <a:extLst>
              <a:ext uri="{FF2B5EF4-FFF2-40B4-BE49-F238E27FC236}">
                <a16:creationId xmlns:a16="http://schemas.microsoft.com/office/drawing/2014/main" id="{983818C6-9B26-49E2-8299-3E558B2A65EF}"/>
              </a:ext>
            </a:extLst>
          </p:cNvPr>
          <p:cNvSpPr>
            <a:spLocks noGrp="1"/>
          </p:cNvSpPr>
          <p:nvPr>
            <p:ph type="pic" sz="quarter" idx="18"/>
          </p:nvPr>
        </p:nvSpPr>
        <p:spPr>
          <a:xfrm>
            <a:off x="14222501" y="3079750"/>
            <a:ext cx="3240000" cy="3866406"/>
          </a:xfrm>
          <a:custGeom>
            <a:avLst/>
            <a:gdLst>
              <a:gd name="connsiteX0" fmla="*/ 0 w 4080309"/>
              <a:gd name="connsiteY0" fmla="*/ 0 h 3866406"/>
              <a:gd name="connsiteX1" fmla="*/ 4080309 w 4080309"/>
              <a:gd name="connsiteY1" fmla="*/ 0 h 3866406"/>
              <a:gd name="connsiteX2" fmla="*/ 4080309 w 4080309"/>
              <a:gd name="connsiteY2" fmla="*/ 3866406 h 3866406"/>
              <a:gd name="connsiteX3" fmla="*/ 0 w 4080309"/>
              <a:gd name="connsiteY3" fmla="*/ 3866406 h 3866406"/>
            </a:gdLst>
            <a:ahLst/>
            <a:cxnLst>
              <a:cxn ang="0">
                <a:pos x="connsiteX0" y="connsiteY0"/>
              </a:cxn>
              <a:cxn ang="0">
                <a:pos x="connsiteX1" y="connsiteY1"/>
              </a:cxn>
              <a:cxn ang="0">
                <a:pos x="connsiteX2" y="connsiteY2"/>
              </a:cxn>
              <a:cxn ang="0">
                <a:pos x="connsiteX3" y="connsiteY3"/>
              </a:cxn>
            </a:cxnLst>
            <a:rect l="l" t="t" r="r" b="b"/>
            <a:pathLst>
              <a:path w="4080309" h="3866406">
                <a:moveTo>
                  <a:pt x="0" y="0"/>
                </a:moveTo>
                <a:lnTo>
                  <a:pt x="4080309" y="0"/>
                </a:lnTo>
                <a:lnTo>
                  <a:pt x="4080309" y="3866406"/>
                </a:lnTo>
                <a:lnTo>
                  <a:pt x="0" y="3866406"/>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7" name="Espace réservé du texte 2">
            <a:extLst>
              <a:ext uri="{FF2B5EF4-FFF2-40B4-BE49-F238E27FC236}">
                <a16:creationId xmlns:a16="http://schemas.microsoft.com/office/drawing/2014/main" id="{D09EF64F-B681-47F2-9E1B-F94A507C8CA8}"/>
              </a:ext>
            </a:extLst>
          </p:cNvPr>
          <p:cNvSpPr>
            <a:spLocks noGrp="1"/>
          </p:cNvSpPr>
          <p:nvPr>
            <p:ph type="body" sz="quarter" idx="19"/>
          </p:nvPr>
        </p:nvSpPr>
        <p:spPr>
          <a:xfrm>
            <a:off x="14222500" y="7032564"/>
            <a:ext cx="3240000" cy="1807200"/>
          </a:xfrm>
          <a:prstGeom prst="rect">
            <a:avLst/>
          </a:prstGeom>
          <a:solidFill>
            <a:srgbClr val="3BBFF0"/>
          </a:solidFill>
        </p:spPr>
        <p:txBody>
          <a:bodyPr anchor="ctr"/>
          <a:lstStyle>
            <a:lvl1pPr marL="0" indent="0" algn="ctr">
              <a:buNone/>
              <a:defRPr lang="fr-FR" sz="2400" kern="1200" dirty="0" smtClean="0">
                <a:solidFill>
                  <a:schemeClr val="bg1"/>
                </a:solidFill>
                <a:latin typeface="+mn-lt"/>
                <a:ea typeface="Verdana" panose="020B0604030504040204" pitchFamily="34" charset="0"/>
                <a:cs typeface="Lato Light" panose="020F0502020204030203" pitchFamily="34" charset="0"/>
              </a:defRPr>
            </a:lvl1pPr>
            <a:lvl2pPr marL="6858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2pPr>
            <a:lvl3pPr marL="13716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3pPr>
            <a:lvl4pPr marL="2057400" indent="0">
              <a:buNone/>
              <a:defRPr lang="fr-FR" sz="2400" kern="1200" dirty="0" smtClean="0">
                <a:solidFill>
                  <a:schemeClr val="bg1"/>
                </a:solidFill>
                <a:latin typeface="Verdana" panose="020B0604030504040204" pitchFamily="34" charset="0"/>
                <a:ea typeface="Verdana" panose="020B0604030504040204" pitchFamily="34" charset="0"/>
                <a:cs typeface="Lato Light" panose="020F0502020204030203" pitchFamily="34" charset="0"/>
              </a:defRPr>
            </a:lvl4pPr>
            <a:lvl5pPr marL="2743200" indent="0">
              <a:buNone/>
              <a:defRPr lang="en-US" sz="2400" kern="1200" dirty="0">
                <a:solidFill>
                  <a:schemeClr val="bg1"/>
                </a:solidFill>
                <a:latin typeface="Verdana" panose="020B0604030504040204" pitchFamily="34" charset="0"/>
                <a:ea typeface="Verdana" panose="020B0604030504040204" pitchFamily="34" charset="0"/>
                <a:cs typeface="Lato Light" panose="020F0502020204030203" pitchFamily="34" charset="0"/>
              </a:defRPr>
            </a:lvl5pPr>
          </a:lstStyle>
          <a:p>
            <a:pPr lvl="0"/>
            <a:r>
              <a:rPr lang="fr-FR" dirty="0"/>
              <a:t>Cliquez pour modifier les styles du texte du masque</a:t>
            </a:r>
            <a:endParaRPr lang="en-US" dirty="0"/>
          </a:p>
        </p:txBody>
      </p:sp>
    </p:spTree>
    <p:extLst>
      <p:ext uri="{BB962C8B-B14F-4D97-AF65-F5344CB8AC3E}">
        <p14:creationId xmlns:p14="http://schemas.microsoft.com/office/powerpoint/2010/main" val="309473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1+#ppt_h/2"/>
                                          </p:val>
                                        </p:tav>
                                        <p:tav tm="100000">
                                          <p:val>
                                            <p:strVal val="#ppt_y"/>
                                          </p:val>
                                        </p:tav>
                                      </p:tavLst>
                                    </p:anim>
                                  </p:childTnLst>
                                </p:cTn>
                              </p:par>
                            </p:childTnLst>
                          </p:cTn>
                        </p:par>
                        <p:par>
                          <p:cTn id="17" fill="hold">
                            <p:stCondLst>
                              <p:cond delay="1600"/>
                            </p:stCondLst>
                            <p:childTnLst>
                              <p:par>
                                <p:cTn id="18" presetID="2" presetClass="entr" presetSubtype="4" decel="10000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ppt_x"/>
                                          </p:val>
                                        </p:tav>
                                        <p:tav tm="100000">
                                          <p:val>
                                            <p:strVal val="#ppt_x"/>
                                          </p:val>
                                        </p:tav>
                                      </p:tavLst>
                                    </p:anim>
                                    <p:anim calcmode="lin" valueType="num">
                                      <p:cBhvr additive="base">
                                        <p:cTn id="21" dur="100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ppt_x"/>
                                          </p:val>
                                        </p:tav>
                                        <p:tav tm="100000">
                                          <p:val>
                                            <p:strVal val="#ppt_x"/>
                                          </p:val>
                                        </p:tav>
                                      </p:tavLst>
                                    </p:anim>
                                    <p:anim calcmode="lin" valueType="num">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par>
                          <p:cTn id="26" fill="hold">
                            <p:stCondLst>
                              <p:cond delay="2600"/>
                            </p:stCondLst>
                            <p:childTnLst>
                              <p:par>
                                <p:cTn id="27" presetID="2" presetClass="entr" presetSubtype="4" decel="10000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10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1000" fill="hold"/>
                                        <p:tgtEl>
                                          <p:spTgt spid="22"/>
                                        </p:tgtEl>
                                        <p:attrNameLst>
                                          <p:attrName>ppt_x</p:attrName>
                                        </p:attrNameLst>
                                      </p:cBhvr>
                                      <p:tavLst>
                                        <p:tav tm="0">
                                          <p:val>
                                            <p:strVal val="#ppt_x"/>
                                          </p:val>
                                        </p:tav>
                                        <p:tav tm="100000">
                                          <p:val>
                                            <p:strVal val="#ppt_x"/>
                                          </p:val>
                                        </p:tav>
                                      </p:tavLst>
                                    </p:anim>
                                    <p:anim calcmode="lin" valueType="num">
                                      <p:cBhvr additive="base">
                                        <p:cTn id="34" dur="1000" fill="hold"/>
                                        <p:tgtEl>
                                          <p:spTgt spid="22"/>
                                        </p:tgtEl>
                                        <p:attrNameLst>
                                          <p:attrName>ppt_y</p:attrName>
                                        </p:attrNameLst>
                                      </p:cBhvr>
                                      <p:tavLst>
                                        <p:tav tm="0">
                                          <p:val>
                                            <p:strVal val="1+#ppt_h/2"/>
                                          </p:val>
                                        </p:tav>
                                        <p:tav tm="100000">
                                          <p:val>
                                            <p:strVal val="#ppt_y"/>
                                          </p:val>
                                        </p:tav>
                                      </p:tavLst>
                                    </p:anim>
                                  </p:childTnLst>
                                </p:cTn>
                              </p:par>
                            </p:childTnLst>
                          </p:cTn>
                        </p:par>
                        <p:par>
                          <p:cTn id="35" fill="hold">
                            <p:stCondLst>
                              <p:cond delay="3700"/>
                            </p:stCondLst>
                            <p:childTnLst>
                              <p:par>
                                <p:cTn id="36" presetID="2" presetClass="entr" presetSubtype="4" decel="10000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1000" fill="hold"/>
                                        <p:tgtEl>
                                          <p:spTgt spid="23"/>
                                        </p:tgtEl>
                                        <p:attrNameLst>
                                          <p:attrName>ppt_x</p:attrName>
                                        </p:attrNameLst>
                                      </p:cBhvr>
                                      <p:tavLst>
                                        <p:tav tm="0">
                                          <p:val>
                                            <p:strVal val="#ppt_x"/>
                                          </p:val>
                                        </p:tav>
                                        <p:tav tm="100000">
                                          <p:val>
                                            <p:strVal val="#ppt_x"/>
                                          </p:val>
                                        </p:tav>
                                      </p:tavLst>
                                    </p:anim>
                                    <p:anim calcmode="lin" valueType="num">
                                      <p:cBhvr additive="base">
                                        <p:cTn id="39" dur="1000" fill="hold"/>
                                        <p:tgtEl>
                                          <p:spTgt spid="23"/>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1000" fill="hold"/>
                                        <p:tgtEl>
                                          <p:spTgt spid="14"/>
                                        </p:tgtEl>
                                        <p:attrNameLst>
                                          <p:attrName>ppt_x</p:attrName>
                                        </p:attrNameLst>
                                      </p:cBhvr>
                                      <p:tavLst>
                                        <p:tav tm="0">
                                          <p:val>
                                            <p:strVal val="#ppt_x"/>
                                          </p:val>
                                        </p:tav>
                                        <p:tav tm="100000">
                                          <p:val>
                                            <p:strVal val="#ppt_x"/>
                                          </p:val>
                                        </p:tav>
                                      </p:tavLst>
                                    </p:anim>
                                    <p:anim calcmode="lin" valueType="num">
                                      <p:cBhvr additive="base">
                                        <p:cTn id="43" dur="10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4700"/>
                            </p:stCondLst>
                            <p:childTnLst>
                              <p:par>
                                <p:cTn id="45" presetID="2" presetClass="entr" presetSubtype="4" decel="10000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ppt_x"/>
                                          </p:val>
                                        </p:tav>
                                        <p:tav tm="100000">
                                          <p:val>
                                            <p:strVal val="#ppt_x"/>
                                          </p:val>
                                        </p:tav>
                                      </p:tavLst>
                                    </p:anim>
                                    <p:anim calcmode="lin" valueType="num">
                                      <p:cBhvr additive="base">
                                        <p:cTn id="48" dur="10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1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1000" fill="hold"/>
                                        <p:tgtEl>
                                          <p:spTgt spid="17"/>
                                        </p:tgtEl>
                                        <p:attrNameLst>
                                          <p:attrName>ppt_x</p:attrName>
                                        </p:attrNameLst>
                                      </p:cBhvr>
                                      <p:tavLst>
                                        <p:tav tm="0">
                                          <p:val>
                                            <p:strVal val="#ppt_x"/>
                                          </p:val>
                                        </p:tav>
                                        <p:tav tm="100000">
                                          <p:val>
                                            <p:strVal val="#ppt_x"/>
                                          </p:val>
                                        </p:tav>
                                      </p:tavLst>
                                    </p:anim>
                                    <p:anim calcmode="lin" valueType="num">
                                      <p:cBhvr additive="base">
                                        <p:cTn id="5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21" grpId="0" animBg="1">
        <p:tmplLst>
          <p:tmpl>
            <p:tnLst>
              <p:par>
                <p:cTn presetID="2" presetClass="entr" presetSubtype="4" decel="10000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ppt_x"/>
                          </p:val>
                        </p:tav>
                        <p:tav tm="100000">
                          <p:val>
                            <p:strVal val="#ppt_x"/>
                          </p:val>
                        </p:tav>
                      </p:tavLst>
                    </p:anim>
                    <p:anim calcmode="lin" valueType="num">
                      <p:cBhvr additive="base">
                        <p:cTn dur="1000" fill="hold"/>
                        <p:tgtEl>
                          <p:spTgt spid="21"/>
                        </p:tgtEl>
                        <p:attrNameLst>
                          <p:attrName>ppt_y</p:attrName>
                        </p:attrNameLst>
                      </p:cBhvr>
                      <p:tavLst>
                        <p:tav tm="0">
                          <p:val>
                            <p:strVal val="1+#ppt_h/2"/>
                          </p:val>
                        </p:tav>
                        <p:tav tm="100000">
                          <p:val>
                            <p:strVal val="#ppt_y"/>
                          </p:val>
                        </p:tav>
                      </p:tavLst>
                    </p:anim>
                  </p:childTnLst>
                </p:cTn>
              </p:par>
            </p:tnLst>
          </p:tmpl>
        </p:tmplLst>
      </p:bldP>
      <p:bldP spid="22" grpId="0" animBg="1">
        <p:tmplLst>
          <p:tmpl>
            <p:tnLst>
              <p:par>
                <p:cTn presetID="2" presetClass="entr" presetSubtype="4" decel="100000" fill="hold" nodeType="withEffect">
                  <p:stCondLst>
                    <p:cond delay="1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ppt_x"/>
                          </p:val>
                        </p:tav>
                        <p:tav tm="100000">
                          <p:val>
                            <p:strVal val="#ppt_x"/>
                          </p:val>
                        </p:tav>
                      </p:tavLst>
                    </p:anim>
                    <p:anim calcmode="lin" valueType="num">
                      <p:cBhvr additive="base">
                        <p:cTn dur="1000" fill="hold"/>
                        <p:tgtEl>
                          <p:spTgt spid="22"/>
                        </p:tgtEl>
                        <p:attrNameLst>
                          <p:attrName>ppt_y</p:attrName>
                        </p:attrNameLst>
                      </p:cBhvr>
                      <p:tavLst>
                        <p:tav tm="0">
                          <p:val>
                            <p:strVal val="1+#ppt_h/2"/>
                          </p:val>
                        </p:tav>
                        <p:tav tm="100000">
                          <p:val>
                            <p:strVal val="#ppt_y"/>
                          </p:val>
                        </p:tav>
                      </p:tavLst>
                    </p:anim>
                  </p:childTnLst>
                </p:cTn>
              </p:par>
            </p:tnLst>
          </p:tmpl>
        </p:tmplLst>
      </p:bldP>
      <p:bldP spid="23" grpId="0" animBg="1">
        <p:tmplLst>
          <p:tmpl>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ppt_x"/>
                          </p:val>
                        </p:tav>
                        <p:tav tm="100000">
                          <p:val>
                            <p:strVal val="#ppt_x"/>
                          </p:val>
                        </p:tav>
                      </p:tavLst>
                    </p:anim>
                    <p:anim calcmode="lin" valueType="num">
                      <p:cBhvr additive="base">
                        <p:cTn dur="1000" fill="hold"/>
                        <p:tgtEl>
                          <p:spTgt spid="23"/>
                        </p:tgtEl>
                        <p:attrNameLst>
                          <p:attrName>ppt_y</p:attrName>
                        </p:attrNameLst>
                      </p:cBhvr>
                      <p:tavLst>
                        <p:tav tm="0">
                          <p:val>
                            <p:strVal val="1+#ppt_h/2"/>
                          </p:val>
                        </p:tav>
                        <p:tav tm="100000">
                          <p:val>
                            <p:strVal val="#ppt_y"/>
                          </p:val>
                        </p:tav>
                      </p:tavLst>
                    </p:anim>
                  </p:childTnLst>
                </p:cTn>
              </p:par>
            </p:tnLst>
          </p:tmpl>
        </p:tmplLst>
      </p:bldP>
      <p:bldP spid="24" grpId="0" animBg="1">
        <p:tmplLst>
          <p:tmpl>
            <p:tnLst>
              <p:par>
                <p:cTn presetID="2" presetClass="entr" presetSubtype="4" decel="100000" fill="hold" nodeType="withEffect">
                  <p:stCondLst>
                    <p:cond delay="1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ppt_x"/>
                          </p:val>
                        </p:tav>
                        <p:tav tm="100000">
                          <p:val>
                            <p:strVal val="#ppt_x"/>
                          </p:val>
                        </p:tav>
                      </p:tavLst>
                    </p:anim>
                    <p:anim calcmode="lin" valueType="num">
                      <p:cBhvr additive="base">
                        <p:cTn dur="1000" fill="hold"/>
                        <p:tgtEl>
                          <p:spTgt spid="24"/>
                        </p:tgtEl>
                        <p:attrNameLst>
                          <p:attrName>ppt_y</p:attrName>
                        </p:attrNameLst>
                      </p:cBhvr>
                      <p:tavLst>
                        <p:tav tm="0">
                          <p:val>
                            <p:strVal val="1+#ppt_h/2"/>
                          </p:val>
                        </p:tav>
                        <p:tav tm="100000">
                          <p:val>
                            <p:strVal val="#ppt_y"/>
                          </p:val>
                        </p:tav>
                      </p:tavLst>
                    </p:anim>
                  </p:childTnLst>
                </p:cTn>
              </p:par>
            </p:tnLst>
          </p:tmpl>
        </p:tmplLst>
      </p:bldP>
      <p:bldP spid="33" grpId="0"/>
      <p:bldP spid="15" grpId="0" animBg="1"/>
      <p:bldP spid="17" grpId="0" animBg="1">
        <p:tmplLst>
          <p:tmpl>
            <p:tnLst>
              <p:par>
                <p:cTn presetID="2" presetClass="entr" presetSubtype="4" decel="100000" fill="hold" nodeType="withEffect">
                  <p:stCondLst>
                    <p:cond delay="10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1000" fill="hold"/>
                        <p:tgtEl>
                          <p:spTgt spid="17"/>
                        </p:tgtEl>
                        <p:attrNameLst>
                          <p:attrName>ppt_x</p:attrName>
                        </p:attrNameLst>
                      </p:cBhvr>
                      <p:tavLst>
                        <p:tav tm="0">
                          <p:val>
                            <p:strVal val="#ppt_x"/>
                          </p:val>
                        </p:tav>
                        <p:tav tm="100000">
                          <p:val>
                            <p:strVal val="#ppt_x"/>
                          </p:val>
                        </p:tav>
                      </p:tavLst>
                    </p:anim>
                    <p:anim calcmode="lin" valueType="num">
                      <p:cBhvr additive="base">
                        <p:cTn dur="1000" fill="hold"/>
                        <p:tgtEl>
                          <p:spTgt spid="17"/>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1512">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9">
          <p15:clr>
            <a:srgbClr val="FBAE40"/>
          </p15:clr>
        </p15:guide>
        <p15:guide id="8" orient="horz" pos="562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1_3-Conten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0" cy="10287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5" name="TextBox 7">
            <a:extLst>
              <a:ext uri="{FF2B5EF4-FFF2-40B4-BE49-F238E27FC236}">
                <a16:creationId xmlns:a16="http://schemas.microsoft.com/office/drawing/2014/main" id="{BB4C9D8E-134F-4FB1-A36A-BF4A79019B3E}"/>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Espace réservé du texte 2">
            <a:extLst>
              <a:ext uri="{FF2B5EF4-FFF2-40B4-BE49-F238E27FC236}">
                <a16:creationId xmlns:a16="http://schemas.microsoft.com/office/drawing/2014/main" id="{081FB611-B7C4-4B9E-A0E2-57A63067B5C9}"/>
              </a:ext>
            </a:extLst>
          </p:cNvPr>
          <p:cNvSpPr>
            <a:spLocks noGrp="1"/>
          </p:cNvSpPr>
          <p:nvPr>
            <p:ph type="body" sz="quarter" idx="11" hasCustomPrompt="1"/>
          </p:nvPr>
        </p:nvSpPr>
        <p:spPr>
          <a:xfrm rot="16200000">
            <a:off x="-4819351" y="3911600"/>
            <a:ext cx="11537008" cy="2463801"/>
          </a:xfrm>
          <a:prstGeom prst="rect">
            <a:avLst/>
          </a:prstGeom>
        </p:spPr>
        <p:txBody>
          <a:bodyPr lIns="0" tIns="0" rIns="0" bIns="0"/>
          <a:lstStyle>
            <a:lvl1pPr marL="0" indent="0" algn="ctr" defTabSz="1371600" rtl="0" eaLnBrk="1" latinLnBrk="0" hangingPunct="1">
              <a:buNone/>
              <a:defRPr lang="fr-FR" sz="13800" b="1" kern="1200" dirty="0" smtClean="0">
                <a:solidFill>
                  <a:schemeClr val="bg1">
                    <a:alpha val="30000"/>
                  </a:schemeClr>
                </a:solidFill>
                <a:latin typeface="+mn-lt"/>
                <a:ea typeface="Verdana" panose="020B0604030504040204" pitchFamily="34" charset="0"/>
                <a:cs typeface="+mn-cs"/>
              </a:defRPr>
            </a:lvl1pPr>
          </a:lstStyle>
          <a:p>
            <a:pPr lvl="0"/>
            <a:r>
              <a:rPr lang="fr-FR" dirty="0"/>
              <a:t>TEXTE</a:t>
            </a:r>
          </a:p>
        </p:txBody>
      </p:sp>
      <p:sp>
        <p:nvSpPr>
          <p:cNvPr id="2" name="Titre 1">
            <a:extLst>
              <a:ext uri="{FF2B5EF4-FFF2-40B4-BE49-F238E27FC236}">
                <a16:creationId xmlns:a16="http://schemas.microsoft.com/office/drawing/2014/main" id="{A6C66A9A-9D8C-433C-98B0-CC8625D4ACB9}"/>
              </a:ext>
            </a:extLst>
          </p:cNvPr>
          <p:cNvSpPr>
            <a:spLocks noGrp="1"/>
          </p:cNvSpPr>
          <p:nvPr>
            <p:ph type="title" hasCustomPrompt="1"/>
          </p:nvPr>
        </p:nvSpPr>
        <p:spPr>
          <a:xfrm>
            <a:off x="10439400" y="982663"/>
            <a:ext cx="5892800" cy="1989137"/>
          </a:xfrm>
          <a:prstGeom prst="rect">
            <a:avLst/>
          </a:prstGeom>
        </p:spPr>
        <p:txBody>
          <a:bodyPr anchor="b"/>
          <a:lstStyle>
            <a:lvl1pPr marL="0" algn="l" defTabSz="1371600" rtl="0" eaLnBrk="1" latinLnBrk="0" hangingPunct="1">
              <a:lnSpc>
                <a:spcPct val="100000"/>
              </a:lnSpc>
              <a:spcBef>
                <a:spcPts val="1200"/>
              </a:spcBef>
              <a:buNone/>
              <a:defRPr lang="en-US" sz="5400" b="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a:t>
            </a:r>
            <a:br>
              <a:rPr lang="fr-FR" dirty="0"/>
            </a:br>
            <a:r>
              <a:rPr lang="fr-FR" dirty="0"/>
              <a:t>style du titre</a:t>
            </a:r>
            <a:endParaRPr lang="en-US" dirty="0"/>
          </a:p>
        </p:txBody>
      </p:sp>
    </p:spTree>
    <p:extLst>
      <p:ext uri="{BB962C8B-B14F-4D97-AF65-F5344CB8AC3E}">
        <p14:creationId xmlns:p14="http://schemas.microsoft.com/office/powerpoint/2010/main" val="102890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ppt_x"/>
                          </p:val>
                        </p:tav>
                        <p:tav tm="100000">
                          <p:val>
                            <p:strVal val="#ppt_x"/>
                          </p:val>
                        </p:tav>
                      </p:tavLst>
                    </p:anim>
                    <p:anim calcmode="lin" valueType="num">
                      <p:cBhvr additive="base">
                        <p:cTn dur="1000" fill="hold"/>
                        <p:tgtEl>
                          <p:spTgt spid="3"/>
                        </p:tgtEl>
                        <p:attrNameLst>
                          <p:attrName>ppt_y</p:attrName>
                        </p:attrNameLst>
                      </p:cBhvr>
                      <p:tavLst>
                        <p:tav tm="0">
                          <p:val>
                            <p:strVal val="1+#ppt_h/2"/>
                          </p:val>
                        </p:tav>
                        <p:tav tm="100000">
                          <p:val>
                            <p:strVal val="#ppt_y"/>
                          </p:val>
                        </p:tav>
                      </p:tavLst>
                    </p:anim>
                  </p:childTnLst>
                </p:cTn>
              </p:par>
            </p:tnLst>
          </p:tmpl>
        </p:tmplLst>
      </p:bldP>
      <p:bldP spid="2"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576" userDrawn="1">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0_3-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27088" y="3142494"/>
            <a:ext cx="5401305" cy="3372771"/>
          </a:xfrm>
          <a:custGeom>
            <a:avLst/>
            <a:gdLst>
              <a:gd name="connsiteX0" fmla="*/ 0 w 5401305"/>
              <a:gd name="connsiteY0" fmla="*/ 0 h 3372771"/>
              <a:gd name="connsiteX1" fmla="*/ 5401305 w 5401305"/>
              <a:gd name="connsiteY1" fmla="*/ 0 h 3372771"/>
              <a:gd name="connsiteX2" fmla="*/ 5401305 w 5401305"/>
              <a:gd name="connsiteY2" fmla="*/ 3372771 h 3372771"/>
              <a:gd name="connsiteX3" fmla="*/ 0 w 5401305"/>
              <a:gd name="connsiteY3" fmla="*/ 3372771 h 3372771"/>
            </a:gdLst>
            <a:ahLst/>
            <a:cxnLst>
              <a:cxn ang="0">
                <a:pos x="connsiteX0" y="connsiteY0"/>
              </a:cxn>
              <a:cxn ang="0">
                <a:pos x="connsiteX1" y="connsiteY1"/>
              </a:cxn>
              <a:cxn ang="0">
                <a:pos x="connsiteX2" y="connsiteY2"/>
              </a:cxn>
              <a:cxn ang="0">
                <a:pos x="connsiteX3" y="connsiteY3"/>
              </a:cxn>
            </a:cxnLst>
            <a:rect l="l" t="t" r="r" b="b"/>
            <a:pathLst>
              <a:path w="5401305" h="3372771">
                <a:moveTo>
                  <a:pt x="0" y="0"/>
                </a:moveTo>
                <a:lnTo>
                  <a:pt x="5401305" y="0"/>
                </a:lnTo>
                <a:lnTo>
                  <a:pt x="5401305" y="3372771"/>
                </a:lnTo>
                <a:lnTo>
                  <a:pt x="0" y="3372771"/>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0" name="Picture Placeholder 9"/>
          <p:cNvSpPr>
            <a:spLocks noGrp="1"/>
          </p:cNvSpPr>
          <p:nvPr>
            <p:ph type="pic" sz="quarter" idx="11"/>
          </p:nvPr>
        </p:nvSpPr>
        <p:spPr>
          <a:xfrm>
            <a:off x="6443081" y="3146017"/>
            <a:ext cx="5401305" cy="3372771"/>
          </a:xfrm>
          <a:custGeom>
            <a:avLst/>
            <a:gdLst>
              <a:gd name="connsiteX0" fmla="*/ 0 w 5401305"/>
              <a:gd name="connsiteY0" fmla="*/ 0 h 3372771"/>
              <a:gd name="connsiteX1" fmla="*/ 5401305 w 5401305"/>
              <a:gd name="connsiteY1" fmla="*/ 0 h 3372771"/>
              <a:gd name="connsiteX2" fmla="*/ 5401305 w 5401305"/>
              <a:gd name="connsiteY2" fmla="*/ 3372771 h 3372771"/>
              <a:gd name="connsiteX3" fmla="*/ 0 w 5401305"/>
              <a:gd name="connsiteY3" fmla="*/ 3372771 h 3372771"/>
            </a:gdLst>
            <a:ahLst/>
            <a:cxnLst>
              <a:cxn ang="0">
                <a:pos x="connsiteX0" y="connsiteY0"/>
              </a:cxn>
              <a:cxn ang="0">
                <a:pos x="connsiteX1" y="connsiteY1"/>
              </a:cxn>
              <a:cxn ang="0">
                <a:pos x="connsiteX2" y="connsiteY2"/>
              </a:cxn>
              <a:cxn ang="0">
                <a:pos x="connsiteX3" y="connsiteY3"/>
              </a:cxn>
            </a:cxnLst>
            <a:rect l="l" t="t" r="r" b="b"/>
            <a:pathLst>
              <a:path w="5401305" h="3372771">
                <a:moveTo>
                  <a:pt x="0" y="0"/>
                </a:moveTo>
                <a:lnTo>
                  <a:pt x="5401305" y="0"/>
                </a:lnTo>
                <a:lnTo>
                  <a:pt x="5401305" y="3372771"/>
                </a:lnTo>
                <a:lnTo>
                  <a:pt x="0" y="3372771"/>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11" name="Picture Placeholder 10"/>
          <p:cNvSpPr>
            <a:spLocks noGrp="1"/>
          </p:cNvSpPr>
          <p:nvPr>
            <p:ph type="pic" sz="quarter" idx="12"/>
          </p:nvPr>
        </p:nvSpPr>
        <p:spPr>
          <a:xfrm>
            <a:off x="12061195" y="3146017"/>
            <a:ext cx="5401305" cy="3372771"/>
          </a:xfrm>
          <a:custGeom>
            <a:avLst/>
            <a:gdLst>
              <a:gd name="connsiteX0" fmla="*/ 0 w 5401305"/>
              <a:gd name="connsiteY0" fmla="*/ 0 h 3372771"/>
              <a:gd name="connsiteX1" fmla="*/ 5401305 w 5401305"/>
              <a:gd name="connsiteY1" fmla="*/ 0 h 3372771"/>
              <a:gd name="connsiteX2" fmla="*/ 5401305 w 5401305"/>
              <a:gd name="connsiteY2" fmla="*/ 3372771 h 3372771"/>
              <a:gd name="connsiteX3" fmla="*/ 0 w 5401305"/>
              <a:gd name="connsiteY3" fmla="*/ 3372771 h 3372771"/>
            </a:gdLst>
            <a:ahLst/>
            <a:cxnLst>
              <a:cxn ang="0">
                <a:pos x="connsiteX0" y="connsiteY0"/>
              </a:cxn>
              <a:cxn ang="0">
                <a:pos x="connsiteX1" y="connsiteY1"/>
              </a:cxn>
              <a:cxn ang="0">
                <a:pos x="connsiteX2" y="connsiteY2"/>
              </a:cxn>
              <a:cxn ang="0">
                <a:pos x="connsiteX3" y="connsiteY3"/>
              </a:cxn>
            </a:cxnLst>
            <a:rect l="l" t="t" r="r" b="b"/>
            <a:pathLst>
              <a:path w="5401305" h="3372771">
                <a:moveTo>
                  <a:pt x="0" y="0"/>
                </a:moveTo>
                <a:lnTo>
                  <a:pt x="5401305" y="0"/>
                </a:lnTo>
                <a:lnTo>
                  <a:pt x="5401305" y="3372771"/>
                </a:lnTo>
                <a:lnTo>
                  <a:pt x="0" y="3372771"/>
                </a:lnTo>
                <a:close/>
              </a:path>
            </a:pathLst>
          </a:custGeom>
          <a:solidFill>
            <a:schemeClr val="bg1">
              <a:lumMod val="75000"/>
            </a:schemeClr>
          </a:solidFill>
        </p:spPr>
        <p:txBody>
          <a:bodyPr wrap="square">
            <a:noAutofit/>
          </a:bodyPr>
          <a:lstStyle>
            <a:lvl1pPr>
              <a:defRPr lang="zh-CN" altLang="en-US" sz="4200" kern="1200">
                <a:solidFill>
                  <a:schemeClr val="tx1"/>
                </a:solidFill>
                <a:latin typeface="+mn-lt"/>
                <a:ea typeface="Arial" panose="020B0604020202020204" pitchFamily="34" charset="0"/>
                <a:cs typeface="+mn-cs"/>
              </a:defRPr>
            </a:lvl1pPr>
          </a:lstStyle>
          <a:p>
            <a:endParaRPr lang="zh-CN" altLang="en-US" dirty="0"/>
          </a:p>
        </p:txBody>
      </p:sp>
      <p:sp>
        <p:nvSpPr>
          <p:cNvPr id="7" name="TextBox 7">
            <a:extLst>
              <a:ext uri="{FF2B5EF4-FFF2-40B4-BE49-F238E27FC236}">
                <a16:creationId xmlns:a16="http://schemas.microsoft.com/office/drawing/2014/main" id="{6488D4CC-A612-481C-A1FF-6F3935466B6A}"/>
              </a:ext>
            </a:extLst>
          </p:cNvPr>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1" name="Titre 1">
            <a:extLst>
              <a:ext uri="{FF2B5EF4-FFF2-40B4-BE49-F238E27FC236}">
                <a16:creationId xmlns:a16="http://schemas.microsoft.com/office/drawing/2014/main" id="{C5AAB320-1FBD-4C0E-8E9B-94184D1DC0CD}"/>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158527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59" userDrawn="1">
          <p15:clr>
            <a:srgbClr val="FBAE40"/>
          </p15:clr>
        </p15:guide>
        <p15:guide id="7" orient="horz" pos="1872">
          <p15:clr>
            <a:srgbClr val="FBAE40"/>
          </p15:clr>
        </p15:guide>
        <p15:guide id="8" orient="horz" pos="56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BA3C91-FE06-8472-C37B-64DFC0399362}"/>
              </a:ext>
            </a:extLst>
          </p:cNvPr>
          <p:cNvSpPr>
            <a:spLocks noGrp="1"/>
          </p:cNvSpPr>
          <p:nvPr>
            <p:ph type="ctrTitle"/>
          </p:nvPr>
        </p:nvSpPr>
        <p:spPr>
          <a:xfrm>
            <a:off x="2286000" y="1683544"/>
            <a:ext cx="13716000" cy="3581400"/>
          </a:xfrm>
        </p:spPr>
        <p:txBody>
          <a:bodyPr anchor="b"/>
          <a:lstStyle>
            <a:lvl1pPr algn="ctr">
              <a:defRPr sz="9000"/>
            </a:lvl1pPr>
          </a:lstStyle>
          <a:p>
            <a:r>
              <a:rPr lang="fr-FR"/>
              <a:t>Modifiez le style du titre</a:t>
            </a:r>
          </a:p>
        </p:txBody>
      </p:sp>
      <p:sp>
        <p:nvSpPr>
          <p:cNvPr id="3" name="Sous-titre 2">
            <a:extLst>
              <a:ext uri="{FF2B5EF4-FFF2-40B4-BE49-F238E27FC236}">
                <a16:creationId xmlns:a16="http://schemas.microsoft.com/office/drawing/2014/main" id="{062C85B3-95D8-1823-9764-F022970C4B9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D1E88A2-57C2-6CE9-855F-AEA8081246E1}"/>
              </a:ext>
            </a:extLst>
          </p:cNvPr>
          <p:cNvSpPr>
            <a:spLocks noGrp="1"/>
          </p:cNvSpPr>
          <p:nvPr>
            <p:ph type="dt" sz="half" idx="10"/>
          </p:nvPr>
        </p:nvSpPr>
        <p:spPr/>
        <p:txBody>
          <a:bodyPr/>
          <a:lstStyle/>
          <a:p>
            <a:fld id="{ECEDFEB7-89C4-2D42-8404-A4221E44C141}" type="datetimeFigureOut">
              <a:rPr lang="fr-FR" smtClean="0"/>
              <a:t>10/06/2025</a:t>
            </a:fld>
            <a:endParaRPr lang="fr-FR" dirty="0"/>
          </a:p>
        </p:txBody>
      </p:sp>
      <p:sp>
        <p:nvSpPr>
          <p:cNvPr id="5" name="Espace réservé du pied de page 4">
            <a:extLst>
              <a:ext uri="{FF2B5EF4-FFF2-40B4-BE49-F238E27FC236}">
                <a16:creationId xmlns:a16="http://schemas.microsoft.com/office/drawing/2014/main" id="{09E98713-6B8D-1541-D3FB-75F124EB6970}"/>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8768A4E5-8853-18CE-C253-7E406F2924BA}"/>
              </a:ext>
            </a:extLst>
          </p:cNvPr>
          <p:cNvSpPr>
            <a:spLocks noGrp="1"/>
          </p:cNvSpPr>
          <p:nvPr>
            <p:ph type="sldNum" sz="quarter" idx="12"/>
          </p:nvPr>
        </p:nvSpPr>
        <p:spPr/>
        <p:txBody>
          <a:bodyPr/>
          <a:lstStyle/>
          <a:p>
            <a:fld id="{3436371D-342D-4349-B2A9-BEF0789EBF94}" type="slidenum">
              <a:rPr lang="fr-FR" smtClean="0"/>
              <a:t>‹N°›</a:t>
            </a:fld>
            <a:endParaRPr lang="fr-FR" dirty="0"/>
          </a:p>
        </p:txBody>
      </p:sp>
    </p:spTree>
    <p:extLst>
      <p:ext uri="{BB962C8B-B14F-4D97-AF65-F5344CB8AC3E}">
        <p14:creationId xmlns:p14="http://schemas.microsoft.com/office/powerpoint/2010/main" val="4188618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Titre 1">
            <a:extLst>
              <a:ext uri="{FF2B5EF4-FFF2-40B4-BE49-F238E27FC236}">
                <a16:creationId xmlns:a16="http://schemas.microsoft.com/office/drawing/2014/main" id="{CBFD0298-7964-4B9A-BC1B-D35290A3AAC5}"/>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10" name="Espace réservé du texte 4">
            <a:extLst>
              <a:ext uri="{FF2B5EF4-FFF2-40B4-BE49-F238E27FC236}">
                <a16:creationId xmlns:a16="http://schemas.microsoft.com/office/drawing/2014/main" id="{122F5127-BA85-487B-820C-A88BFA41EDB2}"/>
              </a:ext>
            </a:extLst>
          </p:cNvPr>
          <p:cNvSpPr>
            <a:spLocks noGrp="1"/>
          </p:cNvSpPr>
          <p:nvPr>
            <p:ph type="body" sz="quarter" idx="10" hasCustomPrompt="1"/>
          </p:nvPr>
        </p:nvSpPr>
        <p:spPr>
          <a:xfrm>
            <a:off x="1256400" y="2538155"/>
            <a:ext cx="15775200" cy="456535"/>
          </a:xfrm>
          <a:prstGeom prst="rect">
            <a:avLst/>
          </a:prstGeom>
        </p:spPr>
        <p:txBody>
          <a:bodyPr>
            <a:spAutoFit/>
          </a:bodyPr>
          <a:lstStyle>
            <a:lvl1pPr marL="0" indent="0" algn="ctr" defTabSz="1371600" rtl="0" eaLnBrk="1" latinLnBrk="0" hangingPunct="1">
              <a:lnSpc>
                <a:spcPct val="150000"/>
              </a:lnSpc>
              <a:spcBef>
                <a:spcPts val="1200"/>
              </a:spcBef>
              <a:buNone/>
              <a:defRPr lang="en-US" sz="1800" kern="1200" dirty="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Sous-titre</a:t>
            </a:r>
            <a:endParaRPr lang="en-US" dirty="0"/>
          </a:p>
        </p:txBody>
      </p:sp>
    </p:spTree>
    <p:extLst>
      <p:ext uri="{BB962C8B-B14F-4D97-AF65-F5344CB8AC3E}">
        <p14:creationId xmlns:p14="http://schemas.microsoft.com/office/powerpoint/2010/main" val="85514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23400" y="890051"/>
            <a:ext cx="170412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ctr" anchorCtr="0">
            <a:noAutofit/>
          </a:bodyPr>
          <a:lstStyle>
            <a:lvl1pPr marL="914378" lvl="0" indent="-634985" rtl="0">
              <a:spcBef>
                <a:spcPts val="0"/>
              </a:spcBef>
              <a:spcAft>
                <a:spcPts val="0"/>
              </a:spcAft>
              <a:buSzPts val="1400"/>
              <a:buChar char="●"/>
              <a:defRPr/>
            </a:lvl1pPr>
            <a:lvl2pPr marL="1828755" lvl="1" indent="-634985" rtl="0">
              <a:spcBef>
                <a:spcPts val="0"/>
              </a:spcBef>
              <a:spcAft>
                <a:spcPts val="0"/>
              </a:spcAft>
              <a:buSzPts val="1400"/>
              <a:buChar char="○"/>
              <a:defRPr/>
            </a:lvl2pPr>
            <a:lvl3pPr marL="2743131" lvl="2" indent="-634985" rtl="0">
              <a:spcBef>
                <a:spcPts val="0"/>
              </a:spcBef>
              <a:spcAft>
                <a:spcPts val="0"/>
              </a:spcAft>
              <a:buSzPts val="1400"/>
              <a:buChar char="■"/>
              <a:defRPr/>
            </a:lvl3pPr>
            <a:lvl4pPr marL="3657509" lvl="3" indent="-634985" rtl="0">
              <a:spcBef>
                <a:spcPts val="0"/>
              </a:spcBef>
              <a:spcAft>
                <a:spcPts val="0"/>
              </a:spcAft>
              <a:buSzPts val="1400"/>
              <a:buChar char="●"/>
              <a:defRPr/>
            </a:lvl4pPr>
            <a:lvl5pPr marL="4571886" lvl="4" indent="-634985" rtl="0">
              <a:spcBef>
                <a:spcPts val="0"/>
              </a:spcBef>
              <a:spcAft>
                <a:spcPts val="0"/>
              </a:spcAft>
              <a:buSzPts val="1400"/>
              <a:buChar char="○"/>
              <a:defRPr/>
            </a:lvl5pPr>
            <a:lvl6pPr marL="5486264" lvl="5" indent="-634985" rtl="0">
              <a:spcBef>
                <a:spcPts val="0"/>
              </a:spcBef>
              <a:spcAft>
                <a:spcPts val="0"/>
              </a:spcAft>
              <a:buSzPts val="1400"/>
              <a:buChar char="■"/>
              <a:defRPr/>
            </a:lvl6pPr>
            <a:lvl7pPr marL="6400640" lvl="6" indent="-634985" rtl="0">
              <a:spcBef>
                <a:spcPts val="0"/>
              </a:spcBef>
              <a:spcAft>
                <a:spcPts val="0"/>
              </a:spcAft>
              <a:buSzPts val="1400"/>
              <a:buChar char="●"/>
              <a:defRPr/>
            </a:lvl7pPr>
            <a:lvl8pPr marL="7315017" lvl="7" indent="-634985" rtl="0">
              <a:spcBef>
                <a:spcPts val="0"/>
              </a:spcBef>
              <a:spcAft>
                <a:spcPts val="0"/>
              </a:spcAft>
              <a:buSzPts val="1400"/>
              <a:buChar char="○"/>
              <a:defRPr/>
            </a:lvl8pPr>
            <a:lvl9pPr marL="8229395" lvl="8" indent="-634985" rtl="0">
              <a:spcBef>
                <a:spcPts val="0"/>
              </a:spcBef>
              <a:spcAft>
                <a:spcPts val="0"/>
              </a:spcAft>
              <a:buSzPts val="1400"/>
              <a:buChar char="■"/>
              <a:defRPr/>
            </a:lvl9pPr>
          </a:lstStyle>
          <a:p>
            <a:endParaRPr/>
          </a:p>
        </p:txBody>
      </p:sp>
      <p:sp>
        <p:nvSpPr>
          <p:cNvPr id="22" name="Google Shape;22;p3"/>
          <p:cNvSpPr txBox="1">
            <a:spLocks noGrp="1"/>
          </p:cNvSpPr>
          <p:nvPr>
            <p:ph type="sldNum" idx="12"/>
          </p:nvPr>
        </p:nvSpPr>
        <p:spPr>
          <a:xfrm>
            <a:off x="16980500" y="9362018"/>
            <a:ext cx="1097400" cy="7872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fr-BE" smtClean="0"/>
              <a:pPr/>
              <a:t>‹N°›</a:t>
            </a:fld>
            <a:endParaRPr lang="fr-BE"/>
          </a:p>
        </p:txBody>
      </p:sp>
    </p:spTree>
    <p:extLst>
      <p:ext uri="{BB962C8B-B14F-4D97-AF65-F5344CB8AC3E}">
        <p14:creationId xmlns:p14="http://schemas.microsoft.com/office/powerpoint/2010/main" val="841004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Titre 1">
            <a:extLst>
              <a:ext uri="{FF2B5EF4-FFF2-40B4-BE49-F238E27FC236}">
                <a16:creationId xmlns:a16="http://schemas.microsoft.com/office/drawing/2014/main" id="{CBFD0298-7964-4B9A-BC1B-D35290A3AAC5}"/>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10" name="Espace réservé du texte 4">
            <a:extLst>
              <a:ext uri="{FF2B5EF4-FFF2-40B4-BE49-F238E27FC236}">
                <a16:creationId xmlns:a16="http://schemas.microsoft.com/office/drawing/2014/main" id="{122F5127-BA85-487B-820C-A88BFA41EDB2}"/>
              </a:ext>
            </a:extLst>
          </p:cNvPr>
          <p:cNvSpPr>
            <a:spLocks noGrp="1"/>
          </p:cNvSpPr>
          <p:nvPr>
            <p:ph type="body" sz="quarter" idx="10" hasCustomPrompt="1"/>
          </p:nvPr>
        </p:nvSpPr>
        <p:spPr>
          <a:xfrm>
            <a:off x="1256400" y="2538155"/>
            <a:ext cx="15775200" cy="456535"/>
          </a:xfrm>
          <a:prstGeom prst="rect">
            <a:avLst/>
          </a:prstGeom>
        </p:spPr>
        <p:txBody>
          <a:bodyPr>
            <a:spAutoFit/>
          </a:bodyPr>
          <a:lstStyle>
            <a:lvl1pPr marL="0" indent="0" algn="ctr" defTabSz="1371600" rtl="0" eaLnBrk="1" latinLnBrk="0" hangingPunct="1">
              <a:lnSpc>
                <a:spcPct val="150000"/>
              </a:lnSpc>
              <a:spcBef>
                <a:spcPts val="1200"/>
              </a:spcBef>
              <a:buNone/>
              <a:defRPr lang="en-US" sz="1800" kern="1200" dirty="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Sous-titre</a:t>
            </a:r>
            <a:endParaRPr lang="en-US" dirty="0"/>
          </a:p>
        </p:txBody>
      </p:sp>
    </p:spTree>
    <p:extLst>
      <p:ext uri="{BB962C8B-B14F-4D97-AF65-F5344CB8AC3E}">
        <p14:creationId xmlns:p14="http://schemas.microsoft.com/office/powerpoint/2010/main" val="418699924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3">
            <a:extLst>
              <a:ext uri="{FF2B5EF4-FFF2-40B4-BE49-F238E27FC236}">
                <a16:creationId xmlns:a16="http://schemas.microsoft.com/office/drawing/2014/main" id="{B5F308C0-1B7F-4369-81B0-632FE2F95768}"/>
              </a:ext>
            </a:extLst>
          </p:cNvPr>
          <p:cNvSpPr>
            <a:spLocks noGrp="1"/>
          </p:cNvSpPr>
          <p:nvPr>
            <p:ph type="title"/>
          </p:nvPr>
        </p:nvSpPr>
        <p:spPr>
          <a:xfrm>
            <a:off x="1741497" y="2605662"/>
            <a:ext cx="6120000" cy="1754326"/>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6" name="Espace réservé du texte 7">
            <a:extLst>
              <a:ext uri="{FF2B5EF4-FFF2-40B4-BE49-F238E27FC236}">
                <a16:creationId xmlns:a16="http://schemas.microsoft.com/office/drawing/2014/main" id="{8BAE6FB7-202A-41B3-A61D-15285523935F}"/>
              </a:ext>
            </a:extLst>
          </p:cNvPr>
          <p:cNvSpPr>
            <a:spLocks noGrp="1"/>
          </p:cNvSpPr>
          <p:nvPr>
            <p:ph type="body" sz="quarter" idx="10"/>
          </p:nvPr>
        </p:nvSpPr>
        <p:spPr>
          <a:xfrm>
            <a:off x="1741497" y="5177305"/>
            <a:ext cx="5580000" cy="371961"/>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Tree>
    <p:extLst>
      <p:ext uri="{BB962C8B-B14F-4D97-AF65-F5344CB8AC3E}">
        <p14:creationId xmlns:p14="http://schemas.microsoft.com/office/powerpoint/2010/main" val="14834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3">
            <a:extLst>
              <a:ext uri="{FF2B5EF4-FFF2-40B4-BE49-F238E27FC236}">
                <a16:creationId xmlns:a16="http://schemas.microsoft.com/office/drawing/2014/main" id="{B5F308C0-1B7F-4369-81B0-632FE2F95768}"/>
              </a:ext>
            </a:extLst>
          </p:cNvPr>
          <p:cNvSpPr>
            <a:spLocks noGrp="1"/>
          </p:cNvSpPr>
          <p:nvPr>
            <p:ph type="title"/>
          </p:nvPr>
        </p:nvSpPr>
        <p:spPr>
          <a:xfrm>
            <a:off x="1741497" y="2605662"/>
            <a:ext cx="6120000" cy="1754326"/>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6" name="Espace réservé du texte 7">
            <a:extLst>
              <a:ext uri="{FF2B5EF4-FFF2-40B4-BE49-F238E27FC236}">
                <a16:creationId xmlns:a16="http://schemas.microsoft.com/office/drawing/2014/main" id="{8BAE6FB7-202A-41B3-A61D-15285523935F}"/>
              </a:ext>
            </a:extLst>
          </p:cNvPr>
          <p:cNvSpPr>
            <a:spLocks noGrp="1"/>
          </p:cNvSpPr>
          <p:nvPr>
            <p:ph type="body" sz="quarter" idx="10"/>
          </p:nvPr>
        </p:nvSpPr>
        <p:spPr>
          <a:xfrm>
            <a:off x="1741497" y="5177305"/>
            <a:ext cx="5580000" cy="371961"/>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Tree>
    <p:extLst>
      <p:ext uri="{BB962C8B-B14F-4D97-AF65-F5344CB8AC3E}">
        <p14:creationId xmlns:p14="http://schemas.microsoft.com/office/powerpoint/2010/main" val="1335754853"/>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3">
            <a:extLst>
              <a:ext uri="{FF2B5EF4-FFF2-40B4-BE49-F238E27FC236}">
                <a16:creationId xmlns:a16="http://schemas.microsoft.com/office/drawing/2014/main" id="{B5F308C0-1B7F-4369-81B0-632FE2F95768}"/>
              </a:ext>
            </a:extLst>
          </p:cNvPr>
          <p:cNvSpPr>
            <a:spLocks noGrp="1"/>
          </p:cNvSpPr>
          <p:nvPr>
            <p:ph type="title"/>
          </p:nvPr>
        </p:nvSpPr>
        <p:spPr>
          <a:xfrm>
            <a:off x="1741497" y="2784943"/>
            <a:ext cx="3600000" cy="2585323"/>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6" name="Espace réservé du texte 7">
            <a:extLst>
              <a:ext uri="{FF2B5EF4-FFF2-40B4-BE49-F238E27FC236}">
                <a16:creationId xmlns:a16="http://schemas.microsoft.com/office/drawing/2014/main" id="{8BAE6FB7-202A-41B3-A61D-15285523935F}"/>
              </a:ext>
            </a:extLst>
          </p:cNvPr>
          <p:cNvSpPr>
            <a:spLocks noGrp="1"/>
          </p:cNvSpPr>
          <p:nvPr>
            <p:ph type="body" sz="quarter" idx="10"/>
          </p:nvPr>
        </p:nvSpPr>
        <p:spPr>
          <a:xfrm>
            <a:off x="1741497" y="5583573"/>
            <a:ext cx="3600000" cy="698717"/>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Tree>
    <p:extLst>
      <p:ext uri="{BB962C8B-B14F-4D97-AF65-F5344CB8AC3E}">
        <p14:creationId xmlns:p14="http://schemas.microsoft.com/office/powerpoint/2010/main" val="6701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5" name="Titre 3">
            <a:extLst>
              <a:ext uri="{FF2B5EF4-FFF2-40B4-BE49-F238E27FC236}">
                <a16:creationId xmlns:a16="http://schemas.microsoft.com/office/drawing/2014/main" id="{B5F308C0-1B7F-4369-81B0-632FE2F95768}"/>
              </a:ext>
            </a:extLst>
          </p:cNvPr>
          <p:cNvSpPr>
            <a:spLocks noGrp="1"/>
          </p:cNvSpPr>
          <p:nvPr>
            <p:ph type="title"/>
          </p:nvPr>
        </p:nvSpPr>
        <p:spPr>
          <a:xfrm>
            <a:off x="1741497" y="2784943"/>
            <a:ext cx="3600000" cy="2585323"/>
          </a:xfrm>
          <a:prstGeom prst="rect">
            <a:avLst/>
          </a:prstGeom>
        </p:spPr>
        <p:txBody>
          <a:bodyPr anchor="b">
            <a:spAutoFit/>
          </a:bodyPr>
          <a:lstStyle>
            <a:lvl1pPr>
              <a:lnSpc>
                <a:spcPct val="100000"/>
              </a:lnSpc>
              <a:spcBef>
                <a:spcPts val="12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
        <p:nvSpPr>
          <p:cNvPr id="6" name="Espace réservé du texte 7">
            <a:extLst>
              <a:ext uri="{FF2B5EF4-FFF2-40B4-BE49-F238E27FC236}">
                <a16:creationId xmlns:a16="http://schemas.microsoft.com/office/drawing/2014/main" id="{8BAE6FB7-202A-41B3-A61D-15285523935F}"/>
              </a:ext>
            </a:extLst>
          </p:cNvPr>
          <p:cNvSpPr>
            <a:spLocks noGrp="1"/>
          </p:cNvSpPr>
          <p:nvPr>
            <p:ph type="body" sz="quarter" idx="10"/>
          </p:nvPr>
        </p:nvSpPr>
        <p:spPr>
          <a:xfrm>
            <a:off x="1741497" y="5583573"/>
            <a:ext cx="3600000" cy="698717"/>
          </a:xfrm>
          <a:prstGeom prst="rect">
            <a:avLst/>
          </a:prstGeom>
        </p:spPr>
        <p:txBody>
          <a:bodyPr>
            <a:spAutoFit/>
          </a:bodyPr>
          <a:lstStyle>
            <a:lvl1pPr marL="0" indent="0">
              <a:lnSpc>
                <a:spcPct val="150000"/>
              </a:lnSpc>
              <a:spcBef>
                <a:spcPts val="1200"/>
              </a:spcBef>
              <a:buNone/>
              <a:defRPr lang="fr-FR" sz="1400" kern="1200" dirty="0" smtClean="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buNone/>
              <a:defRPr/>
            </a:lvl2pPr>
            <a:lvl3pPr marL="1371600" indent="0">
              <a:buNone/>
              <a:defRPr/>
            </a:lvl3pPr>
            <a:lvl4pPr marL="2057400" indent="0">
              <a:buNone/>
              <a:defRPr/>
            </a:lvl4pPr>
            <a:lvl5pPr marL="2743200" indent="0">
              <a:buNone/>
              <a:defRPr/>
            </a:lvl5pPr>
          </a:lstStyle>
          <a:p>
            <a:pPr lvl="0"/>
            <a:r>
              <a:rPr lang="fr-FR" dirty="0"/>
              <a:t>Cliquez pour modifier les styles du texte du masque</a:t>
            </a:r>
          </a:p>
        </p:txBody>
      </p:sp>
    </p:spTree>
    <p:extLst>
      <p:ext uri="{BB962C8B-B14F-4D97-AF65-F5344CB8AC3E}">
        <p14:creationId xmlns:p14="http://schemas.microsoft.com/office/powerpoint/2010/main" val="3495275078"/>
      </p:ext>
    </p:extLst>
  </p:cSld>
  <p:clrMapOvr>
    <a:masterClrMapping/>
  </p:clrMapOvr>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3-Content">
    <p:spTree>
      <p:nvGrpSpPr>
        <p:cNvPr id="1" name=""/>
        <p:cNvGrpSpPr/>
        <p:nvPr/>
      </p:nvGrpSpPr>
      <p:grpSpPr>
        <a:xfrm>
          <a:off x="0" y="0"/>
          <a:ext cx="0" cy="0"/>
          <a:chOff x="0" y="0"/>
          <a:chExt cx="0" cy="0"/>
        </a:xfrm>
      </p:grpSpPr>
      <p:sp>
        <p:nvSpPr>
          <p:cNvPr id="8" name="TextBox 7"/>
          <p:cNvSpPr txBox="1"/>
          <p:nvPr userDrawn="1"/>
        </p:nvSpPr>
        <p:spPr>
          <a:xfrm>
            <a:off x="15528073" y="8991674"/>
            <a:ext cx="2074127" cy="615553"/>
          </a:xfrm>
          <a:prstGeom prst="rect">
            <a:avLst/>
          </a:prstGeom>
          <a:noFill/>
        </p:spPr>
        <p:txBody>
          <a:bodyPr wrap="square" rtlCol="0">
            <a:spAutoFit/>
          </a:bodyPr>
          <a:lstStyle/>
          <a:p>
            <a:pPr algn="r"/>
            <a:fld id="{D32E5AF7-5A39-45B6-BA74-92097E2A2683}" type="slidenum">
              <a:rPr lang="en-US" altLang="zh-CN" sz="3400" b="1" smtClean="0">
                <a:solidFill>
                  <a:schemeClr val="bg1">
                    <a:lumMod val="85000"/>
                  </a:schemeClr>
                </a:solidFill>
                <a:effectLst/>
                <a:latin typeface="+mn-lt"/>
                <a:ea typeface="Verdana" panose="020B0604030504040204" pitchFamily="34" charset="0"/>
              </a:rPr>
              <a:pPr algn="r"/>
              <a:t>‹N°›</a:t>
            </a:fld>
            <a:endParaRPr lang="zh-CN" altLang="en-US" sz="3400" b="1" dirty="0">
              <a:solidFill>
                <a:schemeClr val="bg1">
                  <a:lumMod val="85000"/>
                </a:schemeClr>
              </a:solidFill>
              <a:effectLst/>
              <a:latin typeface="+mn-lt"/>
            </a:endParaRPr>
          </a:p>
        </p:txBody>
      </p:sp>
      <p:sp>
        <p:nvSpPr>
          <p:cNvPr id="3" name="Titre 1">
            <a:extLst>
              <a:ext uri="{FF2B5EF4-FFF2-40B4-BE49-F238E27FC236}">
                <a16:creationId xmlns:a16="http://schemas.microsoft.com/office/drawing/2014/main" id="{CBFD0298-7964-4B9A-BC1B-D35290A3AAC5}"/>
              </a:ext>
            </a:extLst>
          </p:cNvPr>
          <p:cNvSpPr>
            <a:spLocks noGrp="1"/>
          </p:cNvSpPr>
          <p:nvPr>
            <p:ph type="title"/>
          </p:nvPr>
        </p:nvSpPr>
        <p:spPr>
          <a:xfrm>
            <a:off x="1257300" y="1437375"/>
            <a:ext cx="15773400" cy="840230"/>
          </a:xfrm>
          <a:prstGeom prst="rect">
            <a:avLst/>
          </a:prstGeom>
        </p:spPr>
        <p:txBody>
          <a:bodyPr anchor="t">
            <a:spAutoFit/>
          </a:bodyPr>
          <a:lstStyle>
            <a:lvl1pPr marL="0" algn="ctr" defTabSz="1371600" rtl="0" eaLnBrk="1" latinLnBrk="0" hangingPunct="1">
              <a:spcBef>
                <a:spcPts val="600"/>
              </a:spcBef>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r>
              <a:rPr lang="fr-FR" dirty="0"/>
              <a:t>Modifiez le style du titre</a:t>
            </a:r>
            <a:endParaRPr lang="en-US" dirty="0"/>
          </a:p>
        </p:txBody>
      </p:sp>
    </p:spTree>
    <p:extLst>
      <p:ext uri="{BB962C8B-B14F-4D97-AF65-F5344CB8AC3E}">
        <p14:creationId xmlns:p14="http://schemas.microsoft.com/office/powerpoint/2010/main" val="402093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1536">
          <p15:clr>
            <a:srgbClr val="FBAE40"/>
          </p15:clr>
        </p15:guide>
        <p15:guide id="2" pos="1176">
          <p15:clr>
            <a:srgbClr val="FBAE40"/>
          </p15:clr>
        </p15:guide>
        <p15:guide id="3" pos="10392">
          <p15:clr>
            <a:srgbClr val="FBAE40"/>
          </p15:clr>
        </p15:guide>
        <p15:guide id="4" pos="6600">
          <p15:clr>
            <a:srgbClr val="FBAE40"/>
          </p15:clr>
        </p15:guide>
        <p15:guide id="5" pos="4944">
          <p15:clr>
            <a:srgbClr val="FBAE40"/>
          </p15:clr>
        </p15:guide>
        <p15:guide id="6" orient="horz" pos="840">
          <p15:clr>
            <a:srgbClr val="FBAE40"/>
          </p15:clr>
        </p15:guide>
        <p15:guide id="7" orient="horz" pos="1872">
          <p15:clr>
            <a:srgbClr val="FBAE40"/>
          </p15:clr>
        </p15:guide>
        <p15:guide id="8" orient="horz" pos="56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8E59EF8-B98E-4B92-B75A-A1ECD54083CC}"/>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827088" y="8897952"/>
            <a:ext cx="2458066" cy="565136"/>
          </a:xfrm>
          <a:prstGeom prst="rect">
            <a:avLst/>
          </a:prstGeom>
        </p:spPr>
      </p:pic>
    </p:spTree>
    <p:extLst>
      <p:ext uri="{BB962C8B-B14F-4D97-AF65-F5344CB8AC3E}">
        <p14:creationId xmlns:p14="http://schemas.microsoft.com/office/powerpoint/2010/main" val="864947786"/>
      </p:ext>
    </p:extLst>
  </p:cSld>
  <p:clrMap bg1="lt1" tx1="dk1" bg2="lt2" tx2="dk2" accent1="accent1" accent2="accent2" accent3="accent3" accent4="accent4" accent5="accent5" accent6="accent6" hlink="hlink" folHlink="folHlink"/>
  <p:sldLayoutIdLst>
    <p:sldLayoutId id="2147483806" r:id="rId1"/>
    <p:sldLayoutId id="2147483809" r:id="rId2"/>
    <p:sldLayoutId id="2147483723" r:id="rId3"/>
    <p:sldLayoutId id="2147483820" r:id="rId4"/>
    <p:sldLayoutId id="2147483811" r:id="rId5"/>
    <p:sldLayoutId id="2147483826" r:id="rId6"/>
    <p:sldLayoutId id="2147483813" r:id="rId7"/>
    <p:sldLayoutId id="2147483825" r:id="rId8"/>
    <p:sldLayoutId id="2147483808" r:id="rId9"/>
    <p:sldLayoutId id="2147483819" r:id="rId10"/>
    <p:sldLayoutId id="2147483802" r:id="rId11"/>
    <p:sldLayoutId id="2147483807" r:id="rId12"/>
    <p:sldLayoutId id="2147483810" r:id="rId13"/>
    <p:sldLayoutId id="2147483804" r:id="rId14"/>
    <p:sldLayoutId id="2147483805" r:id="rId15"/>
    <p:sldLayoutId id="2147483733" r:id="rId16"/>
    <p:sldLayoutId id="2147483801" r:id="rId17"/>
    <p:sldLayoutId id="2147483816" r:id="rId18"/>
    <p:sldLayoutId id="2147483815" r:id="rId19"/>
    <p:sldLayoutId id="2147483745" r:id="rId20"/>
    <p:sldLayoutId id="2147483746" r:id="rId21"/>
    <p:sldLayoutId id="2147483752" r:id="rId22"/>
    <p:sldLayoutId id="2147483798" r:id="rId23"/>
    <p:sldLayoutId id="2147483818" r:id="rId24"/>
    <p:sldLayoutId id="2147483757" r:id="rId25"/>
    <p:sldLayoutId id="2147483821" r:id="rId26"/>
    <p:sldLayoutId id="2147483814" r:id="rId27"/>
    <p:sldLayoutId id="2147483812" r:id="rId28"/>
    <p:sldLayoutId id="2147483827" r:id="rId29"/>
    <p:sldLayoutId id="2147483828" r:id="rId30"/>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0" userDrawn="1">
          <p15:clr>
            <a:srgbClr val="F26B43"/>
          </p15:clr>
        </p15:guide>
        <p15:guide id="2" orient="horz" pos="3240" userDrawn="1">
          <p15:clr>
            <a:srgbClr val="F26B43"/>
          </p15:clr>
        </p15:guide>
        <p15:guide id="3" orient="horz" pos="519" userDrawn="1">
          <p15:clr>
            <a:srgbClr val="F26B43"/>
          </p15:clr>
        </p15:guide>
        <p15:guide id="4" pos="521" userDrawn="1">
          <p15:clr>
            <a:srgbClr val="F26B43"/>
          </p15:clr>
        </p15:guide>
        <p15:guide id="5" orient="horz" pos="5961" userDrawn="1">
          <p15:clr>
            <a:srgbClr val="F26B43"/>
          </p15:clr>
        </p15:guide>
        <p15:guide id="6" pos="110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pubmed.ncbi.nlm.nih.gov/2207206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9345B0-57F1-1ED4-F141-1E2B53AAE5AC}"/>
              </a:ext>
            </a:extLst>
          </p:cNvPr>
          <p:cNvSpPr>
            <a:spLocks noGrp="1"/>
          </p:cNvSpPr>
          <p:nvPr>
            <p:ph type="ctrTitle"/>
          </p:nvPr>
        </p:nvSpPr>
        <p:spPr>
          <a:xfrm>
            <a:off x="573741" y="1378744"/>
            <a:ext cx="17409459" cy="2906385"/>
          </a:xfrm>
        </p:spPr>
        <p:txBody>
          <a:bodyPr>
            <a:normAutofit/>
          </a:bodyPr>
          <a:lstStyle/>
          <a:p>
            <a:r>
              <a:rPr lang="fr-FR" sz="7200" dirty="0"/>
              <a:t>Les apports de la gériatrie en oncologie</a:t>
            </a:r>
          </a:p>
        </p:txBody>
      </p:sp>
      <p:sp>
        <p:nvSpPr>
          <p:cNvPr id="3" name="Sous-titre 2">
            <a:extLst>
              <a:ext uri="{FF2B5EF4-FFF2-40B4-BE49-F238E27FC236}">
                <a16:creationId xmlns:a16="http://schemas.microsoft.com/office/drawing/2014/main" id="{4A4F3089-E7B9-D7FB-CB9F-720874466CE4}"/>
              </a:ext>
            </a:extLst>
          </p:cNvPr>
          <p:cNvSpPr>
            <a:spLocks noGrp="1"/>
          </p:cNvSpPr>
          <p:nvPr>
            <p:ph type="subTitle" idx="1"/>
          </p:nvPr>
        </p:nvSpPr>
        <p:spPr>
          <a:xfrm>
            <a:off x="2286000" y="5716405"/>
            <a:ext cx="13716000" cy="3454505"/>
          </a:xfrm>
        </p:spPr>
        <p:txBody>
          <a:bodyPr>
            <a:normAutofit/>
          </a:bodyPr>
          <a:lstStyle/>
          <a:p>
            <a:r>
              <a:rPr lang="fr-FR" dirty="0"/>
              <a:t>Jeudi 12 juin 2025</a:t>
            </a:r>
          </a:p>
          <a:p>
            <a:r>
              <a:rPr lang="fr-FR" dirty="0"/>
              <a:t>Prof Dr Sandra De Breucker</a:t>
            </a:r>
          </a:p>
          <a:p>
            <a:r>
              <a:rPr lang="fr-FR" dirty="0"/>
              <a:t>Cours interuniversitaire de gériatrie</a:t>
            </a:r>
          </a:p>
        </p:txBody>
      </p:sp>
      <p:pic>
        <p:nvPicPr>
          <p:cNvPr id="1026" name="Picture 2">
            <a:extLst>
              <a:ext uri="{FF2B5EF4-FFF2-40B4-BE49-F238E27FC236}">
                <a16:creationId xmlns:a16="http://schemas.microsoft.com/office/drawing/2014/main" id="{3B4A5C29-5332-209C-558F-11D09A0A7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55" t="18413" r="19255" b="19188"/>
          <a:stretch>
            <a:fillRect/>
          </a:stretch>
        </p:blipFill>
        <p:spPr bwMode="auto">
          <a:xfrm>
            <a:off x="15724094" y="8529042"/>
            <a:ext cx="2563906" cy="1283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e de Geneve Logo PNG vector in SVG, PDF, AI, CDR format">
            <a:extLst>
              <a:ext uri="{FF2B5EF4-FFF2-40B4-BE49-F238E27FC236}">
                <a16:creationId xmlns:a16="http://schemas.microsoft.com/office/drawing/2014/main" id="{CAFC93B8-2892-A374-AD08-7C79F39A7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7167282" y="8523684"/>
            <a:ext cx="3675530" cy="114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27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B2A73-324E-B6FF-DAA8-F968469424BD}"/>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E1C4D334-07F7-6CE1-9E68-56F48392DC63}"/>
              </a:ext>
            </a:extLst>
          </p:cNvPr>
          <p:cNvSpPr txBox="1"/>
          <p:nvPr/>
        </p:nvSpPr>
        <p:spPr>
          <a:xfrm>
            <a:off x="698347" y="3009081"/>
            <a:ext cx="8211449" cy="6617196"/>
          </a:xfrm>
          <a:prstGeom prst="rect">
            <a:avLst/>
          </a:prstGeom>
          <a:solidFill>
            <a:schemeClr val="bg1"/>
          </a:solidFill>
          <a:ln>
            <a:solidFill>
              <a:schemeClr val="accent1"/>
            </a:solidFill>
          </a:ln>
        </p:spPr>
        <p:txBody>
          <a:bodyPr wrap="square">
            <a:spAutoFit/>
          </a:bodyPr>
          <a:lstStyle/>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Sex —&gt; 1 = Male</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Age, years </a:t>
            </a:r>
            <a:r>
              <a:rPr lang="zh-CN" sz="1600" kern="100" dirty="0">
                <a:effectLst/>
                <a:latin typeface="Calibri" panose="020F0502020204030204" pitchFamily="34" charset="0"/>
                <a:ea typeface="DengXian" panose="02010600030101010101" pitchFamily="2" charset="-122"/>
                <a:cs typeface="Calibri" panose="020F0502020204030204" pitchFamily="34" charset="0"/>
              </a:rPr>
              <a:t>—</a:t>
            </a:r>
            <a:r>
              <a:rPr lang="en-US" sz="1600" kern="100" dirty="0">
                <a:effectLst/>
                <a:latin typeface="Calibri" panose="020F0502020204030204" pitchFamily="34" charset="0"/>
                <a:ea typeface="DengXian" panose="02010600030101010101" pitchFamily="2" charset="-122"/>
                <a:cs typeface="Calibri" panose="020F0502020204030204" pitchFamily="34" charset="0"/>
              </a:rPr>
              <a:t>&gt; 2 = </a:t>
            </a:r>
            <a:r>
              <a:rPr lang="zh-CN" sz="1600" kern="100" dirty="0">
                <a:effectLst/>
                <a:latin typeface="Calibri" panose="020F0502020204030204" pitchFamily="34" charset="0"/>
                <a:ea typeface="DengXian" panose="02010600030101010101" pitchFamily="2" charset="-122"/>
                <a:cs typeface="Calibri" panose="020F0502020204030204" pitchFamily="34" charset="0"/>
              </a:rPr>
              <a:t>≥</a:t>
            </a:r>
            <a:r>
              <a:rPr lang="en-US" sz="1600" kern="100" dirty="0">
                <a:effectLst/>
                <a:latin typeface="Calibri" panose="020F0502020204030204" pitchFamily="34" charset="0"/>
                <a:ea typeface="DengXian" panose="02010600030101010101" pitchFamily="2" charset="-122"/>
                <a:cs typeface="Calibri" panose="020F0502020204030204" pitchFamily="34" charset="0"/>
              </a:rPr>
              <a:t>72</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Cancer type —&gt; 2 = Gastrointestinal or genitourinary</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Dosage —&gt; </a:t>
            </a:r>
            <a:r>
              <a:rPr lang="en-US" sz="1600" kern="100" dirty="0">
                <a:solidFill>
                  <a:srgbClr val="C00000"/>
                </a:solidFill>
                <a:effectLst/>
                <a:latin typeface="Calibri" panose="020F0502020204030204" pitchFamily="34" charset="0"/>
                <a:ea typeface="DengXian" panose="02010600030101010101" pitchFamily="2" charset="-122"/>
                <a:cs typeface="Calibri" panose="020F0502020204030204" pitchFamily="34" charset="0"/>
              </a:rPr>
              <a:t>2 = </a:t>
            </a:r>
            <a:r>
              <a:rPr lang="en-US" sz="1600" b="1" kern="100" dirty="0">
                <a:solidFill>
                  <a:srgbClr val="C00000"/>
                </a:solidFill>
                <a:effectLst/>
                <a:latin typeface="Calibri" panose="020F0502020204030204" pitchFamily="34" charset="0"/>
                <a:ea typeface="DengXian" panose="02010600030101010101" pitchFamily="2" charset="-122"/>
                <a:cs typeface="Calibri" panose="020F0502020204030204" pitchFamily="34" charset="0"/>
              </a:rPr>
              <a:t>Standard dose / </a:t>
            </a:r>
            <a:r>
              <a:rPr lang="en-US" sz="1600" b="1" kern="100" dirty="0">
                <a:solidFill>
                  <a:srgbClr val="00B050"/>
                </a:solidFill>
                <a:latin typeface="Calibri" panose="020F0502020204030204" pitchFamily="34" charset="0"/>
                <a:ea typeface="DengXian" panose="02010600030101010101" pitchFamily="2" charset="-122"/>
                <a:cs typeface="Calibri" panose="020F0502020204030204" pitchFamily="34" charset="0"/>
              </a:rPr>
              <a:t>0</a:t>
            </a:r>
            <a:r>
              <a:rPr lang="en-US" sz="1600" kern="100" dirty="0">
                <a:solidFill>
                  <a:srgbClr val="00B050"/>
                </a:solidFill>
                <a:effectLst/>
                <a:latin typeface="Calibri" panose="020F0502020204030204" pitchFamily="34" charset="0"/>
                <a:ea typeface="DengXian" panose="02010600030101010101" pitchFamily="2" charset="-122"/>
                <a:cs typeface="Calibri" panose="020F0502020204030204" pitchFamily="34" charset="0"/>
              </a:rPr>
              <a:t> = </a:t>
            </a:r>
            <a:r>
              <a:rPr lang="en-US" sz="1600" b="1" kern="100" dirty="0">
                <a:solidFill>
                  <a:srgbClr val="00B050"/>
                </a:solidFill>
                <a:effectLst/>
                <a:latin typeface="Calibri" panose="020F0502020204030204" pitchFamily="34" charset="0"/>
                <a:ea typeface="DengXian" panose="02010600030101010101" pitchFamily="2" charset="-122"/>
                <a:cs typeface="Calibri" panose="020F0502020204030204" pitchFamily="34" charset="0"/>
              </a:rPr>
              <a:t>Reduc</a:t>
            </a:r>
            <a:r>
              <a:rPr lang="en-US" sz="1600" b="1" kern="100" dirty="0">
                <a:solidFill>
                  <a:srgbClr val="00B050"/>
                </a:solidFill>
                <a:latin typeface="Calibri" panose="020F0502020204030204" pitchFamily="34" charset="0"/>
                <a:ea typeface="DengXian" panose="02010600030101010101" pitchFamily="2" charset="-122"/>
                <a:cs typeface="Calibri" panose="020F0502020204030204" pitchFamily="34" charset="0"/>
              </a:rPr>
              <a:t>e</a:t>
            </a:r>
            <a:r>
              <a:rPr lang="en-US" sz="1600" b="1" kern="100" dirty="0">
                <a:solidFill>
                  <a:srgbClr val="00B050"/>
                </a:solidFill>
                <a:effectLst/>
                <a:latin typeface="Calibri" panose="020F0502020204030204" pitchFamily="34" charset="0"/>
                <a:ea typeface="DengXian" panose="02010600030101010101" pitchFamily="2" charset="-122"/>
                <a:cs typeface="Calibri" panose="020F0502020204030204" pitchFamily="34" charset="0"/>
              </a:rPr>
              <a:t>d dose</a:t>
            </a:r>
            <a:endParaRPr lang="fr-BE" sz="1600" b="1" kern="100" dirty="0">
              <a:solidFill>
                <a:srgbClr val="00B050"/>
              </a:solidFill>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Number of chemotherapy drugs —&gt; </a:t>
            </a:r>
            <a:r>
              <a:rPr lang="en-US" sz="1600" b="1" kern="100" dirty="0">
                <a:solidFill>
                  <a:srgbClr val="C00000"/>
                </a:solidFill>
                <a:effectLst/>
                <a:latin typeface="Calibri" panose="020F0502020204030204" pitchFamily="34" charset="0"/>
                <a:ea typeface="DengXian" panose="02010600030101010101" pitchFamily="2" charset="-122"/>
                <a:cs typeface="Calibri" panose="020F0502020204030204" pitchFamily="34" charset="0"/>
              </a:rPr>
              <a:t>2 = &gt;1 (poly)</a:t>
            </a:r>
            <a:r>
              <a:rPr lang="fr-BE" sz="1600" b="1" kern="100" dirty="0">
                <a:solidFill>
                  <a:srgbClr val="C00000"/>
                </a:solidFill>
                <a:latin typeface="Calibri" panose="020F0502020204030204" pitchFamily="34" charset="0"/>
                <a:ea typeface="DengXian" panose="02010600030101010101" pitchFamily="2" charset="-122"/>
                <a:cs typeface="Calibri" panose="020F0502020204030204" pitchFamily="34" charset="0"/>
              </a:rPr>
              <a:t> / </a:t>
            </a:r>
            <a:r>
              <a:rPr lang="en-US" sz="1600" b="1" kern="100" dirty="0">
                <a:solidFill>
                  <a:srgbClr val="00B050"/>
                </a:solidFill>
                <a:latin typeface="Aptos" panose="020B0004020202020204" pitchFamily="34" charset="0"/>
                <a:ea typeface="DengXian" panose="02010600030101010101" pitchFamily="2" charset="-122"/>
                <a:cs typeface="Arial" panose="020B0604020202020204" pitchFamily="34" charset="0"/>
              </a:rPr>
              <a:t>0</a:t>
            </a:r>
            <a:r>
              <a:rPr lang="en-US" sz="1600" b="1" kern="100" dirty="0">
                <a:solidFill>
                  <a:srgbClr val="00B050"/>
                </a:solidFill>
                <a:effectLst/>
                <a:latin typeface="Aptos" panose="020B0004020202020204" pitchFamily="34" charset="0"/>
                <a:ea typeface="DengXian" panose="02010600030101010101" pitchFamily="2" charset="-122"/>
                <a:cs typeface="Arial" panose="020B0604020202020204" pitchFamily="34" charset="0"/>
              </a:rPr>
              <a:t> = 1 (mono)</a:t>
            </a:r>
            <a:endParaRPr lang="fr-BE" sz="1600" b="1" kern="100" dirty="0">
              <a:solidFill>
                <a:srgbClr val="00B050"/>
              </a:solidFill>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Hemoglobin, g/dL —&gt; 3 = &lt;11 g/dL</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Creatinine clearance, mL/min </a:t>
            </a:r>
            <a:r>
              <a:rPr lang="zh-CN" sz="1600" kern="100" dirty="0">
                <a:effectLst/>
                <a:latin typeface="Calibri" panose="020F0502020204030204" pitchFamily="34" charset="0"/>
                <a:ea typeface="DengXian" panose="02010600030101010101" pitchFamily="2" charset="-122"/>
                <a:cs typeface="Calibri" panose="020F0502020204030204" pitchFamily="34" charset="0"/>
              </a:rPr>
              <a:t>—</a:t>
            </a:r>
            <a:r>
              <a:rPr lang="en-US" sz="1600" kern="100" dirty="0">
                <a:effectLst/>
                <a:latin typeface="Calibri" panose="020F0502020204030204" pitchFamily="34" charset="0"/>
                <a:ea typeface="DengXian" panose="02010600030101010101" pitchFamily="2" charset="-122"/>
                <a:cs typeface="Calibri" panose="020F0502020204030204" pitchFamily="34" charset="0"/>
              </a:rPr>
              <a:t>&gt; 0 = </a:t>
            </a:r>
            <a:r>
              <a:rPr lang="zh-CN" sz="1600" kern="100" dirty="0">
                <a:effectLst/>
                <a:latin typeface="Calibri" panose="020F0502020204030204" pitchFamily="34" charset="0"/>
                <a:ea typeface="DengXian" panose="02010600030101010101" pitchFamily="2" charset="-122"/>
                <a:cs typeface="Calibri" panose="020F0502020204030204" pitchFamily="34" charset="0"/>
              </a:rPr>
              <a:t>≥</a:t>
            </a:r>
            <a:r>
              <a:rPr lang="en-US" sz="1600" kern="100" dirty="0">
                <a:effectLst/>
                <a:latin typeface="Calibri" panose="020F0502020204030204" pitchFamily="34" charset="0"/>
                <a:ea typeface="DengXian" panose="02010600030101010101" pitchFamily="2" charset="-122"/>
                <a:cs typeface="Calibri" panose="020F0502020204030204" pitchFamily="34" charset="0"/>
              </a:rPr>
              <a:t>34 mL/min</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Hearing —&gt; 2 = Fair/poor/totally deaf</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Number of falls </a:t>
            </a:r>
            <a:r>
              <a:rPr lang="zh-CN" sz="1600" kern="100" dirty="0">
                <a:effectLst/>
                <a:latin typeface="Calibri" panose="020F0502020204030204" pitchFamily="34" charset="0"/>
                <a:ea typeface="DengXian" panose="02010600030101010101" pitchFamily="2" charset="-122"/>
                <a:cs typeface="Calibri" panose="020F0502020204030204" pitchFamily="34" charset="0"/>
              </a:rPr>
              <a:t>—</a:t>
            </a:r>
            <a:r>
              <a:rPr lang="en-US" sz="1600" kern="100" dirty="0">
                <a:effectLst/>
                <a:latin typeface="Calibri" panose="020F0502020204030204" pitchFamily="34" charset="0"/>
                <a:ea typeface="DengXian" panose="02010600030101010101" pitchFamily="2" charset="-122"/>
                <a:cs typeface="Calibri" panose="020F0502020204030204" pitchFamily="34" charset="0"/>
              </a:rPr>
              <a:t>&gt; 3 = </a:t>
            </a:r>
            <a:r>
              <a:rPr lang="zh-CN" sz="1600" kern="100" dirty="0">
                <a:effectLst/>
                <a:latin typeface="Calibri" panose="020F0502020204030204" pitchFamily="34" charset="0"/>
                <a:ea typeface="DengXian" panose="02010600030101010101" pitchFamily="2" charset="-122"/>
                <a:cs typeface="Calibri" panose="020F0502020204030204" pitchFamily="34" charset="0"/>
              </a:rPr>
              <a:t>≥</a:t>
            </a:r>
            <a:r>
              <a:rPr lang="en-US" sz="1600" kern="100" dirty="0">
                <a:effectLst/>
                <a:latin typeface="Calibri" panose="020F0502020204030204" pitchFamily="34" charset="0"/>
                <a:ea typeface="DengXian" panose="02010600030101010101" pitchFamily="2" charset="-122"/>
                <a:cs typeface="Calibri" panose="020F0502020204030204" pitchFamily="34" charset="0"/>
              </a:rPr>
              <a:t>1</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Needs help taking meds —&gt; 1 = Yes</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Walking ability —&gt; 2 = Limited</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Social activity —&gt; 1 = Decreased due to health</a:t>
            </a: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Hemoglobin, g/dL —&gt; 3 = &lt;11 g/dL</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Creatinine clearance, mL/min </a:t>
            </a:r>
            <a:r>
              <a:rPr lang="zh-CN" sz="1600" kern="100" dirty="0">
                <a:effectLst/>
                <a:latin typeface="Calibri" panose="020F0502020204030204" pitchFamily="34" charset="0"/>
                <a:ea typeface="DengXian" panose="02010600030101010101" pitchFamily="2" charset="-122"/>
                <a:cs typeface="Calibri" panose="020F0502020204030204" pitchFamily="34" charset="0"/>
              </a:rPr>
              <a:t>—</a:t>
            </a:r>
            <a:r>
              <a:rPr lang="en-US" sz="1600" kern="100" dirty="0">
                <a:effectLst/>
                <a:latin typeface="Calibri" panose="020F0502020204030204" pitchFamily="34" charset="0"/>
                <a:ea typeface="DengXian" panose="02010600030101010101" pitchFamily="2" charset="-122"/>
                <a:cs typeface="Calibri" panose="020F0502020204030204" pitchFamily="34" charset="0"/>
              </a:rPr>
              <a:t>&gt; 0 = </a:t>
            </a:r>
            <a:r>
              <a:rPr lang="zh-CN" sz="1600" kern="100" dirty="0">
                <a:effectLst/>
                <a:latin typeface="Calibri" panose="020F0502020204030204" pitchFamily="34" charset="0"/>
                <a:ea typeface="DengXian" panose="02010600030101010101" pitchFamily="2" charset="-122"/>
                <a:cs typeface="Calibri" panose="020F0502020204030204" pitchFamily="34" charset="0"/>
              </a:rPr>
              <a:t>≥</a:t>
            </a:r>
            <a:r>
              <a:rPr lang="en-US" sz="1600" kern="100" dirty="0">
                <a:effectLst/>
                <a:latin typeface="Calibri" panose="020F0502020204030204" pitchFamily="34" charset="0"/>
                <a:ea typeface="DengXian" panose="02010600030101010101" pitchFamily="2" charset="-122"/>
                <a:cs typeface="Calibri" panose="020F0502020204030204" pitchFamily="34" charset="0"/>
              </a:rPr>
              <a:t>34 mL/min</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Hearing —&gt; 0 = Excellent/good</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Number of falls —&gt; 0 = None</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Needs help taking meds —&gt; 1 = Yes</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Walking ability —&gt; 2 = Limited</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a:p>
            <a:pPr>
              <a:spcAft>
                <a:spcPts val="800"/>
              </a:spcAft>
            </a:pPr>
            <a:r>
              <a:rPr lang="en-US" sz="1600" kern="100" dirty="0">
                <a:effectLst/>
                <a:latin typeface="Calibri" panose="020F0502020204030204" pitchFamily="34" charset="0"/>
                <a:ea typeface="DengXian" panose="02010600030101010101" pitchFamily="2" charset="-122"/>
                <a:cs typeface="Calibri" panose="020F0502020204030204" pitchFamily="34" charset="0"/>
              </a:rPr>
              <a:t>Social activity —&gt; 1 = Decreased due to health</a:t>
            </a:r>
            <a:endParaRPr lang="fr-BE" sz="1600" kern="100" dirty="0">
              <a:effectLst/>
              <a:latin typeface="Calibri" panose="020F0502020204030204" pitchFamily="34" charset="0"/>
              <a:ea typeface="DengXian" panose="02010600030101010101" pitchFamily="2" charset="-122"/>
              <a:cs typeface="Calibri" panose="020F0502020204030204" pitchFamily="34" charset="0"/>
            </a:endParaRPr>
          </a:p>
        </p:txBody>
      </p:sp>
      <p:sp>
        <p:nvSpPr>
          <p:cNvPr id="13" name="ZoneTexte 12">
            <a:extLst>
              <a:ext uri="{FF2B5EF4-FFF2-40B4-BE49-F238E27FC236}">
                <a16:creationId xmlns:a16="http://schemas.microsoft.com/office/drawing/2014/main" id="{6D1F99B7-6F79-8F93-05D1-4406141E0CC6}"/>
              </a:ext>
            </a:extLst>
          </p:cNvPr>
          <p:cNvSpPr txBox="1"/>
          <p:nvPr/>
        </p:nvSpPr>
        <p:spPr>
          <a:xfrm>
            <a:off x="0" y="9917668"/>
            <a:ext cx="18288000" cy="369332"/>
          </a:xfrm>
          <a:prstGeom prst="rect">
            <a:avLst/>
          </a:prstGeom>
          <a:noFill/>
        </p:spPr>
        <p:txBody>
          <a:bodyPr wrap="square">
            <a:spAutoFit/>
          </a:bodyPr>
          <a:lstStyle/>
          <a:p>
            <a:pPr algn="r"/>
            <a:r>
              <a:rPr lang="en-US" sz="1800" b="0" u="none" strike="noStrike" baseline="0" dirty="0"/>
              <a:t>Hurria A et al. Predicting chemotherapy toxicity in older adults with cancer: a prospective multicenter study. J Clin </a:t>
            </a:r>
            <a:r>
              <a:rPr lang="fr-CH" sz="1800" b="0" u="none" strike="noStrike" baseline="0" dirty="0" err="1"/>
              <a:t>Oncol</a:t>
            </a:r>
            <a:r>
              <a:rPr lang="fr-CH" sz="1800" b="0" u="none" strike="noStrike" baseline="0" dirty="0"/>
              <a:t> 2011;29(25):3457-65.</a:t>
            </a:r>
            <a:endParaRPr lang="fr-FR" sz="1800" dirty="0"/>
          </a:p>
        </p:txBody>
      </p:sp>
      <p:sp>
        <p:nvSpPr>
          <p:cNvPr id="15" name="ZoneTexte 14">
            <a:extLst>
              <a:ext uri="{FF2B5EF4-FFF2-40B4-BE49-F238E27FC236}">
                <a16:creationId xmlns:a16="http://schemas.microsoft.com/office/drawing/2014/main" id="{7783B9D5-7F1A-298B-4A75-316FD3C7E341}"/>
              </a:ext>
            </a:extLst>
          </p:cNvPr>
          <p:cNvSpPr txBox="1"/>
          <p:nvPr/>
        </p:nvSpPr>
        <p:spPr>
          <a:xfrm>
            <a:off x="698347" y="2501875"/>
            <a:ext cx="8618003" cy="507831"/>
          </a:xfrm>
          <a:prstGeom prst="rect">
            <a:avLst/>
          </a:prstGeom>
          <a:noFill/>
        </p:spPr>
        <p:txBody>
          <a:bodyPr wrap="square">
            <a:spAutoFit/>
          </a:bodyPr>
          <a:lstStyle/>
          <a:p>
            <a:r>
              <a:rPr lang="fr-FR" dirty="0"/>
              <a:t>CARG Score : https://</a:t>
            </a:r>
            <a:r>
              <a:rPr lang="fr-FR" dirty="0" err="1"/>
              <a:t>www.mycarg.org</a:t>
            </a:r>
            <a:endParaRPr lang="fr-FR" dirty="0"/>
          </a:p>
        </p:txBody>
      </p:sp>
      <p:pic>
        <p:nvPicPr>
          <p:cNvPr id="4" name="Image 3" descr="Une image contenant texte, nombre, capture d’écran&#10;&#10;Description générée automatiquement">
            <a:extLst>
              <a:ext uri="{FF2B5EF4-FFF2-40B4-BE49-F238E27FC236}">
                <a16:creationId xmlns:a16="http://schemas.microsoft.com/office/drawing/2014/main" id="{B288F7A4-911D-18FD-8767-602AB77E0EA0}"/>
              </a:ext>
            </a:extLst>
          </p:cNvPr>
          <p:cNvPicPr>
            <a:picLocks noChangeAspect="1"/>
          </p:cNvPicPr>
          <p:nvPr/>
        </p:nvPicPr>
        <p:blipFill>
          <a:blip r:embed="rId3"/>
          <a:stretch>
            <a:fillRect/>
          </a:stretch>
        </p:blipFill>
        <p:spPr>
          <a:xfrm>
            <a:off x="9316350" y="7369115"/>
            <a:ext cx="8640000" cy="2257162"/>
          </a:xfrm>
          <a:prstGeom prst="rect">
            <a:avLst/>
          </a:prstGeom>
          <a:ln>
            <a:solidFill>
              <a:schemeClr val="accent1"/>
            </a:solidFill>
          </a:ln>
        </p:spPr>
      </p:pic>
      <p:pic>
        <p:nvPicPr>
          <p:cNvPr id="3" name="Image 2">
            <a:extLst>
              <a:ext uri="{FF2B5EF4-FFF2-40B4-BE49-F238E27FC236}">
                <a16:creationId xmlns:a16="http://schemas.microsoft.com/office/drawing/2014/main" id="{FB4746BC-5374-8277-75B2-48D5453ABA98}"/>
              </a:ext>
            </a:extLst>
          </p:cNvPr>
          <p:cNvPicPr>
            <a:picLocks noChangeAspect="1"/>
          </p:cNvPicPr>
          <p:nvPr/>
        </p:nvPicPr>
        <p:blipFill>
          <a:blip r:embed="rId4"/>
          <a:stretch>
            <a:fillRect/>
          </a:stretch>
        </p:blipFill>
        <p:spPr>
          <a:xfrm>
            <a:off x="9316350" y="3009081"/>
            <a:ext cx="8640381" cy="2438740"/>
          </a:xfrm>
          <a:prstGeom prst="rect">
            <a:avLst/>
          </a:prstGeom>
          <a:ln>
            <a:solidFill>
              <a:schemeClr val="accent1"/>
            </a:solidFill>
          </a:ln>
        </p:spPr>
      </p:pic>
      <p:sp>
        <p:nvSpPr>
          <p:cNvPr id="6" name="ZoneTexte 5">
            <a:extLst>
              <a:ext uri="{FF2B5EF4-FFF2-40B4-BE49-F238E27FC236}">
                <a16:creationId xmlns:a16="http://schemas.microsoft.com/office/drawing/2014/main" id="{382B367E-E9C6-BD7C-DA61-4301E560B5F4}"/>
              </a:ext>
            </a:extLst>
          </p:cNvPr>
          <p:cNvSpPr txBox="1"/>
          <p:nvPr/>
        </p:nvSpPr>
        <p:spPr>
          <a:xfrm>
            <a:off x="8752347" y="5078489"/>
            <a:ext cx="9204384" cy="369332"/>
          </a:xfrm>
          <a:prstGeom prst="rect">
            <a:avLst/>
          </a:prstGeom>
          <a:noFill/>
        </p:spPr>
        <p:txBody>
          <a:bodyPr wrap="square">
            <a:spAutoFit/>
          </a:bodyPr>
          <a:lstStyle/>
          <a:p>
            <a:pPr algn="r"/>
            <a:r>
              <a:rPr lang="fr-CH" sz="1800" b="0" i="1" u="none" strike="noStrike" baseline="0" dirty="0">
                <a:latin typeface="NewsGothicStd-Oblique"/>
              </a:rPr>
              <a:t>La Lettre du Cancérologue 2022;31(8):484-8.</a:t>
            </a:r>
            <a:endParaRPr lang="fr-CH" sz="6000" dirty="0"/>
          </a:p>
        </p:txBody>
      </p:sp>
      <p:sp>
        <p:nvSpPr>
          <p:cNvPr id="2" name="Rectangle : coins arrondis 1">
            <a:extLst>
              <a:ext uri="{FF2B5EF4-FFF2-40B4-BE49-F238E27FC236}">
                <a16:creationId xmlns:a16="http://schemas.microsoft.com/office/drawing/2014/main" id="{4BBBEC4E-E05F-8F97-21A6-9D0280E7857A}"/>
              </a:ext>
            </a:extLst>
          </p:cNvPr>
          <p:cNvSpPr/>
          <p:nvPr/>
        </p:nvSpPr>
        <p:spPr>
          <a:xfrm>
            <a:off x="1256400" y="87627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solidFill>
                  <a:srgbClr val="008AB8"/>
                </a:solidFill>
              </a:rPr>
              <a:t>3. Réduction des toxicités et amélioration de la tolérance</a:t>
            </a:r>
          </a:p>
        </p:txBody>
      </p:sp>
    </p:spTree>
    <p:extLst>
      <p:ext uri="{BB962C8B-B14F-4D97-AF65-F5344CB8AC3E}">
        <p14:creationId xmlns:p14="http://schemas.microsoft.com/office/powerpoint/2010/main" val="3129714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B941B-4DB6-578B-F7BE-30276BEF8510}"/>
            </a:ext>
          </a:extLst>
        </p:cNvPr>
        <p:cNvGrpSpPr/>
        <p:nvPr/>
      </p:nvGrpSpPr>
      <p:grpSpPr>
        <a:xfrm>
          <a:off x="0" y="0"/>
          <a:ext cx="0" cy="0"/>
          <a:chOff x="0" y="0"/>
          <a:chExt cx="0" cy="0"/>
        </a:xfrm>
      </p:grpSpPr>
      <p:sp>
        <p:nvSpPr>
          <p:cNvPr id="17" name="ZoneTexte 16">
            <a:extLst>
              <a:ext uri="{FF2B5EF4-FFF2-40B4-BE49-F238E27FC236}">
                <a16:creationId xmlns:a16="http://schemas.microsoft.com/office/drawing/2014/main" id="{1644550A-922A-B315-6881-A30D7ED3484F}"/>
              </a:ext>
            </a:extLst>
          </p:cNvPr>
          <p:cNvSpPr txBox="1"/>
          <p:nvPr/>
        </p:nvSpPr>
        <p:spPr>
          <a:xfrm>
            <a:off x="698347" y="3169909"/>
            <a:ext cx="8211449" cy="2646878"/>
          </a:xfrm>
          <a:prstGeom prst="rect">
            <a:avLst/>
          </a:prstGeom>
          <a:solidFill>
            <a:schemeClr val="bg1"/>
          </a:solidFill>
          <a:ln>
            <a:solidFill>
              <a:schemeClr val="accent1"/>
            </a:solidFill>
          </a:ln>
        </p:spPr>
        <p:txBody>
          <a:bodyPr wrap="square">
            <a:spAutoFit/>
          </a:bodyPr>
          <a:lstStyle/>
          <a:p>
            <a:pPr>
              <a:spcAft>
                <a:spcPts val="800"/>
              </a:spcAft>
            </a:pPr>
            <a:r>
              <a:rPr lang="en-US" sz="1800" kern="100" dirty="0">
                <a:effectLst/>
                <a:latin typeface="Aptos" panose="020B0004020202020204" pitchFamily="34" charset="0"/>
                <a:ea typeface="DengXian" panose="02010600030101010101" pitchFamily="2" charset="-122"/>
                <a:cs typeface="Arial" panose="020B0604020202020204" pitchFamily="34" charset="0"/>
              </a:rPr>
              <a:t>Chemotherapy risk —&gt; 1 = 1</a:t>
            </a:r>
            <a:endParaRPr lang="fr-BE" sz="1800" kern="100" dirty="0">
              <a:effectLst/>
              <a:latin typeface="Aptos" panose="020B0004020202020204" pitchFamily="34" charset="0"/>
              <a:ea typeface="DengXian" panose="02010600030101010101" pitchFamily="2" charset="-122"/>
              <a:cs typeface="Arial" panose="020B0604020202020204" pitchFamily="34" charset="0"/>
            </a:endParaRPr>
          </a:p>
          <a:p>
            <a:pPr>
              <a:spcAft>
                <a:spcPts val="800"/>
              </a:spcAft>
            </a:pPr>
            <a:r>
              <a:rPr lang="en-US" sz="1800" kern="100" dirty="0">
                <a:effectLst/>
                <a:latin typeface="Aptos" panose="020B0004020202020204" pitchFamily="34" charset="0"/>
                <a:ea typeface="DengXian" panose="02010600030101010101" pitchFamily="2" charset="-122"/>
                <a:cs typeface="Arial" panose="020B0604020202020204" pitchFamily="34" charset="0"/>
              </a:rPr>
              <a:t>Diastolic blood pressure, mmHg </a:t>
            </a:r>
            <a:r>
              <a:rPr lang="zh-CN" sz="1800" kern="100" dirty="0">
                <a:effectLst/>
                <a:latin typeface="Aptos" panose="020B0004020202020204" pitchFamily="34" charset="0"/>
                <a:ea typeface="DengXian" panose="02010600030101010101" pitchFamily="2" charset="-122"/>
                <a:cs typeface="Arial" panose="020B0604020202020204" pitchFamily="34" charset="0"/>
              </a:rPr>
              <a:t>—</a:t>
            </a:r>
            <a:r>
              <a:rPr lang="en-US" sz="1800" kern="100" dirty="0">
                <a:effectLst/>
                <a:latin typeface="Aptos" panose="020B0004020202020204" pitchFamily="34" charset="0"/>
                <a:ea typeface="DengXian" panose="02010600030101010101" pitchFamily="2" charset="-122"/>
                <a:cs typeface="Arial" panose="020B0604020202020204" pitchFamily="34" charset="0"/>
              </a:rPr>
              <a:t>&gt; 0 = </a:t>
            </a:r>
            <a:r>
              <a:rPr lang="zh-CN" sz="1800" kern="100" dirty="0">
                <a:effectLst/>
                <a:latin typeface="Aptos" panose="020B0004020202020204" pitchFamily="34" charset="0"/>
                <a:ea typeface="DengXian" panose="02010600030101010101" pitchFamily="2" charset="-122"/>
                <a:cs typeface="Arial" panose="020B0604020202020204" pitchFamily="34" charset="0"/>
              </a:rPr>
              <a:t>≤</a:t>
            </a:r>
            <a:r>
              <a:rPr lang="en-US" sz="1800" kern="100" dirty="0">
                <a:effectLst/>
                <a:latin typeface="Aptos" panose="020B0004020202020204" pitchFamily="34" charset="0"/>
                <a:ea typeface="DengXian" panose="02010600030101010101" pitchFamily="2" charset="-122"/>
                <a:cs typeface="Arial" panose="020B0604020202020204" pitchFamily="34" charset="0"/>
              </a:rPr>
              <a:t>72 mmHg</a:t>
            </a:r>
            <a:endParaRPr lang="fr-BE" sz="1800" kern="100" dirty="0">
              <a:effectLst/>
              <a:latin typeface="Aptos" panose="020B0004020202020204" pitchFamily="34" charset="0"/>
              <a:ea typeface="DengXian" panose="02010600030101010101" pitchFamily="2" charset="-122"/>
              <a:cs typeface="Arial" panose="020B0604020202020204" pitchFamily="34" charset="0"/>
            </a:endParaRPr>
          </a:p>
          <a:p>
            <a:pPr>
              <a:spcAft>
                <a:spcPts val="800"/>
              </a:spcAft>
            </a:pPr>
            <a:r>
              <a:rPr lang="en-US" sz="1800" kern="100" dirty="0">
                <a:effectLst/>
                <a:latin typeface="Aptos" panose="020B0004020202020204" pitchFamily="34" charset="0"/>
                <a:ea typeface="DengXian" panose="02010600030101010101" pitchFamily="2" charset="-122"/>
                <a:cs typeface="Arial" panose="020B0604020202020204" pitchFamily="34" charset="0"/>
              </a:rPr>
              <a:t>Instrumental Activities of Daily Living score (IADL) —&gt; 1 = 10-25</a:t>
            </a:r>
            <a:endParaRPr lang="fr-BE" sz="1800" kern="100" dirty="0">
              <a:effectLst/>
              <a:latin typeface="Aptos" panose="020B0004020202020204" pitchFamily="34" charset="0"/>
              <a:ea typeface="DengXian" panose="02010600030101010101" pitchFamily="2" charset="-122"/>
              <a:cs typeface="Arial" panose="020B0604020202020204" pitchFamily="34" charset="0"/>
            </a:endParaRPr>
          </a:p>
          <a:p>
            <a:pPr>
              <a:spcAft>
                <a:spcPts val="800"/>
              </a:spcAft>
            </a:pPr>
            <a:r>
              <a:rPr lang="en-US" sz="1800" kern="100" dirty="0">
                <a:effectLst/>
                <a:latin typeface="Aptos" panose="020B0004020202020204" pitchFamily="34" charset="0"/>
                <a:ea typeface="DengXian" panose="02010600030101010101" pitchFamily="2" charset="-122"/>
                <a:cs typeface="Arial" panose="020B0604020202020204" pitchFamily="34" charset="0"/>
              </a:rPr>
              <a:t>Lactate dehydrogenase, U/L —&gt; 0 = 0-459 U/L</a:t>
            </a:r>
            <a:endParaRPr lang="fr-BE" sz="1800" kern="100" dirty="0">
              <a:effectLst/>
              <a:latin typeface="Aptos" panose="020B0004020202020204" pitchFamily="34" charset="0"/>
              <a:ea typeface="DengXian" panose="02010600030101010101" pitchFamily="2" charset="-122"/>
              <a:cs typeface="Arial" panose="020B0604020202020204" pitchFamily="34" charset="0"/>
            </a:endParaRPr>
          </a:p>
          <a:p>
            <a:pPr>
              <a:spcAft>
                <a:spcPts val="800"/>
              </a:spcAft>
            </a:pPr>
            <a:r>
              <a:rPr lang="en-US" sz="1800" kern="100" dirty="0">
                <a:effectLst/>
                <a:latin typeface="Aptos" panose="020B0004020202020204" pitchFamily="34" charset="0"/>
                <a:ea typeface="DengXian" panose="02010600030101010101" pitchFamily="2" charset="-122"/>
                <a:cs typeface="Arial" panose="020B0604020202020204" pitchFamily="34" charset="0"/>
              </a:rPr>
              <a:t>Eastern Cooperative Oncology Group (ECOG) Performance Status —&gt; 2 = 3-4</a:t>
            </a:r>
            <a:endParaRPr lang="fr-BE" sz="1800" kern="100" dirty="0">
              <a:effectLst/>
              <a:latin typeface="Aptos" panose="020B0004020202020204" pitchFamily="34" charset="0"/>
              <a:ea typeface="DengXian" panose="02010600030101010101" pitchFamily="2" charset="-122"/>
              <a:cs typeface="Arial" panose="020B0604020202020204" pitchFamily="34" charset="0"/>
            </a:endParaRPr>
          </a:p>
          <a:p>
            <a:pPr>
              <a:spcAft>
                <a:spcPts val="800"/>
              </a:spcAft>
            </a:pPr>
            <a:r>
              <a:rPr lang="en-US" sz="1800" kern="100" dirty="0">
                <a:effectLst/>
                <a:latin typeface="Aptos" panose="020B0004020202020204" pitchFamily="34" charset="0"/>
                <a:ea typeface="DengXian" panose="02010600030101010101" pitchFamily="2" charset="-122"/>
                <a:cs typeface="Arial" panose="020B0604020202020204" pitchFamily="34" charset="0"/>
              </a:rPr>
              <a:t>Mini Mental Health Status —&gt; 2 = &lt;30</a:t>
            </a:r>
            <a:endParaRPr lang="fr-BE" sz="1800" kern="100" dirty="0">
              <a:effectLst/>
              <a:latin typeface="Aptos" panose="020B0004020202020204" pitchFamily="34" charset="0"/>
              <a:ea typeface="DengXian" panose="02010600030101010101" pitchFamily="2" charset="-122"/>
              <a:cs typeface="Arial" panose="020B0604020202020204" pitchFamily="34" charset="0"/>
            </a:endParaRPr>
          </a:p>
          <a:p>
            <a:pPr>
              <a:spcAft>
                <a:spcPts val="800"/>
              </a:spcAft>
            </a:pPr>
            <a:r>
              <a:rPr lang="en-US" sz="1800" kern="100" dirty="0">
                <a:effectLst/>
                <a:latin typeface="Aptos" panose="020B0004020202020204" pitchFamily="34" charset="0"/>
                <a:ea typeface="DengXian" panose="02010600030101010101" pitchFamily="2" charset="-122"/>
                <a:cs typeface="Arial" panose="020B0604020202020204" pitchFamily="34" charset="0"/>
              </a:rPr>
              <a:t>Mini Nutritional Assessment —&gt; 2 = &lt;28</a:t>
            </a:r>
            <a:endParaRPr lang="fr-BE"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15" name="ZoneTexte 14">
            <a:extLst>
              <a:ext uri="{FF2B5EF4-FFF2-40B4-BE49-F238E27FC236}">
                <a16:creationId xmlns:a16="http://schemas.microsoft.com/office/drawing/2014/main" id="{FE8C4C11-7AFA-962D-16CC-FDC7C41DADCA}"/>
              </a:ext>
            </a:extLst>
          </p:cNvPr>
          <p:cNvSpPr txBox="1"/>
          <p:nvPr/>
        </p:nvSpPr>
        <p:spPr>
          <a:xfrm>
            <a:off x="698347" y="2549248"/>
            <a:ext cx="8618003" cy="507831"/>
          </a:xfrm>
          <a:prstGeom prst="rect">
            <a:avLst/>
          </a:prstGeom>
          <a:noFill/>
        </p:spPr>
        <p:txBody>
          <a:bodyPr wrap="square">
            <a:spAutoFit/>
          </a:bodyPr>
          <a:lstStyle/>
          <a:p>
            <a:r>
              <a:rPr lang="fr-FR" dirty="0"/>
              <a:t>CRASH Score :</a:t>
            </a:r>
          </a:p>
        </p:txBody>
      </p:sp>
      <p:pic>
        <p:nvPicPr>
          <p:cNvPr id="1026" name="Picture 2">
            <a:extLst>
              <a:ext uri="{FF2B5EF4-FFF2-40B4-BE49-F238E27FC236}">
                <a16:creationId xmlns:a16="http://schemas.microsoft.com/office/drawing/2014/main" id="{B557C232-C47F-BE11-B380-1AB11B77E7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8347" y="5929617"/>
            <a:ext cx="6400650" cy="3626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EA5BEA95-4BD0-0901-C941-5629B5CE83F4}"/>
              </a:ext>
            </a:extLst>
          </p:cNvPr>
          <p:cNvSpPr>
            <a:spLocks noChangeArrowheads="1"/>
          </p:cNvSpPr>
          <p:nvPr/>
        </p:nvSpPr>
        <p:spPr bwMode="auto">
          <a:xfrm>
            <a:off x="56963" y="9942318"/>
            <a:ext cx="18288000" cy="355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3174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800" b="0" i="0" strike="noStrike" cap="none" normalizeH="0" baseline="0" dirty="0">
                <a:ln>
                  <a:noFill/>
                </a:ln>
                <a:effectLst/>
                <a:latin typeface="Calibri" panose="020F0502020204030204" pitchFamily="34" charset="0"/>
                <a:ea typeface="Facit"/>
                <a:cs typeface="Calibri" panose="020F0502020204030204" pitchFamily="34" charset="0"/>
                <a:hlinkClick r:id="rId4">
                  <a:extLst>
                    <a:ext uri="{A12FA001-AC4F-418D-AE19-62706E023703}">
                      <ahyp:hlinkClr xmlns:ahyp="http://schemas.microsoft.com/office/drawing/2018/hyperlinkcolor" val="tx"/>
                    </a:ext>
                  </a:extLst>
                </a:hlinkClick>
              </a:rPr>
              <a:t>Extermann M et al. Predicting the risk of chemotherapy toxicity in older patients: the chemotherapy risk assessment scale for high-age patients (Crash) score. Cancer. 2012;118(13):3377-3386.</a:t>
            </a:r>
            <a:endParaRPr kumimoji="0" lang="fr-FR" altLang="fr-FR" sz="1800" b="0" i="0" strike="noStrike" cap="none" normalizeH="0" baseline="0" dirty="0">
              <a:ln>
                <a:noFill/>
              </a:ln>
              <a:effectLst/>
              <a:latin typeface="Calibri" panose="020F0502020204030204" pitchFamily="34" charset="0"/>
              <a:cs typeface="Calibri" panose="020F0502020204030204" pitchFamily="34" charset="0"/>
            </a:endParaRPr>
          </a:p>
        </p:txBody>
      </p:sp>
      <p:sp>
        <p:nvSpPr>
          <p:cNvPr id="3" name="AutoShape 4">
            <a:hlinkClick r:id="rId4"/>
            <a:extLst>
              <a:ext uri="{FF2B5EF4-FFF2-40B4-BE49-F238E27FC236}">
                <a16:creationId xmlns:a16="http://schemas.microsoft.com/office/drawing/2014/main" id="{F7A8DA6E-5E6C-CF10-D255-C99CD94C8578}"/>
              </a:ext>
            </a:extLst>
          </p:cNvPr>
          <p:cNvSpPr>
            <a:spLocks noChangeAspect="1" noChangeArrowheads="1"/>
          </p:cNvSpPr>
          <p:nvPr/>
        </p:nvSpPr>
        <p:spPr bwMode="auto">
          <a:xfrm>
            <a:off x="69850" y="-1762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80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FFEC5375-12E4-6F09-B45E-C21300BC41CD}"/>
              </a:ext>
            </a:extLst>
          </p:cNvPr>
          <p:cNvSpPr txBox="1"/>
          <p:nvPr/>
        </p:nvSpPr>
        <p:spPr>
          <a:xfrm>
            <a:off x="11037922" y="7753014"/>
            <a:ext cx="5644272" cy="1338828"/>
          </a:xfrm>
          <a:prstGeom prst="rect">
            <a:avLst/>
          </a:prstGeom>
          <a:noFill/>
        </p:spPr>
        <p:txBody>
          <a:bodyPr wrap="square">
            <a:spAutoFit/>
          </a:bodyPr>
          <a:lstStyle/>
          <a:p>
            <a:pPr algn="l"/>
            <a:r>
              <a:rPr lang="fr-BE" b="0" i="0" dirty="0" err="1">
                <a:effectLst/>
                <a:latin typeface="Facit"/>
              </a:rPr>
              <a:t>Combined</a:t>
            </a:r>
            <a:r>
              <a:rPr lang="fr-BE" b="0" i="0" dirty="0">
                <a:effectLst/>
                <a:latin typeface="Facit"/>
              </a:rPr>
              <a:t> score: 8 points</a:t>
            </a:r>
            <a:br>
              <a:rPr lang="fr-BE" b="0" i="0" dirty="0">
                <a:effectLst/>
                <a:latin typeface="Facit"/>
              </a:rPr>
            </a:br>
            <a:r>
              <a:rPr lang="fr-BE" b="0" i="0" dirty="0" err="1">
                <a:effectLst/>
                <a:latin typeface="Facit"/>
              </a:rPr>
              <a:t>Hematologic</a:t>
            </a:r>
            <a:r>
              <a:rPr lang="fr-BE" b="0" i="0" dirty="0">
                <a:effectLst/>
                <a:latin typeface="Facit"/>
              </a:rPr>
              <a:t> score: 2 points</a:t>
            </a:r>
            <a:br>
              <a:rPr lang="fr-BE" b="0" i="0" dirty="0">
                <a:effectLst/>
                <a:latin typeface="Facit"/>
              </a:rPr>
            </a:br>
            <a:r>
              <a:rPr lang="fr-BE" b="0" i="0" dirty="0" err="1">
                <a:effectLst/>
                <a:latin typeface="Facit"/>
              </a:rPr>
              <a:t>Nonhematologic</a:t>
            </a:r>
            <a:r>
              <a:rPr lang="fr-BE" b="0" i="0" dirty="0">
                <a:effectLst/>
                <a:latin typeface="Facit"/>
              </a:rPr>
              <a:t> score: 7 points</a:t>
            </a:r>
          </a:p>
        </p:txBody>
      </p:sp>
      <p:pic>
        <p:nvPicPr>
          <p:cNvPr id="9" name="Image 8" descr="Une image contenant texte, capture d’écran, Police, nombre&#10;&#10;Description générée automatiquement">
            <a:extLst>
              <a:ext uri="{FF2B5EF4-FFF2-40B4-BE49-F238E27FC236}">
                <a16:creationId xmlns:a16="http://schemas.microsoft.com/office/drawing/2014/main" id="{A8831DCB-2F5A-B57B-B1F0-32EBBE4D1940}"/>
              </a:ext>
            </a:extLst>
          </p:cNvPr>
          <p:cNvPicPr>
            <a:picLocks noChangeAspect="1"/>
          </p:cNvPicPr>
          <p:nvPr/>
        </p:nvPicPr>
        <p:blipFill>
          <a:blip r:embed="rId5"/>
          <a:stretch>
            <a:fillRect/>
          </a:stretch>
        </p:blipFill>
        <p:spPr>
          <a:xfrm>
            <a:off x="11037921" y="2931269"/>
            <a:ext cx="5644273" cy="3465620"/>
          </a:xfrm>
          <a:prstGeom prst="rect">
            <a:avLst/>
          </a:prstGeom>
        </p:spPr>
      </p:pic>
      <p:pic>
        <p:nvPicPr>
          <p:cNvPr id="12" name="Image 11" descr="Une image contenant texte, reçu, capture d’écran, Police&#10;&#10;Description générée automatiquement">
            <a:extLst>
              <a:ext uri="{FF2B5EF4-FFF2-40B4-BE49-F238E27FC236}">
                <a16:creationId xmlns:a16="http://schemas.microsoft.com/office/drawing/2014/main" id="{5B131846-7473-88B3-643D-ECA60DF628CF}"/>
              </a:ext>
            </a:extLst>
          </p:cNvPr>
          <p:cNvPicPr>
            <a:picLocks noChangeAspect="1"/>
          </p:cNvPicPr>
          <p:nvPr/>
        </p:nvPicPr>
        <p:blipFill>
          <a:blip r:embed="rId6"/>
          <a:stretch>
            <a:fillRect/>
          </a:stretch>
        </p:blipFill>
        <p:spPr>
          <a:xfrm>
            <a:off x="11057917" y="6357349"/>
            <a:ext cx="5624277" cy="1385290"/>
          </a:xfrm>
          <a:prstGeom prst="rect">
            <a:avLst/>
          </a:prstGeom>
        </p:spPr>
      </p:pic>
      <p:sp>
        <p:nvSpPr>
          <p:cNvPr id="5" name="Rectangle : coins arrondis 4">
            <a:extLst>
              <a:ext uri="{FF2B5EF4-FFF2-40B4-BE49-F238E27FC236}">
                <a16:creationId xmlns:a16="http://schemas.microsoft.com/office/drawing/2014/main" id="{ED4B35A7-13B2-FD7D-C076-692C3F974B31}"/>
              </a:ext>
            </a:extLst>
          </p:cNvPr>
          <p:cNvSpPr/>
          <p:nvPr/>
        </p:nvSpPr>
        <p:spPr>
          <a:xfrm>
            <a:off x="1256400" y="87627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solidFill>
                  <a:srgbClr val="008AB8"/>
                </a:solidFill>
              </a:rPr>
              <a:t>3. Réduction des toxicités et amélioration de la tolérance</a:t>
            </a:r>
          </a:p>
        </p:txBody>
      </p:sp>
      <p:sp>
        <p:nvSpPr>
          <p:cNvPr id="6" name="Rectangle 5">
            <a:extLst>
              <a:ext uri="{FF2B5EF4-FFF2-40B4-BE49-F238E27FC236}">
                <a16:creationId xmlns:a16="http://schemas.microsoft.com/office/drawing/2014/main" id="{FC04A1E2-462C-198C-BD91-2AF192FD21D4}"/>
              </a:ext>
            </a:extLst>
          </p:cNvPr>
          <p:cNvSpPr/>
          <p:nvPr/>
        </p:nvSpPr>
        <p:spPr>
          <a:xfrm>
            <a:off x="11057917" y="2931269"/>
            <a:ext cx="5624277" cy="4811370"/>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12272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3E65D-2D07-2598-4E85-A519F68EC5FF}"/>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ECAB057-246F-49F2-D901-556A85CEEF39}"/>
              </a:ext>
            </a:extLst>
          </p:cNvPr>
          <p:cNvSpPr>
            <a:spLocks noGrp="1"/>
          </p:cNvSpPr>
          <p:nvPr>
            <p:ph type="body" sz="quarter" idx="10"/>
          </p:nvPr>
        </p:nvSpPr>
        <p:spPr>
          <a:xfrm>
            <a:off x="1256400" y="2430582"/>
            <a:ext cx="15775200" cy="456535"/>
          </a:xfrm>
        </p:spPr>
        <p:txBody>
          <a:bodyPr/>
          <a:lstStyle/>
          <a:p>
            <a:pPr algn="l"/>
            <a:r>
              <a:rPr lang="fr-FR" dirty="0"/>
              <a:t>Montrez l’évidence, même si parfois, elle est encore faible…</a:t>
            </a:r>
          </a:p>
        </p:txBody>
      </p:sp>
      <p:pic>
        <p:nvPicPr>
          <p:cNvPr id="10" name="Image 9" descr="Une image contenant texte, reçu, Police, ligne&#10;&#10;Description générée automatiquement">
            <a:extLst>
              <a:ext uri="{FF2B5EF4-FFF2-40B4-BE49-F238E27FC236}">
                <a16:creationId xmlns:a16="http://schemas.microsoft.com/office/drawing/2014/main" id="{60E0D8ED-EA2D-A1A1-7CE1-12F06F1DB1C4}"/>
              </a:ext>
            </a:extLst>
          </p:cNvPr>
          <p:cNvPicPr>
            <a:picLocks noChangeAspect="1"/>
          </p:cNvPicPr>
          <p:nvPr/>
        </p:nvPicPr>
        <p:blipFill>
          <a:blip r:embed="rId3"/>
          <a:stretch>
            <a:fillRect/>
          </a:stretch>
        </p:blipFill>
        <p:spPr>
          <a:xfrm>
            <a:off x="4813300" y="2907877"/>
            <a:ext cx="7772400" cy="2388041"/>
          </a:xfrm>
          <a:prstGeom prst="rect">
            <a:avLst/>
          </a:prstGeom>
          <a:ln>
            <a:solidFill>
              <a:schemeClr val="accent1"/>
            </a:solidFill>
          </a:ln>
        </p:spPr>
      </p:pic>
      <p:pic>
        <p:nvPicPr>
          <p:cNvPr id="12" name="Image 11" descr="Une image contenant texte, reçu, Police, ligne&#10;&#10;Description générée automatiquement">
            <a:extLst>
              <a:ext uri="{FF2B5EF4-FFF2-40B4-BE49-F238E27FC236}">
                <a16:creationId xmlns:a16="http://schemas.microsoft.com/office/drawing/2014/main" id="{0E079474-F8BB-ED4C-B390-55E54F9700FB}"/>
              </a:ext>
            </a:extLst>
          </p:cNvPr>
          <p:cNvPicPr>
            <a:picLocks noChangeAspect="1"/>
          </p:cNvPicPr>
          <p:nvPr/>
        </p:nvPicPr>
        <p:blipFill>
          <a:blip r:embed="rId4"/>
          <a:stretch>
            <a:fillRect/>
          </a:stretch>
        </p:blipFill>
        <p:spPr>
          <a:xfrm>
            <a:off x="4813300" y="5399800"/>
            <a:ext cx="7772400" cy="2606175"/>
          </a:xfrm>
          <a:prstGeom prst="rect">
            <a:avLst/>
          </a:prstGeom>
          <a:ln>
            <a:solidFill>
              <a:schemeClr val="accent1"/>
            </a:solidFill>
          </a:ln>
        </p:spPr>
      </p:pic>
      <p:pic>
        <p:nvPicPr>
          <p:cNvPr id="14" name="Image 13" descr="Une image contenant texte, reçu, Police, ligne&#10;&#10;Description générée automatiquement">
            <a:extLst>
              <a:ext uri="{FF2B5EF4-FFF2-40B4-BE49-F238E27FC236}">
                <a16:creationId xmlns:a16="http://schemas.microsoft.com/office/drawing/2014/main" id="{71356C17-042C-2773-41FE-F5E3F5B65F90}"/>
              </a:ext>
            </a:extLst>
          </p:cNvPr>
          <p:cNvPicPr>
            <a:picLocks noChangeAspect="1"/>
          </p:cNvPicPr>
          <p:nvPr/>
        </p:nvPicPr>
        <p:blipFill>
          <a:blip r:embed="rId5"/>
          <a:stretch>
            <a:fillRect/>
          </a:stretch>
        </p:blipFill>
        <p:spPr>
          <a:xfrm>
            <a:off x="4813300" y="8068988"/>
            <a:ext cx="7772400" cy="2008597"/>
          </a:xfrm>
          <a:prstGeom prst="rect">
            <a:avLst/>
          </a:prstGeom>
          <a:ln>
            <a:solidFill>
              <a:schemeClr val="accent1"/>
            </a:solidFill>
          </a:ln>
        </p:spPr>
      </p:pic>
      <p:sp>
        <p:nvSpPr>
          <p:cNvPr id="16" name="ZoneTexte 15">
            <a:extLst>
              <a:ext uri="{FF2B5EF4-FFF2-40B4-BE49-F238E27FC236}">
                <a16:creationId xmlns:a16="http://schemas.microsoft.com/office/drawing/2014/main" id="{BE39E808-216F-EE61-1887-DC534235B3FE}"/>
              </a:ext>
            </a:extLst>
          </p:cNvPr>
          <p:cNvSpPr txBox="1"/>
          <p:nvPr/>
        </p:nvSpPr>
        <p:spPr>
          <a:xfrm>
            <a:off x="641350" y="4024335"/>
            <a:ext cx="3873500" cy="523220"/>
          </a:xfrm>
          <a:prstGeom prst="rect">
            <a:avLst/>
          </a:prstGeom>
          <a:noFill/>
        </p:spPr>
        <p:txBody>
          <a:bodyPr wrap="square">
            <a:spAutoFit/>
          </a:bodyPr>
          <a:lstStyle/>
          <a:p>
            <a:pPr algn="ctr"/>
            <a:r>
              <a:rPr lang="fr-BE" sz="2800" b="1" dirty="0"/>
              <a:t>Effet sur la toxicité </a:t>
            </a:r>
          </a:p>
        </p:txBody>
      </p:sp>
      <p:sp>
        <p:nvSpPr>
          <p:cNvPr id="18" name="ZoneTexte 17">
            <a:extLst>
              <a:ext uri="{FF2B5EF4-FFF2-40B4-BE49-F238E27FC236}">
                <a16:creationId xmlns:a16="http://schemas.microsoft.com/office/drawing/2014/main" id="{3E48E7CE-8090-10F0-0CA7-FCC47C361FD5}"/>
              </a:ext>
            </a:extLst>
          </p:cNvPr>
          <p:cNvSpPr txBox="1"/>
          <p:nvPr/>
        </p:nvSpPr>
        <p:spPr>
          <a:xfrm>
            <a:off x="12585700" y="4008327"/>
            <a:ext cx="5060950" cy="461665"/>
          </a:xfrm>
          <a:prstGeom prst="rect">
            <a:avLst/>
          </a:prstGeom>
          <a:noFill/>
        </p:spPr>
        <p:txBody>
          <a:bodyPr wrap="square">
            <a:spAutoFit/>
          </a:bodyPr>
          <a:lstStyle/>
          <a:p>
            <a:pPr algn="ctr"/>
            <a:r>
              <a:rPr lang="fr-BE" sz="2400" dirty="0"/>
              <a:t>RR = 0,78, IC à 95% = 0,70 à 0,86</a:t>
            </a:r>
            <a:endParaRPr lang="fr-FR" sz="2400" dirty="0"/>
          </a:p>
        </p:txBody>
      </p:sp>
      <p:sp>
        <p:nvSpPr>
          <p:cNvPr id="21" name="ZoneTexte 20">
            <a:extLst>
              <a:ext uri="{FF2B5EF4-FFF2-40B4-BE49-F238E27FC236}">
                <a16:creationId xmlns:a16="http://schemas.microsoft.com/office/drawing/2014/main" id="{F818920F-453D-D3B7-D384-8367465FCE25}"/>
              </a:ext>
            </a:extLst>
          </p:cNvPr>
          <p:cNvSpPr txBox="1"/>
          <p:nvPr/>
        </p:nvSpPr>
        <p:spPr>
          <a:xfrm>
            <a:off x="12585700" y="6557288"/>
            <a:ext cx="5060950" cy="461665"/>
          </a:xfrm>
          <a:prstGeom prst="rect">
            <a:avLst/>
          </a:prstGeom>
          <a:noFill/>
        </p:spPr>
        <p:txBody>
          <a:bodyPr wrap="square">
            <a:spAutoFit/>
          </a:bodyPr>
          <a:lstStyle/>
          <a:p>
            <a:pPr algn="ctr"/>
            <a:r>
              <a:rPr lang="fr-BE" sz="2400" dirty="0"/>
              <a:t>RR = 1,08, IC à 95% = 0,91 à 1,29</a:t>
            </a:r>
            <a:endParaRPr lang="fr-FR" sz="2400" dirty="0"/>
          </a:p>
        </p:txBody>
      </p:sp>
      <p:sp>
        <p:nvSpPr>
          <p:cNvPr id="22" name="ZoneTexte 21">
            <a:extLst>
              <a:ext uri="{FF2B5EF4-FFF2-40B4-BE49-F238E27FC236}">
                <a16:creationId xmlns:a16="http://schemas.microsoft.com/office/drawing/2014/main" id="{833CA635-C68B-9B9B-432D-70E0A21B78A0}"/>
              </a:ext>
            </a:extLst>
          </p:cNvPr>
          <p:cNvSpPr txBox="1"/>
          <p:nvPr/>
        </p:nvSpPr>
        <p:spPr>
          <a:xfrm>
            <a:off x="12585700" y="9000502"/>
            <a:ext cx="5060950" cy="461665"/>
          </a:xfrm>
          <a:prstGeom prst="rect">
            <a:avLst/>
          </a:prstGeom>
          <a:noFill/>
        </p:spPr>
        <p:txBody>
          <a:bodyPr wrap="square">
            <a:spAutoFit/>
          </a:bodyPr>
          <a:lstStyle/>
          <a:p>
            <a:pPr algn="ctr"/>
            <a:r>
              <a:rPr lang="fr-BE" sz="2400" dirty="0"/>
              <a:t>RR = 0,92, IC à 95% = 0,77 à 1,10</a:t>
            </a:r>
            <a:endParaRPr lang="fr-FR" sz="2400" dirty="0"/>
          </a:p>
        </p:txBody>
      </p:sp>
      <p:sp>
        <p:nvSpPr>
          <p:cNvPr id="23" name="ZoneTexte 22">
            <a:extLst>
              <a:ext uri="{FF2B5EF4-FFF2-40B4-BE49-F238E27FC236}">
                <a16:creationId xmlns:a16="http://schemas.microsoft.com/office/drawing/2014/main" id="{22A5513E-AAC4-DD49-13E9-185C56352C5A}"/>
              </a:ext>
            </a:extLst>
          </p:cNvPr>
          <p:cNvSpPr txBox="1"/>
          <p:nvPr/>
        </p:nvSpPr>
        <p:spPr>
          <a:xfrm>
            <a:off x="641350" y="6526510"/>
            <a:ext cx="3873500" cy="523220"/>
          </a:xfrm>
          <a:prstGeom prst="rect">
            <a:avLst/>
          </a:prstGeom>
          <a:noFill/>
        </p:spPr>
        <p:txBody>
          <a:bodyPr wrap="square">
            <a:spAutoFit/>
          </a:bodyPr>
          <a:lstStyle/>
          <a:p>
            <a:pPr algn="ctr"/>
            <a:r>
              <a:rPr lang="fr-BE" sz="2800" b="1" dirty="0"/>
              <a:t>Effet sur la mortalité</a:t>
            </a:r>
          </a:p>
        </p:txBody>
      </p:sp>
      <p:sp>
        <p:nvSpPr>
          <p:cNvPr id="24" name="ZoneTexte 23">
            <a:extLst>
              <a:ext uri="{FF2B5EF4-FFF2-40B4-BE49-F238E27FC236}">
                <a16:creationId xmlns:a16="http://schemas.microsoft.com/office/drawing/2014/main" id="{6EA58D1D-F8CE-34BF-A6EA-C27DAA830D34}"/>
              </a:ext>
            </a:extLst>
          </p:cNvPr>
          <p:cNvSpPr txBox="1"/>
          <p:nvPr/>
        </p:nvSpPr>
        <p:spPr>
          <a:xfrm>
            <a:off x="641350" y="8901953"/>
            <a:ext cx="3873500" cy="954107"/>
          </a:xfrm>
          <a:prstGeom prst="rect">
            <a:avLst/>
          </a:prstGeom>
          <a:solidFill>
            <a:schemeClr val="bg1"/>
          </a:solidFill>
        </p:spPr>
        <p:txBody>
          <a:bodyPr wrap="square">
            <a:spAutoFit/>
          </a:bodyPr>
          <a:lstStyle/>
          <a:p>
            <a:pPr algn="ctr"/>
            <a:r>
              <a:rPr lang="fr-BE" sz="2800" b="1" dirty="0"/>
              <a:t>Effet sur l’admission</a:t>
            </a:r>
          </a:p>
          <a:p>
            <a:pPr algn="ctr"/>
            <a:endParaRPr lang="fr-BE" sz="2800" b="1" dirty="0"/>
          </a:p>
        </p:txBody>
      </p:sp>
      <p:sp>
        <p:nvSpPr>
          <p:cNvPr id="28" name="ZoneTexte 27">
            <a:extLst>
              <a:ext uri="{FF2B5EF4-FFF2-40B4-BE49-F238E27FC236}">
                <a16:creationId xmlns:a16="http://schemas.microsoft.com/office/drawing/2014/main" id="{A281C69B-29C3-DA71-EEC8-E805AC97C4EB}"/>
              </a:ext>
            </a:extLst>
          </p:cNvPr>
          <p:cNvSpPr txBox="1"/>
          <p:nvPr/>
        </p:nvSpPr>
        <p:spPr>
          <a:xfrm>
            <a:off x="8629650" y="9886890"/>
            <a:ext cx="9658350" cy="400110"/>
          </a:xfrm>
          <a:prstGeom prst="rect">
            <a:avLst/>
          </a:prstGeom>
          <a:noFill/>
        </p:spPr>
        <p:txBody>
          <a:bodyPr wrap="square">
            <a:spAutoFit/>
          </a:bodyPr>
          <a:lstStyle/>
          <a:p>
            <a:pPr algn="r"/>
            <a:r>
              <a:rPr lang="fr-BE" sz="2000" b="0" i="0" dirty="0">
                <a:solidFill>
                  <a:srgbClr val="212121"/>
                </a:solidFill>
                <a:effectLst/>
                <a:latin typeface="system-ui"/>
              </a:rPr>
              <a:t>Anwar MR, </a:t>
            </a:r>
            <a:r>
              <a:rPr lang="fr-BE" sz="2000" dirty="0">
                <a:solidFill>
                  <a:srgbClr val="212121"/>
                </a:solidFill>
                <a:latin typeface="system-ui"/>
              </a:rPr>
              <a:t>et al. </a:t>
            </a:r>
            <a:r>
              <a:rPr lang="fr-BE" sz="2000" b="0" i="0" dirty="0">
                <a:solidFill>
                  <a:srgbClr val="212121"/>
                </a:solidFill>
                <a:effectLst/>
                <a:latin typeface="system-ui"/>
              </a:rPr>
              <a:t>J </a:t>
            </a:r>
            <a:r>
              <a:rPr lang="fr-BE" sz="2000" b="0" i="0" dirty="0" err="1">
                <a:solidFill>
                  <a:srgbClr val="212121"/>
                </a:solidFill>
                <a:effectLst/>
                <a:latin typeface="system-ui"/>
              </a:rPr>
              <a:t>Natl</a:t>
            </a:r>
            <a:r>
              <a:rPr lang="fr-BE" sz="2000" b="0" i="0" dirty="0">
                <a:solidFill>
                  <a:srgbClr val="212121"/>
                </a:solidFill>
                <a:effectLst/>
                <a:latin typeface="system-ui"/>
              </a:rPr>
              <a:t> Cancer </a:t>
            </a:r>
            <a:r>
              <a:rPr lang="fr-BE" sz="2000" b="0" i="0" dirty="0" err="1">
                <a:solidFill>
                  <a:srgbClr val="212121"/>
                </a:solidFill>
                <a:effectLst/>
                <a:latin typeface="system-ui"/>
              </a:rPr>
              <a:t>Inst</a:t>
            </a:r>
            <a:r>
              <a:rPr lang="fr-BE" sz="2000" b="0" i="0" dirty="0">
                <a:solidFill>
                  <a:srgbClr val="212121"/>
                </a:solidFill>
                <a:effectLst/>
                <a:latin typeface="system-ui"/>
              </a:rPr>
              <a:t>. 2023 </a:t>
            </a:r>
            <a:r>
              <a:rPr lang="fr-BE" sz="2000" b="0" i="0" dirty="0" err="1">
                <a:solidFill>
                  <a:srgbClr val="212121"/>
                </a:solidFill>
                <a:effectLst/>
                <a:latin typeface="system-ui"/>
              </a:rPr>
              <a:t>Dec</a:t>
            </a:r>
            <a:r>
              <a:rPr lang="fr-BE" sz="2000" b="0" i="0" dirty="0">
                <a:solidFill>
                  <a:srgbClr val="212121"/>
                </a:solidFill>
                <a:effectLst/>
                <a:latin typeface="system-ui"/>
              </a:rPr>
              <a:t> 6;115(12):1483-1496. </a:t>
            </a:r>
            <a:endParaRPr lang="fr-FR" sz="2000" dirty="0"/>
          </a:p>
        </p:txBody>
      </p:sp>
      <p:sp>
        <p:nvSpPr>
          <p:cNvPr id="4" name="Rectangle : coins arrondis 3">
            <a:extLst>
              <a:ext uri="{FF2B5EF4-FFF2-40B4-BE49-F238E27FC236}">
                <a16:creationId xmlns:a16="http://schemas.microsoft.com/office/drawing/2014/main" id="{DF45C15A-7A27-4BAE-5FFD-0D8B17CED02F}"/>
              </a:ext>
            </a:extLst>
          </p:cNvPr>
          <p:cNvSpPr/>
          <p:nvPr/>
        </p:nvSpPr>
        <p:spPr>
          <a:xfrm>
            <a:off x="1256400" y="87627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solidFill>
                  <a:srgbClr val="008AB8"/>
                </a:solidFill>
              </a:rPr>
              <a:t>3. Réduction des toxicités et amélioration de la tolérance</a:t>
            </a:r>
          </a:p>
        </p:txBody>
      </p:sp>
      <p:pic>
        <p:nvPicPr>
          <p:cNvPr id="6" name="Image 5" descr="Une image contenant texte, capture d’écran, Police&#10;&#10;Description générée automatiquement">
            <a:extLst>
              <a:ext uri="{FF2B5EF4-FFF2-40B4-BE49-F238E27FC236}">
                <a16:creationId xmlns:a16="http://schemas.microsoft.com/office/drawing/2014/main" id="{927C8DA5-79D5-8713-4365-8A209A6EF54A}"/>
              </a:ext>
            </a:extLst>
          </p:cNvPr>
          <p:cNvPicPr>
            <a:picLocks noChangeAspect="1"/>
          </p:cNvPicPr>
          <p:nvPr/>
        </p:nvPicPr>
        <p:blipFill>
          <a:blip r:embed="rId6"/>
          <a:stretch>
            <a:fillRect/>
          </a:stretch>
        </p:blipFill>
        <p:spPr>
          <a:xfrm>
            <a:off x="13025533" y="2167466"/>
            <a:ext cx="4919695" cy="1480821"/>
          </a:xfrm>
          <a:prstGeom prst="rect">
            <a:avLst/>
          </a:prstGeom>
          <a:ln>
            <a:solidFill>
              <a:schemeClr val="accent4"/>
            </a:solidFill>
          </a:ln>
        </p:spPr>
      </p:pic>
    </p:spTree>
    <p:extLst>
      <p:ext uri="{BB962C8B-B14F-4D97-AF65-F5344CB8AC3E}">
        <p14:creationId xmlns:p14="http://schemas.microsoft.com/office/powerpoint/2010/main" val="4279986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B7D42-9F0D-99D0-6A6A-30740BBC3247}"/>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66D5B5A-29C0-2F0D-B506-9D09EF5D2331}"/>
              </a:ext>
            </a:extLst>
          </p:cNvPr>
          <p:cNvSpPr>
            <a:spLocks noGrp="1"/>
          </p:cNvSpPr>
          <p:nvPr>
            <p:ph type="body" sz="quarter" idx="10"/>
          </p:nvPr>
        </p:nvSpPr>
        <p:spPr/>
        <p:txBody>
          <a:bodyPr/>
          <a:lstStyle/>
          <a:p>
            <a:pPr algn="l"/>
            <a:r>
              <a:rPr lang="fr-FR" dirty="0"/>
              <a:t>La survie sans progression, la survie globale… appropriez-vous leur langage!</a:t>
            </a:r>
          </a:p>
        </p:txBody>
      </p:sp>
      <p:pic>
        <p:nvPicPr>
          <p:cNvPr id="6" name="Image 5" descr="Une image contenant texte, capture d’écran, Police&#10;&#10;Description générée automatiquement">
            <a:extLst>
              <a:ext uri="{FF2B5EF4-FFF2-40B4-BE49-F238E27FC236}">
                <a16:creationId xmlns:a16="http://schemas.microsoft.com/office/drawing/2014/main" id="{496E6F40-19A8-5B77-9E09-4549FFF4C5AF}"/>
              </a:ext>
            </a:extLst>
          </p:cNvPr>
          <p:cNvPicPr>
            <a:picLocks noChangeAspect="1"/>
          </p:cNvPicPr>
          <p:nvPr/>
        </p:nvPicPr>
        <p:blipFill>
          <a:blip r:embed="rId3"/>
          <a:stretch>
            <a:fillRect/>
          </a:stretch>
        </p:blipFill>
        <p:spPr>
          <a:xfrm>
            <a:off x="10804849" y="2523088"/>
            <a:ext cx="6457950" cy="1943833"/>
          </a:xfrm>
          <a:prstGeom prst="rect">
            <a:avLst/>
          </a:prstGeom>
          <a:ln>
            <a:solidFill>
              <a:schemeClr val="accent4"/>
            </a:solidFill>
          </a:ln>
        </p:spPr>
      </p:pic>
      <p:pic>
        <p:nvPicPr>
          <p:cNvPr id="12" name="Image 11" descr="Une image contenant texte, reçu, Police, ligne&#10;&#10;Description générée automatiquement">
            <a:extLst>
              <a:ext uri="{FF2B5EF4-FFF2-40B4-BE49-F238E27FC236}">
                <a16:creationId xmlns:a16="http://schemas.microsoft.com/office/drawing/2014/main" id="{EDFB4CDC-140B-A2FD-DFA7-23FE2ADA7C79}"/>
              </a:ext>
            </a:extLst>
          </p:cNvPr>
          <p:cNvPicPr>
            <a:picLocks noChangeAspect="1"/>
          </p:cNvPicPr>
          <p:nvPr/>
        </p:nvPicPr>
        <p:blipFill>
          <a:blip r:embed="rId4"/>
          <a:stretch>
            <a:fillRect/>
          </a:stretch>
        </p:blipFill>
        <p:spPr>
          <a:xfrm>
            <a:off x="4813300" y="5577200"/>
            <a:ext cx="7772400" cy="2606175"/>
          </a:xfrm>
          <a:prstGeom prst="rect">
            <a:avLst/>
          </a:prstGeom>
          <a:ln>
            <a:solidFill>
              <a:schemeClr val="accent1"/>
            </a:solidFill>
          </a:ln>
        </p:spPr>
      </p:pic>
      <p:sp>
        <p:nvSpPr>
          <p:cNvPr id="21" name="ZoneTexte 20">
            <a:extLst>
              <a:ext uri="{FF2B5EF4-FFF2-40B4-BE49-F238E27FC236}">
                <a16:creationId xmlns:a16="http://schemas.microsoft.com/office/drawing/2014/main" id="{B573DC41-1DB0-D087-FC12-0A3C70758FE4}"/>
              </a:ext>
            </a:extLst>
          </p:cNvPr>
          <p:cNvSpPr txBox="1"/>
          <p:nvPr/>
        </p:nvSpPr>
        <p:spPr>
          <a:xfrm>
            <a:off x="12585700" y="6557288"/>
            <a:ext cx="5060950" cy="461665"/>
          </a:xfrm>
          <a:prstGeom prst="rect">
            <a:avLst/>
          </a:prstGeom>
          <a:noFill/>
        </p:spPr>
        <p:txBody>
          <a:bodyPr wrap="square">
            <a:spAutoFit/>
          </a:bodyPr>
          <a:lstStyle/>
          <a:p>
            <a:pPr algn="ctr"/>
            <a:r>
              <a:rPr lang="fr-BE" sz="2400" dirty="0"/>
              <a:t>RR = 1,08, IC à 95% = 0,91 à 1,29</a:t>
            </a:r>
            <a:endParaRPr lang="fr-FR" sz="2400" dirty="0"/>
          </a:p>
        </p:txBody>
      </p:sp>
      <p:sp>
        <p:nvSpPr>
          <p:cNvPr id="23" name="ZoneTexte 22">
            <a:extLst>
              <a:ext uri="{FF2B5EF4-FFF2-40B4-BE49-F238E27FC236}">
                <a16:creationId xmlns:a16="http://schemas.microsoft.com/office/drawing/2014/main" id="{BC3496B7-F575-C655-A30B-E837DBC720BC}"/>
              </a:ext>
            </a:extLst>
          </p:cNvPr>
          <p:cNvSpPr txBox="1"/>
          <p:nvPr/>
        </p:nvSpPr>
        <p:spPr>
          <a:xfrm>
            <a:off x="641350" y="6526510"/>
            <a:ext cx="3873500" cy="523220"/>
          </a:xfrm>
          <a:prstGeom prst="rect">
            <a:avLst/>
          </a:prstGeom>
          <a:noFill/>
        </p:spPr>
        <p:txBody>
          <a:bodyPr wrap="square">
            <a:spAutoFit/>
          </a:bodyPr>
          <a:lstStyle/>
          <a:p>
            <a:pPr algn="ctr"/>
            <a:r>
              <a:rPr lang="fr-BE" sz="2800" b="1" dirty="0"/>
              <a:t>Effet sur la mortalité</a:t>
            </a:r>
          </a:p>
        </p:txBody>
      </p:sp>
      <p:sp>
        <p:nvSpPr>
          <p:cNvPr id="4" name="Rectangle : coins arrondis 3">
            <a:extLst>
              <a:ext uri="{FF2B5EF4-FFF2-40B4-BE49-F238E27FC236}">
                <a16:creationId xmlns:a16="http://schemas.microsoft.com/office/drawing/2014/main" id="{BD6B5E27-9C9F-1FE3-2EE9-83639CCD3CFB}"/>
              </a:ext>
            </a:extLst>
          </p:cNvPr>
          <p:cNvSpPr/>
          <p:nvPr/>
        </p:nvSpPr>
        <p:spPr>
          <a:xfrm>
            <a:off x="1256400" y="83211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solidFill>
                  <a:srgbClr val="008AB8"/>
                </a:solidFill>
              </a:rPr>
              <a:t>4. Impact sur la survie et la qualité de vie</a:t>
            </a:r>
          </a:p>
        </p:txBody>
      </p:sp>
    </p:spTree>
    <p:extLst>
      <p:ext uri="{BB962C8B-B14F-4D97-AF65-F5344CB8AC3E}">
        <p14:creationId xmlns:p14="http://schemas.microsoft.com/office/powerpoint/2010/main" val="90918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B7D42-9F0D-99D0-6A6A-30740BBC3247}"/>
            </a:ext>
          </a:extLst>
        </p:cNvPr>
        <p:cNvGrpSpPr/>
        <p:nvPr/>
      </p:nvGrpSpPr>
      <p:grpSpPr>
        <a:xfrm>
          <a:off x="0" y="0"/>
          <a:ext cx="0" cy="0"/>
          <a:chOff x="0" y="0"/>
          <a:chExt cx="0" cy="0"/>
        </a:xfrm>
      </p:grpSpPr>
      <p:sp>
        <p:nvSpPr>
          <p:cNvPr id="23" name="ZoneTexte 22">
            <a:extLst>
              <a:ext uri="{FF2B5EF4-FFF2-40B4-BE49-F238E27FC236}">
                <a16:creationId xmlns:a16="http://schemas.microsoft.com/office/drawing/2014/main" id="{BC3496B7-F575-C655-A30B-E837DBC720BC}"/>
              </a:ext>
            </a:extLst>
          </p:cNvPr>
          <p:cNvSpPr txBox="1"/>
          <p:nvPr/>
        </p:nvSpPr>
        <p:spPr>
          <a:xfrm>
            <a:off x="641350" y="6526510"/>
            <a:ext cx="3873500" cy="523220"/>
          </a:xfrm>
          <a:prstGeom prst="rect">
            <a:avLst/>
          </a:prstGeom>
          <a:noFill/>
        </p:spPr>
        <p:txBody>
          <a:bodyPr wrap="square">
            <a:spAutoFit/>
          </a:bodyPr>
          <a:lstStyle/>
          <a:p>
            <a:pPr algn="ctr"/>
            <a:r>
              <a:rPr lang="fr-BE" sz="2800" b="1" dirty="0"/>
              <a:t>Effet sur la mortalité</a:t>
            </a:r>
          </a:p>
        </p:txBody>
      </p:sp>
      <p:sp>
        <p:nvSpPr>
          <p:cNvPr id="5" name="ZoneTexte 4">
            <a:extLst>
              <a:ext uri="{FF2B5EF4-FFF2-40B4-BE49-F238E27FC236}">
                <a16:creationId xmlns:a16="http://schemas.microsoft.com/office/drawing/2014/main" id="{01953BB8-F39B-B710-A40A-413E7944AA52}"/>
              </a:ext>
            </a:extLst>
          </p:cNvPr>
          <p:cNvSpPr txBox="1"/>
          <p:nvPr/>
        </p:nvSpPr>
        <p:spPr>
          <a:xfrm>
            <a:off x="9144000" y="9809537"/>
            <a:ext cx="9144000" cy="400110"/>
          </a:xfrm>
          <a:prstGeom prst="rect">
            <a:avLst/>
          </a:prstGeom>
          <a:noFill/>
        </p:spPr>
        <p:txBody>
          <a:bodyPr wrap="square">
            <a:spAutoFit/>
          </a:bodyPr>
          <a:lstStyle/>
          <a:p>
            <a:pPr algn="r"/>
            <a:r>
              <a:rPr lang="fr-BE" sz="2000" b="0" i="0" dirty="0">
                <a:solidFill>
                  <a:srgbClr val="212121"/>
                </a:solidFill>
                <a:effectLst/>
              </a:rPr>
              <a:t>Pearce J, et al. J </a:t>
            </a:r>
            <a:r>
              <a:rPr lang="fr-BE" sz="2000" b="0" i="0" dirty="0" err="1">
                <a:solidFill>
                  <a:srgbClr val="212121"/>
                </a:solidFill>
                <a:effectLst/>
              </a:rPr>
              <a:t>Natl</a:t>
            </a:r>
            <a:r>
              <a:rPr lang="fr-BE" sz="2000" b="0" i="0" dirty="0">
                <a:solidFill>
                  <a:srgbClr val="212121"/>
                </a:solidFill>
                <a:effectLst/>
              </a:rPr>
              <a:t> Cancer </a:t>
            </a:r>
            <a:r>
              <a:rPr lang="fr-BE" sz="2000" b="0" i="0" dirty="0" err="1">
                <a:solidFill>
                  <a:srgbClr val="212121"/>
                </a:solidFill>
                <a:effectLst/>
              </a:rPr>
              <a:t>Inst</a:t>
            </a:r>
            <a:r>
              <a:rPr lang="fr-BE" sz="2000" b="0" i="0" dirty="0">
                <a:solidFill>
                  <a:srgbClr val="212121"/>
                </a:solidFill>
                <a:effectLst/>
              </a:rPr>
              <a:t>. 2025; 30:djaf017. </a:t>
            </a:r>
            <a:endParaRPr lang="fr-FR" sz="2000" dirty="0"/>
          </a:p>
        </p:txBody>
      </p:sp>
      <p:pic>
        <p:nvPicPr>
          <p:cNvPr id="9" name="Image 8">
            <a:extLst>
              <a:ext uri="{FF2B5EF4-FFF2-40B4-BE49-F238E27FC236}">
                <a16:creationId xmlns:a16="http://schemas.microsoft.com/office/drawing/2014/main" id="{B6C9A249-6839-94A8-0519-A3CC1D56844A}"/>
              </a:ext>
            </a:extLst>
          </p:cNvPr>
          <p:cNvPicPr>
            <a:picLocks noChangeAspect="1"/>
          </p:cNvPicPr>
          <p:nvPr/>
        </p:nvPicPr>
        <p:blipFill>
          <a:blip r:embed="rId3"/>
          <a:stretch>
            <a:fillRect/>
          </a:stretch>
        </p:blipFill>
        <p:spPr>
          <a:xfrm>
            <a:off x="5201577" y="2506113"/>
            <a:ext cx="7295223" cy="7125567"/>
          </a:xfrm>
          <a:prstGeom prst="rect">
            <a:avLst/>
          </a:prstGeom>
          <a:ln>
            <a:solidFill>
              <a:schemeClr val="accent1"/>
            </a:solidFill>
          </a:ln>
        </p:spPr>
      </p:pic>
      <p:sp>
        <p:nvSpPr>
          <p:cNvPr id="11" name="ZoneTexte 10">
            <a:extLst>
              <a:ext uri="{FF2B5EF4-FFF2-40B4-BE49-F238E27FC236}">
                <a16:creationId xmlns:a16="http://schemas.microsoft.com/office/drawing/2014/main" id="{AA81479F-669F-83B1-D581-80A7E6901E81}"/>
              </a:ext>
            </a:extLst>
          </p:cNvPr>
          <p:cNvSpPr txBox="1"/>
          <p:nvPr/>
        </p:nvSpPr>
        <p:spPr>
          <a:xfrm>
            <a:off x="13081295" y="6534204"/>
            <a:ext cx="4891527" cy="507831"/>
          </a:xfrm>
          <a:prstGeom prst="rect">
            <a:avLst/>
          </a:prstGeom>
          <a:noFill/>
        </p:spPr>
        <p:txBody>
          <a:bodyPr wrap="square">
            <a:spAutoFit/>
          </a:bodyPr>
          <a:lstStyle/>
          <a:p>
            <a:r>
              <a:rPr lang="fr-BE" dirty="0"/>
              <a:t>HR = 1.68, 95% CI = 1.41-2.00</a:t>
            </a:r>
            <a:endParaRPr lang="fr-FR" dirty="0"/>
          </a:p>
        </p:txBody>
      </p:sp>
      <p:sp>
        <p:nvSpPr>
          <p:cNvPr id="6" name="Titre 5">
            <a:extLst>
              <a:ext uri="{FF2B5EF4-FFF2-40B4-BE49-F238E27FC236}">
                <a16:creationId xmlns:a16="http://schemas.microsoft.com/office/drawing/2014/main" id="{CBDA1F7D-5ED4-36FB-EE06-C07432227EF2}"/>
              </a:ext>
            </a:extLst>
          </p:cNvPr>
          <p:cNvSpPr>
            <a:spLocks noGrp="1"/>
          </p:cNvSpPr>
          <p:nvPr>
            <p:ph type="title"/>
          </p:nvPr>
        </p:nvSpPr>
        <p:spPr/>
        <p:txBody>
          <a:bodyPr/>
          <a:lstStyle/>
          <a:p>
            <a:endParaRPr lang="fr-CH"/>
          </a:p>
        </p:txBody>
      </p:sp>
      <p:sp>
        <p:nvSpPr>
          <p:cNvPr id="2" name="Rectangle : coins arrondis 1">
            <a:extLst>
              <a:ext uri="{FF2B5EF4-FFF2-40B4-BE49-F238E27FC236}">
                <a16:creationId xmlns:a16="http://schemas.microsoft.com/office/drawing/2014/main" id="{E47BD6AB-0583-B360-EC07-1CD1D8FF12FC}"/>
              </a:ext>
            </a:extLst>
          </p:cNvPr>
          <p:cNvSpPr/>
          <p:nvPr/>
        </p:nvSpPr>
        <p:spPr>
          <a:xfrm>
            <a:off x="1256400" y="83211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solidFill>
                  <a:srgbClr val="008AB8"/>
                </a:solidFill>
              </a:rPr>
              <a:t>4. Impact sur la survie et la qualité de vie</a:t>
            </a:r>
          </a:p>
        </p:txBody>
      </p:sp>
    </p:spTree>
    <p:extLst>
      <p:ext uri="{BB962C8B-B14F-4D97-AF65-F5344CB8AC3E}">
        <p14:creationId xmlns:p14="http://schemas.microsoft.com/office/powerpoint/2010/main" val="1920849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FBB7D-9AE5-9167-DE71-446CDC48F57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1BEC657-0363-EBBD-3C18-4589A00DDD09}"/>
              </a:ext>
            </a:extLst>
          </p:cNvPr>
          <p:cNvPicPr>
            <a:picLocks noChangeAspect="1"/>
          </p:cNvPicPr>
          <p:nvPr/>
        </p:nvPicPr>
        <p:blipFill>
          <a:blip r:embed="rId3"/>
          <a:stretch>
            <a:fillRect/>
          </a:stretch>
        </p:blipFill>
        <p:spPr>
          <a:xfrm>
            <a:off x="683735" y="2608740"/>
            <a:ext cx="7506499" cy="7355867"/>
          </a:xfrm>
          <a:prstGeom prst="rect">
            <a:avLst/>
          </a:prstGeom>
          <a:ln>
            <a:solidFill>
              <a:schemeClr val="accent1"/>
            </a:solidFill>
          </a:ln>
        </p:spPr>
      </p:pic>
      <p:sp>
        <p:nvSpPr>
          <p:cNvPr id="6" name="ZoneTexte 5">
            <a:extLst>
              <a:ext uri="{FF2B5EF4-FFF2-40B4-BE49-F238E27FC236}">
                <a16:creationId xmlns:a16="http://schemas.microsoft.com/office/drawing/2014/main" id="{9AC7A63A-5744-9A0F-809D-D7B068B6B636}"/>
              </a:ext>
            </a:extLst>
          </p:cNvPr>
          <p:cNvSpPr txBox="1"/>
          <p:nvPr/>
        </p:nvSpPr>
        <p:spPr>
          <a:xfrm>
            <a:off x="11799973" y="9781168"/>
            <a:ext cx="6488028" cy="366879"/>
          </a:xfrm>
          <a:prstGeom prst="rect">
            <a:avLst/>
          </a:prstGeom>
          <a:noFill/>
        </p:spPr>
        <p:txBody>
          <a:bodyPr wrap="square">
            <a:spAutoFit/>
          </a:bodyPr>
          <a:lstStyle/>
          <a:p>
            <a:pPr algn="r"/>
            <a:r>
              <a:rPr lang="fr-BE" sz="1800" b="0" i="0" dirty="0">
                <a:solidFill>
                  <a:srgbClr val="212121"/>
                </a:solidFill>
                <a:effectLst/>
              </a:rPr>
              <a:t>Pearce J, et al. J </a:t>
            </a:r>
            <a:r>
              <a:rPr lang="fr-BE" sz="1800" b="0" i="0" dirty="0" err="1">
                <a:solidFill>
                  <a:srgbClr val="212121"/>
                </a:solidFill>
                <a:effectLst/>
              </a:rPr>
              <a:t>Natl</a:t>
            </a:r>
            <a:r>
              <a:rPr lang="fr-BE" sz="1800" b="0" i="0" dirty="0">
                <a:solidFill>
                  <a:srgbClr val="212121"/>
                </a:solidFill>
                <a:effectLst/>
              </a:rPr>
              <a:t> Cancer </a:t>
            </a:r>
            <a:r>
              <a:rPr lang="fr-BE" sz="1800" b="0" i="0" dirty="0" err="1">
                <a:solidFill>
                  <a:srgbClr val="212121"/>
                </a:solidFill>
                <a:effectLst/>
              </a:rPr>
              <a:t>Inst</a:t>
            </a:r>
            <a:r>
              <a:rPr lang="fr-BE" sz="1800" b="0" i="0" dirty="0">
                <a:solidFill>
                  <a:srgbClr val="212121"/>
                </a:solidFill>
                <a:effectLst/>
              </a:rPr>
              <a:t>. 2025; 30:djaf017. </a:t>
            </a:r>
            <a:endParaRPr lang="fr-FR" sz="1800" dirty="0"/>
          </a:p>
        </p:txBody>
      </p:sp>
      <p:sp>
        <p:nvSpPr>
          <p:cNvPr id="13" name="ZoneTexte 12">
            <a:extLst>
              <a:ext uri="{FF2B5EF4-FFF2-40B4-BE49-F238E27FC236}">
                <a16:creationId xmlns:a16="http://schemas.microsoft.com/office/drawing/2014/main" id="{ADB1BE8D-9493-2D0E-CFB0-577494EC42F2}"/>
              </a:ext>
            </a:extLst>
          </p:cNvPr>
          <p:cNvSpPr txBox="1"/>
          <p:nvPr/>
        </p:nvSpPr>
        <p:spPr>
          <a:xfrm>
            <a:off x="9054981" y="4756897"/>
            <a:ext cx="8974227" cy="2677656"/>
          </a:xfrm>
          <a:prstGeom prst="rect">
            <a:avLst/>
          </a:prstGeom>
          <a:noFill/>
        </p:spPr>
        <p:txBody>
          <a:bodyPr wrap="square">
            <a:spAutoFit/>
          </a:bodyPr>
          <a:lstStyle/>
          <a:p>
            <a:r>
              <a:rPr lang="fr-FR" sz="2400" dirty="0"/>
              <a:t>Chez les patients traités par thérapies systémiques, la fragilité dépistée par la G8 ou le VES-13 majore le risque de : </a:t>
            </a:r>
          </a:p>
          <a:p>
            <a:endParaRPr lang="fr-FR" sz="2400" dirty="0"/>
          </a:p>
          <a:p>
            <a:pPr marL="457200" indent="-457200">
              <a:buFont typeface="Arial" panose="020B0604020202020204" pitchFamily="34" charset="0"/>
              <a:buChar char="•"/>
            </a:pPr>
            <a:r>
              <a:rPr lang="fr-FR" sz="2400" dirty="0"/>
              <a:t>Mortalité		HR 1,68 - CI95%  1,41-2,00 </a:t>
            </a:r>
          </a:p>
          <a:p>
            <a:pPr marL="457200" indent="-457200">
              <a:buFont typeface="Arial" panose="020B0604020202020204" pitchFamily="34" charset="0"/>
              <a:buChar char="•"/>
            </a:pPr>
            <a:r>
              <a:rPr lang="fr-FR" sz="2400" dirty="0"/>
              <a:t>Toxicité		OR 1,83 – CI95% 1,24-2,68</a:t>
            </a:r>
          </a:p>
          <a:p>
            <a:pPr marL="457200" indent="-457200">
              <a:buFont typeface="Arial" panose="020B0604020202020204" pitchFamily="34" charset="0"/>
              <a:buChar char="•"/>
            </a:pPr>
            <a:r>
              <a:rPr lang="fr-FR" sz="2400" dirty="0"/>
              <a:t>Intolérance au traitement 	OR 1,68 – CI95% 1,32-2,12</a:t>
            </a:r>
          </a:p>
          <a:p>
            <a:pPr marL="457200" indent="-457200">
              <a:buFont typeface="Arial" panose="020B0604020202020204" pitchFamily="34" charset="0"/>
              <a:buChar char="•"/>
            </a:pPr>
            <a:r>
              <a:rPr lang="fr-FR" sz="2400" dirty="0"/>
              <a:t>Hospitalisation (G8)	OR 1,94 – CI95% 1,32-2,83 </a:t>
            </a:r>
          </a:p>
        </p:txBody>
      </p:sp>
      <p:sp>
        <p:nvSpPr>
          <p:cNvPr id="18" name="Rectangle : coins arrondis 17">
            <a:extLst>
              <a:ext uri="{FF2B5EF4-FFF2-40B4-BE49-F238E27FC236}">
                <a16:creationId xmlns:a16="http://schemas.microsoft.com/office/drawing/2014/main" id="{819D00C4-05D1-9873-F89E-77E63CA49D5D}"/>
              </a:ext>
            </a:extLst>
          </p:cNvPr>
          <p:cNvSpPr/>
          <p:nvPr/>
        </p:nvSpPr>
        <p:spPr>
          <a:xfrm>
            <a:off x="415043" y="4894809"/>
            <a:ext cx="8010692" cy="230841"/>
          </a:xfrm>
          <a:prstGeom prst="roundRect">
            <a:avLst/>
          </a:prstGeom>
          <a:no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A6302AC6-989A-AD37-C540-834C731CE3DA}"/>
              </a:ext>
            </a:extLst>
          </p:cNvPr>
          <p:cNvSpPr/>
          <p:nvPr/>
        </p:nvSpPr>
        <p:spPr>
          <a:xfrm>
            <a:off x="415043" y="8019078"/>
            <a:ext cx="8010692" cy="230841"/>
          </a:xfrm>
          <a:prstGeom prst="roundRect">
            <a:avLst/>
          </a:prstGeom>
          <a:no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 coins arrondis 1">
            <a:extLst>
              <a:ext uri="{FF2B5EF4-FFF2-40B4-BE49-F238E27FC236}">
                <a16:creationId xmlns:a16="http://schemas.microsoft.com/office/drawing/2014/main" id="{768F7B2F-D125-DFC4-90C1-FC0CD852A42F}"/>
              </a:ext>
            </a:extLst>
          </p:cNvPr>
          <p:cNvSpPr/>
          <p:nvPr/>
        </p:nvSpPr>
        <p:spPr>
          <a:xfrm>
            <a:off x="1256400" y="83211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solidFill>
                  <a:srgbClr val="008AB8"/>
                </a:solidFill>
              </a:rPr>
              <a:t>4. Impact sur la survie et la qualité de vie</a:t>
            </a:r>
          </a:p>
        </p:txBody>
      </p:sp>
      <p:sp>
        <p:nvSpPr>
          <p:cNvPr id="3" name="ZoneTexte 2">
            <a:extLst>
              <a:ext uri="{FF2B5EF4-FFF2-40B4-BE49-F238E27FC236}">
                <a16:creationId xmlns:a16="http://schemas.microsoft.com/office/drawing/2014/main" id="{3C2BCC2E-7004-CE7B-FB1E-8511607CD358}"/>
              </a:ext>
            </a:extLst>
          </p:cNvPr>
          <p:cNvSpPr txBox="1"/>
          <p:nvPr/>
        </p:nvSpPr>
        <p:spPr>
          <a:xfrm>
            <a:off x="8588188" y="2608740"/>
            <a:ext cx="8443412" cy="646331"/>
          </a:xfrm>
          <a:prstGeom prst="rect">
            <a:avLst/>
          </a:prstGeom>
          <a:noFill/>
        </p:spPr>
        <p:txBody>
          <a:bodyPr wrap="square" rtlCol="0">
            <a:spAutoFit/>
          </a:bodyPr>
          <a:lstStyle/>
          <a:p>
            <a:r>
              <a:rPr lang="fr-FR" sz="1800" dirty="0">
                <a:solidFill>
                  <a:schemeClr val="accent4"/>
                </a:solidFill>
              </a:rPr>
              <a:t>Apprenez-leur la fragilité et les syndromes gériatriques, encore beaucoup d’oncologues ne savent pas ce que c’est!</a:t>
            </a:r>
          </a:p>
        </p:txBody>
      </p:sp>
    </p:spTree>
    <p:extLst>
      <p:ext uri="{BB962C8B-B14F-4D97-AF65-F5344CB8AC3E}">
        <p14:creationId xmlns:p14="http://schemas.microsoft.com/office/powerpoint/2010/main" val="2192226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5C48D-1781-EE14-D157-EEFC60C14F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B8189275-F84A-16CC-FBDF-49A298CE048E}"/>
              </a:ext>
            </a:extLst>
          </p:cNvPr>
          <p:cNvPicPr>
            <a:picLocks noChangeAspect="1"/>
          </p:cNvPicPr>
          <p:nvPr/>
        </p:nvPicPr>
        <p:blipFill>
          <a:blip r:embed="rId3"/>
          <a:stretch>
            <a:fillRect/>
          </a:stretch>
        </p:blipFill>
        <p:spPr>
          <a:xfrm>
            <a:off x="9027528" y="6579102"/>
            <a:ext cx="8650800" cy="2724757"/>
          </a:xfrm>
          <a:prstGeom prst="rect">
            <a:avLst/>
          </a:prstGeom>
          <a:ln>
            <a:solidFill>
              <a:schemeClr val="accent1"/>
            </a:solidFill>
          </a:ln>
        </p:spPr>
      </p:pic>
      <p:sp>
        <p:nvSpPr>
          <p:cNvPr id="10" name="Rectangle 9">
            <a:extLst>
              <a:ext uri="{FF2B5EF4-FFF2-40B4-BE49-F238E27FC236}">
                <a16:creationId xmlns:a16="http://schemas.microsoft.com/office/drawing/2014/main" id="{2A125047-2142-EA7C-F7EB-2705C4A3E284}"/>
              </a:ext>
            </a:extLst>
          </p:cNvPr>
          <p:cNvSpPr/>
          <p:nvPr/>
        </p:nvSpPr>
        <p:spPr>
          <a:xfrm>
            <a:off x="406400" y="8534400"/>
            <a:ext cx="3088640" cy="132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texte, capture d’écran, Police, information&#10;&#10;Description générée automatiquement">
            <a:extLst>
              <a:ext uri="{FF2B5EF4-FFF2-40B4-BE49-F238E27FC236}">
                <a16:creationId xmlns:a16="http://schemas.microsoft.com/office/drawing/2014/main" id="{9126CB50-F5F6-7BA5-A631-24AE51D7285C}"/>
              </a:ext>
            </a:extLst>
          </p:cNvPr>
          <p:cNvPicPr>
            <a:picLocks noChangeAspect="1"/>
          </p:cNvPicPr>
          <p:nvPr/>
        </p:nvPicPr>
        <p:blipFill>
          <a:blip r:embed="rId4"/>
          <a:stretch>
            <a:fillRect/>
          </a:stretch>
        </p:blipFill>
        <p:spPr>
          <a:xfrm>
            <a:off x="1036322" y="2994690"/>
            <a:ext cx="7772400" cy="3084285"/>
          </a:xfrm>
          <a:prstGeom prst="rect">
            <a:avLst/>
          </a:prstGeom>
          <a:ln>
            <a:solidFill>
              <a:srgbClr val="0070C0"/>
            </a:solidFill>
          </a:ln>
        </p:spPr>
      </p:pic>
      <p:pic>
        <p:nvPicPr>
          <p:cNvPr id="8" name="Image 7" descr="Une image contenant texte, capture d’écran, Police&#10;&#10;Description générée automatiquement">
            <a:extLst>
              <a:ext uri="{FF2B5EF4-FFF2-40B4-BE49-F238E27FC236}">
                <a16:creationId xmlns:a16="http://schemas.microsoft.com/office/drawing/2014/main" id="{095DBB13-FC44-A000-FBBD-9D50D10F5675}"/>
              </a:ext>
            </a:extLst>
          </p:cNvPr>
          <p:cNvPicPr>
            <a:picLocks noChangeAspect="1"/>
          </p:cNvPicPr>
          <p:nvPr/>
        </p:nvPicPr>
        <p:blipFill>
          <a:blip r:embed="rId5"/>
          <a:stretch>
            <a:fillRect/>
          </a:stretch>
        </p:blipFill>
        <p:spPr>
          <a:xfrm>
            <a:off x="9027283" y="2994690"/>
            <a:ext cx="8651045" cy="3084285"/>
          </a:xfrm>
          <a:prstGeom prst="rect">
            <a:avLst/>
          </a:prstGeom>
          <a:ln>
            <a:solidFill>
              <a:srgbClr val="0070C0"/>
            </a:solidFill>
          </a:ln>
        </p:spPr>
      </p:pic>
      <p:pic>
        <p:nvPicPr>
          <p:cNvPr id="6" name="Image 5" descr="Une image contenant texte, capture d’écran, Police&#10;&#10;Description générée automatiquement">
            <a:extLst>
              <a:ext uri="{FF2B5EF4-FFF2-40B4-BE49-F238E27FC236}">
                <a16:creationId xmlns:a16="http://schemas.microsoft.com/office/drawing/2014/main" id="{A210920B-5229-C037-3B7D-8F9961844285}"/>
              </a:ext>
            </a:extLst>
          </p:cNvPr>
          <p:cNvPicPr>
            <a:picLocks noChangeAspect="1"/>
          </p:cNvPicPr>
          <p:nvPr/>
        </p:nvPicPr>
        <p:blipFill>
          <a:blip r:embed="rId6"/>
          <a:stretch>
            <a:fillRect/>
          </a:stretch>
        </p:blipFill>
        <p:spPr>
          <a:xfrm>
            <a:off x="1036322" y="6934704"/>
            <a:ext cx="7772400" cy="2339481"/>
          </a:xfrm>
          <a:prstGeom prst="rect">
            <a:avLst/>
          </a:prstGeom>
          <a:ln>
            <a:solidFill>
              <a:schemeClr val="accent1"/>
            </a:solidFill>
          </a:ln>
        </p:spPr>
      </p:pic>
      <p:sp>
        <p:nvSpPr>
          <p:cNvPr id="3" name="Rectangle : coins arrondis 2">
            <a:extLst>
              <a:ext uri="{FF2B5EF4-FFF2-40B4-BE49-F238E27FC236}">
                <a16:creationId xmlns:a16="http://schemas.microsoft.com/office/drawing/2014/main" id="{0C747AFF-CB29-D185-2EE3-C1DB58819C6E}"/>
              </a:ext>
            </a:extLst>
          </p:cNvPr>
          <p:cNvSpPr/>
          <p:nvPr/>
        </p:nvSpPr>
        <p:spPr>
          <a:xfrm>
            <a:off x="1256400" y="83211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solidFill>
                  <a:srgbClr val="008AB8"/>
                </a:solidFill>
              </a:rPr>
              <a:t>5. Recommandations et reconnaissance internationale</a:t>
            </a:r>
          </a:p>
        </p:txBody>
      </p:sp>
      <p:sp>
        <p:nvSpPr>
          <p:cNvPr id="5" name="Espace réservé du texte 2">
            <a:extLst>
              <a:ext uri="{FF2B5EF4-FFF2-40B4-BE49-F238E27FC236}">
                <a16:creationId xmlns:a16="http://schemas.microsoft.com/office/drawing/2014/main" id="{3864D90A-0416-5295-3ED0-15E38DDEC7DF}"/>
              </a:ext>
            </a:extLst>
          </p:cNvPr>
          <p:cNvSpPr>
            <a:spLocks noGrp="1"/>
          </p:cNvSpPr>
          <p:nvPr>
            <p:ph type="body" sz="quarter" idx="10"/>
          </p:nvPr>
        </p:nvSpPr>
        <p:spPr>
          <a:xfrm>
            <a:off x="1256400" y="2430582"/>
            <a:ext cx="15775200" cy="456535"/>
          </a:xfrm>
        </p:spPr>
        <p:txBody>
          <a:bodyPr/>
          <a:lstStyle/>
          <a:p>
            <a:pPr algn="l"/>
            <a:r>
              <a:rPr lang="fr-FR" dirty="0"/>
              <a:t>Montrez l’évidence en gériatrie oncologique, même si parfois, elle est encore faible…</a:t>
            </a:r>
          </a:p>
        </p:txBody>
      </p:sp>
    </p:spTree>
    <p:extLst>
      <p:ext uri="{BB962C8B-B14F-4D97-AF65-F5344CB8AC3E}">
        <p14:creationId xmlns:p14="http://schemas.microsoft.com/office/powerpoint/2010/main" val="1191491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5759-7902-1284-2793-73CEF90EE0C4}"/>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F057966-B088-3EC5-B8EF-E921C1EAF8D9}"/>
              </a:ext>
            </a:extLst>
          </p:cNvPr>
          <p:cNvSpPr/>
          <p:nvPr/>
        </p:nvSpPr>
        <p:spPr>
          <a:xfrm>
            <a:off x="1256400" y="83211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solidFill>
                  <a:srgbClr val="008AB8"/>
                </a:solidFill>
              </a:rPr>
              <a:t>5. Recommandations et reconnaissance internationale</a:t>
            </a:r>
          </a:p>
        </p:txBody>
      </p:sp>
      <p:sp>
        <p:nvSpPr>
          <p:cNvPr id="2" name="Titre 1">
            <a:extLst>
              <a:ext uri="{FF2B5EF4-FFF2-40B4-BE49-F238E27FC236}">
                <a16:creationId xmlns:a16="http://schemas.microsoft.com/office/drawing/2014/main" id="{7ED1D1B7-D2E9-CCA9-3948-43E017E37BA2}"/>
              </a:ext>
            </a:extLst>
          </p:cNvPr>
          <p:cNvSpPr>
            <a:spLocks noGrp="1"/>
          </p:cNvSpPr>
          <p:nvPr>
            <p:ph type="title"/>
          </p:nvPr>
        </p:nvSpPr>
        <p:spPr>
          <a:xfrm>
            <a:off x="1238470" y="2544713"/>
            <a:ext cx="7552322" cy="646331"/>
          </a:xfrm>
        </p:spPr>
        <p:txBody>
          <a:bodyPr/>
          <a:lstStyle/>
          <a:p>
            <a:pPr algn="l"/>
            <a:r>
              <a:rPr lang="fr-BE" sz="4000" dirty="0"/>
              <a:t>Efficacité d’une EGA</a:t>
            </a:r>
          </a:p>
        </p:txBody>
      </p:sp>
      <p:sp>
        <p:nvSpPr>
          <p:cNvPr id="5" name="Titre 1">
            <a:extLst>
              <a:ext uri="{FF2B5EF4-FFF2-40B4-BE49-F238E27FC236}">
                <a16:creationId xmlns:a16="http://schemas.microsoft.com/office/drawing/2014/main" id="{2A947639-320D-35F1-0EE5-07B3119146EB}"/>
              </a:ext>
            </a:extLst>
          </p:cNvPr>
          <p:cNvSpPr txBox="1">
            <a:spLocks/>
          </p:cNvSpPr>
          <p:nvPr/>
        </p:nvSpPr>
        <p:spPr>
          <a:xfrm>
            <a:off x="9259602" y="2544713"/>
            <a:ext cx="7771998" cy="646331"/>
          </a:xfrm>
          <a:prstGeom prst="rect">
            <a:avLst/>
          </a:prstGeom>
        </p:spPr>
        <p:txBody>
          <a:bodyPr anchor="t">
            <a:spAutoFit/>
          </a:bodyPr>
          <a:lstStyle>
            <a:lvl1pPr marL="0" algn="ctr" defTabSz="1371600" rtl="0" eaLnBrk="1" latinLnBrk="0" hangingPunct="1">
              <a:lnSpc>
                <a:spcPct val="90000"/>
              </a:lnSpc>
              <a:spcBef>
                <a:spcPts val="600"/>
              </a:spcBef>
              <a:buNone/>
              <a:defRPr lang="en-US" sz="5400" kern="1200" dirty="0">
                <a:solidFill>
                  <a:schemeClr val="tx1">
                    <a:lumMod val="85000"/>
                    <a:lumOff val="15000"/>
                  </a:schemeClr>
                </a:solidFill>
                <a:latin typeface="+mn-lt"/>
                <a:ea typeface="Verdana" panose="020B0604030504040204" pitchFamily="34" charset="0"/>
                <a:cs typeface="Lato" panose="020F0502020204030203" pitchFamily="34" charset="0"/>
              </a:defRPr>
            </a:lvl1pPr>
          </a:lstStyle>
          <a:p>
            <a:pPr algn="l"/>
            <a:r>
              <a:rPr lang="fr-BE" sz="4000" dirty="0"/>
              <a:t>Efficacité de la liaison gériatrique</a:t>
            </a:r>
          </a:p>
        </p:txBody>
      </p:sp>
      <p:pic>
        <p:nvPicPr>
          <p:cNvPr id="9" name="Image 8" descr="Une image contenant texte, capture d’écran, Police, nombre&#10;&#10;Description générée automatiquement">
            <a:extLst>
              <a:ext uri="{FF2B5EF4-FFF2-40B4-BE49-F238E27FC236}">
                <a16:creationId xmlns:a16="http://schemas.microsoft.com/office/drawing/2014/main" id="{E382682C-76C4-8E9B-9A91-E77762BB1FA8}"/>
              </a:ext>
            </a:extLst>
          </p:cNvPr>
          <p:cNvPicPr>
            <a:picLocks noChangeAspect="1"/>
          </p:cNvPicPr>
          <p:nvPr/>
        </p:nvPicPr>
        <p:blipFill>
          <a:blip r:embed="rId3"/>
          <a:stretch>
            <a:fillRect/>
          </a:stretch>
        </p:blipFill>
        <p:spPr>
          <a:xfrm>
            <a:off x="10332551" y="6021913"/>
            <a:ext cx="4889520" cy="3829940"/>
          </a:xfrm>
          <a:prstGeom prst="rect">
            <a:avLst/>
          </a:prstGeom>
          <a:ln>
            <a:solidFill>
              <a:srgbClr val="05CDD6"/>
            </a:solidFill>
          </a:ln>
        </p:spPr>
      </p:pic>
      <p:pic>
        <p:nvPicPr>
          <p:cNvPr id="11" name="Image 10" descr="Une image contenant texte, Police, capture d’écran, blanc&#10;&#10;Description générée automatiquement">
            <a:extLst>
              <a:ext uri="{FF2B5EF4-FFF2-40B4-BE49-F238E27FC236}">
                <a16:creationId xmlns:a16="http://schemas.microsoft.com/office/drawing/2014/main" id="{2839B199-928E-0EEA-1B79-73CE0B17DB70}"/>
              </a:ext>
            </a:extLst>
          </p:cNvPr>
          <p:cNvPicPr>
            <a:picLocks noChangeAspect="1"/>
          </p:cNvPicPr>
          <p:nvPr/>
        </p:nvPicPr>
        <p:blipFill>
          <a:blip r:embed="rId4"/>
          <a:stretch>
            <a:fillRect/>
          </a:stretch>
        </p:blipFill>
        <p:spPr>
          <a:xfrm>
            <a:off x="1079350" y="3315517"/>
            <a:ext cx="7772400" cy="1528280"/>
          </a:xfrm>
          <a:prstGeom prst="rect">
            <a:avLst/>
          </a:prstGeom>
        </p:spPr>
      </p:pic>
      <p:sp>
        <p:nvSpPr>
          <p:cNvPr id="12" name="ZoneTexte 11">
            <a:extLst>
              <a:ext uri="{FF2B5EF4-FFF2-40B4-BE49-F238E27FC236}">
                <a16:creationId xmlns:a16="http://schemas.microsoft.com/office/drawing/2014/main" id="{13DFE5AB-29F9-4BD2-71C6-482D11BC9D0C}"/>
              </a:ext>
            </a:extLst>
          </p:cNvPr>
          <p:cNvSpPr txBox="1"/>
          <p:nvPr/>
        </p:nvSpPr>
        <p:spPr>
          <a:xfrm>
            <a:off x="1238470" y="4978848"/>
            <a:ext cx="7613280" cy="3016210"/>
          </a:xfrm>
          <a:prstGeom prst="rect">
            <a:avLst/>
          </a:prstGeom>
          <a:noFill/>
          <a:ln>
            <a:solidFill>
              <a:schemeClr val="accent1"/>
            </a:solidFill>
          </a:ln>
        </p:spPr>
        <p:txBody>
          <a:bodyPr wrap="square">
            <a:spAutoFit/>
          </a:bodyPr>
          <a:lstStyle/>
          <a:p>
            <a:endParaRPr lang="fr-BE" sz="1800" dirty="0">
              <a:solidFill>
                <a:srgbClr val="002060"/>
              </a:solidFill>
              <a:effectLst/>
              <a:latin typeface="+mj-lt"/>
            </a:endParaRPr>
          </a:p>
          <a:p>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Older</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patients are more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likely</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to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be</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alive and in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their</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own</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homes at follow-up if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they</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received</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CGA on admission to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hospital</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We</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are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uncertain</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whether</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data show a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difference</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in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effect</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between</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wards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and teams, as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this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analysis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was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underpowered</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CGA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may</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lead to a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small</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increase</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in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costs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and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evidence</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for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cost-effectiveness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is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of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low-certainty</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due to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imprecision</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and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inconsistency</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among</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studies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Further</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research</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that</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reports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cost</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estimates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that</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are setting-</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specific</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across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different</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sectors</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of care are </a:t>
            </a:r>
            <a:r>
              <a:rPr lang="fr-BE" sz="2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required</a:t>
            </a:r>
            <a:r>
              <a:rPr lang="fr-BE" sz="2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p>
          <a:p>
            <a:endParaRPr lang="fr-BE" sz="1200" dirty="0">
              <a:solidFill>
                <a:srgbClr val="002060"/>
              </a:solidFill>
              <a:latin typeface="+mj-lt"/>
            </a:endParaRPr>
          </a:p>
        </p:txBody>
      </p:sp>
      <p:sp>
        <p:nvSpPr>
          <p:cNvPr id="13" name="ZoneTexte 12">
            <a:extLst>
              <a:ext uri="{FF2B5EF4-FFF2-40B4-BE49-F238E27FC236}">
                <a16:creationId xmlns:a16="http://schemas.microsoft.com/office/drawing/2014/main" id="{4CDB6336-044D-3044-4374-B2D3411B3228}"/>
              </a:ext>
            </a:extLst>
          </p:cNvPr>
          <p:cNvSpPr txBox="1"/>
          <p:nvPr/>
        </p:nvSpPr>
        <p:spPr>
          <a:xfrm>
            <a:off x="1238470" y="8040697"/>
            <a:ext cx="7613280" cy="369332"/>
          </a:xfrm>
          <a:prstGeom prst="rect">
            <a:avLst/>
          </a:prstGeom>
          <a:noFill/>
        </p:spPr>
        <p:txBody>
          <a:bodyPr wrap="square">
            <a:spAutoFit/>
          </a:bodyPr>
          <a:lstStyle/>
          <a:p>
            <a:r>
              <a:rPr lang="fr-BE" sz="1800" dirty="0">
                <a:effectLst/>
                <a:latin typeface="+mj-lt"/>
              </a:rPr>
              <a:t>Ellis G, et al. </a:t>
            </a:r>
            <a:r>
              <a:rPr lang="fr-BE" sz="1800" dirty="0">
                <a:latin typeface="+mj-lt"/>
              </a:rPr>
              <a:t>C</a:t>
            </a:r>
            <a:r>
              <a:rPr lang="fr-BE" sz="1800" dirty="0">
                <a:effectLst/>
                <a:latin typeface="+mj-lt"/>
              </a:rPr>
              <a:t>ochrane </a:t>
            </a:r>
            <a:r>
              <a:rPr lang="fr-BE" sz="1800" dirty="0" err="1">
                <a:effectLst/>
                <a:latin typeface="+mj-lt"/>
              </a:rPr>
              <a:t>Database</a:t>
            </a:r>
            <a:r>
              <a:rPr lang="fr-BE" sz="1800" dirty="0">
                <a:effectLst/>
                <a:latin typeface="+mj-lt"/>
              </a:rPr>
              <a:t> of </a:t>
            </a:r>
            <a:r>
              <a:rPr lang="fr-BE" sz="1800" dirty="0" err="1">
                <a:effectLst/>
                <a:latin typeface="+mj-lt"/>
              </a:rPr>
              <a:t>Syst</a:t>
            </a:r>
            <a:r>
              <a:rPr lang="fr-BE" sz="1800" dirty="0">
                <a:effectLst/>
                <a:latin typeface="+mj-lt"/>
              </a:rPr>
              <a:t> </a:t>
            </a:r>
            <a:r>
              <a:rPr lang="fr-BE" sz="1800" dirty="0" err="1">
                <a:effectLst/>
                <a:latin typeface="+mj-lt"/>
              </a:rPr>
              <a:t>Rev</a:t>
            </a:r>
            <a:r>
              <a:rPr lang="fr-BE" sz="1800" dirty="0">
                <a:effectLst/>
                <a:latin typeface="+mj-lt"/>
              </a:rPr>
              <a:t> 2017; 6: CD006211.</a:t>
            </a:r>
            <a:endParaRPr lang="fr-BE" sz="1800" dirty="0">
              <a:latin typeface="+mj-lt"/>
            </a:endParaRPr>
          </a:p>
        </p:txBody>
      </p:sp>
      <p:pic>
        <p:nvPicPr>
          <p:cNvPr id="15" name="Image 14" descr="Une image contenant texte, capture d’écran, Police&#10;&#10;Description générée automatiquement">
            <a:extLst>
              <a:ext uri="{FF2B5EF4-FFF2-40B4-BE49-F238E27FC236}">
                <a16:creationId xmlns:a16="http://schemas.microsoft.com/office/drawing/2014/main" id="{40405FA2-E41B-5CD4-9DB3-75DF9F169405}"/>
              </a:ext>
            </a:extLst>
          </p:cNvPr>
          <p:cNvPicPr>
            <a:picLocks noChangeAspect="1"/>
          </p:cNvPicPr>
          <p:nvPr/>
        </p:nvPicPr>
        <p:blipFill>
          <a:blip r:embed="rId5"/>
          <a:stretch>
            <a:fillRect/>
          </a:stretch>
        </p:blipFill>
        <p:spPr>
          <a:xfrm>
            <a:off x="10225797" y="3315517"/>
            <a:ext cx="5839607" cy="2641882"/>
          </a:xfrm>
          <a:prstGeom prst="rect">
            <a:avLst/>
          </a:prstGeom>
        </p:spPr>
      </p:pic>
      <p:sp>
        <p:nvSpPr>
          <p:cNvPr id="16" name="ZoneTexte 15">
            <a:extLst>
              <a:ext uri="{FF2B5EF4-FFF2-40B4-BE49-F238E27FC236}">
                <a16:creationId xmlns:a16="http://schemas.microsoft.com/office/drawing/2014/main" id="{3E615043-6F87-A36D-2462-6EA370E21138}"/>
              </a:ext>
            </a:extLst>
          </p:cNvPr>
          <p:cNvSpPr txBox="1"/>
          <p:nvPr/>
        </p:nvSpPr>
        <p:spPr>
          <a:xfrm>
            <a:off x="10674720" y="10895033"/>
            <a:ext cx="7613280" cy="369332"/>
          </a:xfrm>
          <a:prstGeom prst="rect">
            <a:avLst/>
          </a:prstGeom>
          <a:noFill/>
        </p:spPr>
        <p:txBody>
          <a:bodyPr wrap="square">
            <a:spAutoFit/>
          </a:bodyPr>
          <a:lstStyle/>
          <a:p>
            <a:r>
              <a:rPr lang="fr-BE" sz="1800" dirty="0" err="1">
                <a:effectLst/>
                <a:latin typeface="+mj-lt"/>
              </a:rPr>
              <a:t>Checa</a:t>
            </a:r>
            <a:r>
              <a:rPr lang="fr-BE" sz="1800" dirty="0">
                <a:latin typeface="+mj-lt"/>
              </a:rPr>
              <a:t>-Lopes M, et al. JCSM 2024; </a:t>
            </a:r>
            <a:r>
              <a:rPr lang="fr-BE" sz="1800" dirty="0">
                <a:solidFill>
                  <a:srgbClr val="111111"/>
                </a:solidFill>
                <a:effectLst/>
                <a:latin typeface="+mj-lt"/>
              </a:rPr>
              <a:t>15: 361–369.</a:t>
            </a:r>
            <a:endParaRPr lang="fr-BE" sz="1200" dirty="0">
              <a:latin typeface="+mj-lt"/>
            </a:endParaRPr>
          </a:p>
        </p:txBody>
      </p:sp>
    </p:spTree>
    <p:extLst>
      <p:ext uri="{BB962C8B-B14F-4D97-AF65-F5344CB8AC3E}">
        <p14:creationId xmlns:p14="http://schemas.microsoft.com/office/powerpoint/2010/main" val="216548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B26DE-6BD6-C791-E202-4B60F261A455}"/>
            </a:ext>
          </a:extLst>
        </p:cNvPr>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068DC550-8DCC-C488-3418-CEA62F4B6DBD}"/>
              </a:ext>
            </a:extLst>
          </p:cNvPr>
          <p:cNvSpPr>
            <a:spLocks noGrp="1"/>
          </p:cNvSpPr>
          <p:nvPr>
            <p:ph type="pic" sz="quarter" idx="10"/>
          </p:nvPr>
        </p:nvSpPr>
        <p:spPr>
          <a:noFill/>
        </p:spPr>
        <p:txBody>
          <a:bodyPr/>
          <a:lstStyle/>
          <a:p>
            <a:pPr marL="0" indent="0">
              <a:buNone/>
            </a:pPr>
            <a:endParaRPr lang="fr-FR" dirty="0"/>
          </a:p>
          <a:p>
            <a:pPr marL="0" indent="0" algn="ctr">
              <a:buNone/>
            </a:pPr>
            <a:r>
              <a:rPr lang="fr-FR" b="1" dirty="0"/>
              <a:t>Comment amorcer l’évaluation </a:t>
            </a:r>
            <a:r>
              <a:rPr lang="fr-FR" b="1" dirty="0" err="1"/>
              <a:t>oncogériatrique</a:t>
            </a:r>
            <a:r>
              <a:rPr lang="fr-FR" b="1" dirty="0"/>
              <a:t>?</a:t>
            </a:r>
          </a:p>
        </p:txBody>
      </p:sp>
      <p:pic>
        <p:nvPicPr>
          <p:cNvPr id="5" name="Picture 4" descr="Why hospitals are dangerous for people with dementia – and why it&amp;#39;s up to  families to help">
            <a:extLst>
              <a:ext uri="{FF2B5EF4-FFF2-40B4-BE49-F238E27FC236}">
                <a16:creationId xmlns:a16="http://schemas.microsoft.com/office/drawing/2014/main" id="{BD9B0E78-657E-F4BA-B20C-296E7CF094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903687" y="2437126"/>
            <a:ext cx="4117246" cy="28967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op 7 Successful Aging Tips | Pacific Angels Home Care">
            <a:extLst>
              <a:ext uri="{FF2B5EF4-FFF2-40B4-BE49-F238E27FC236}">
                <a16:creationId xmlns:a16="http://schemas.microsoft.com/office/drawing/2014/main" id="{C3029764-3B81-8DAC-FB52-A29079BC8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447" y="2412036"/>
            <a:ext cx="5556533" cy="33715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at is an Elderly Caregiver? (with pictures)">
            <a:extLst>
              <a:ext uri="{FF2B5EF4-FFF2-40B4-BE49-F238E27FC236}">
                <a16:creationId xmlns:a16="http://schemas.microsoft.com/office/drawing/2014/main" id="{ABD1B274-8D40-F2C4-7795-83D8C1385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2222" y="2437126"/>
            <a:ext cx="3621486" cy="28716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Femme senior : forte discrimination en publicité et media sauf pour L&amp;#39;Oréal">
            <a:extLst>
              <a:ext uri="{FF2B5EF4-FFF2-40B4-BE49-F238E27FC236}">
                <a16:creationId xmlns:a16="http://schemas.microsoft.com/office/drawing/2014/main" id="{04CE1C3E-C7A3-8D06-10F5-51B315357C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3481175" y="3678992"/>
            <a:ext cx="3621486" cy="26637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Fall in number of centenarians due to First World War">
            <a:extLst>
              <a:ext uri="{FF2B5EF4-FFF2-40B4-BE49-F238E27FC236}">
                <a16:creationId xmlns:a16="http://schemas.microsoft.com/office/drawing/2014/main" id="{0A6795D8-4610-E9C8-354E-C41E9884A0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26034" y="6729638"/>
            <a:ext cx="4142591" cy="25891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Acteur, mannequin... et octogénaire | Résidences Floralies">
            <a:extLst>
              <a:ext uri="{FF2B5EF4-FFF2-40B4-BE49-F238E27FC236}">
                <a16:creationId xmlns:a16="http://schemas.microsoft.com/office/drawing/2014/main" id="{AAC84AB5-502E-2BA2-A18B-3289D38C31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9681" y="4671089"/>
            <a:ext cx="4293278" cy="25774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aregiver Theft and Elder Abuse | A People's Choice">
            <a:extLst>
              <a:ext uri="{FF2B5EF4-FFF2-40B4-BE49-F238E27FC236}">
                <a16:creationId xmlns:a16="http://schemas.microsoft.com/office/drawing/2014/main" id="{FE34E58C-1230-A72E-283C-4CCC8BBA35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4508" y="6566339"/>
            <a:ext cx="4353033" cy="28967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Longevity-Okinawa-Japan-Centenarians-Health-Jose-Jeuland-web-21">
            <a:extLst>
              <a:ext uri="{FF2B5EF4-FFF2-40B4-BE49-F238E27FC236}">
                <a16:creationId xmlns:a16="http://schemas.microsoft.com/office/drawing/2014/main" id="{EC053F0D-EE3B-8E90-0325-C3BEB81CA50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10748366" y="6704100"/>
            <a:ext cx="1887093" cy="25774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47 Stylish Older Women | StyleCaster">
            <a:extLst>
              <a:ext uri="{FF2B5EF4-FFF2-40B4-BE49-F238E27FC236}">
                <a16:creationId xmlns:a16="http://schemas.microsoft.com/office/drawing/2014/main" id="{603CF191-DA0F-AA5F-21AE-1FF08AD0E6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6242" y="5104644"/>
            <a:ext cx="4602878" cy="2589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083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83AE8-5D84-1A31-832A-FD4796B5845D}"/>
              </a:ext>
            </a:extLst>
          </p:cNvPr>
          <p:cNvSpPr>
            <a:spLocks noGrp="1"/>
          </p:cNvSpPr>
          <p:nvPr>
            <p:ph type="title"/>
          </p:nvPr>
        </p:nvSpPr>
        <p:spPr>
          <a:xfrm>
            <a:off x="399373" y="1085827"/>
            <a:ext cx="17512109" cy="840230"/>
          </a:xfrm>
          <a:solidFill>
            <a:schemeClr val="accent1">
              <a:lumMod val="20000"/>
              <a:lumOff val="80000"/>
            </a:schemeClr>
          </a:solidFill>
        </p:spPr>
        <p:txBody>
          <a:bodyPr/>
          <a:lstStyle/>
          <a:p>
            <a:r>
              <a:rPr lang="fr-FR" b="1" dirty="0">
                <a:latin typeface="Calibri" panose="020F0502020204030204" pitchFamily="34" charset="0"/>
                <a:cs typeface="Calibri" panose="020F0502020204030204" pitchFamily="34" charset="0"/>
              </a:rPr>
              <a:t>Première étape : dépister la fragilité</a:t>
            </a:r>
          </a:p>
        </p:txBody>
      </p:sp>
      <p:sp>
        <p:nvSpPr>
          <p:cNvPr id="3" name="Espace réservé du texte 2">
            <a:extLst>
              <a:ext uri="{FF2B5EF4-FFF2-40B4-BE49-F238E27FC236}">
                <a16:creationId xmlns:a16="http://schemas.microsoft.com/office/drawing/2014/main" id="{F430617B-3D2A-837E-BB72-9CD77C950479}"/>
              </a:ext>
            </a:extLst>
          </p:cNvPr>
          <p:cNvSpPr>
            <a:spLocks noGrp="1"/>
          </p:cNvSpPr>
          <p:nvPr>
            <p:ph type="body" sz="quarter" idx="10"/>
          </p:nvPr>
        </p:nvSpPr>
        <p:spPr>
          <a:xfrm>
            <a:off x="122028" y="2396955"/>
            <a:ext cx="5486309" cy="1112549"/>
          </a:xfrm>
        </p:spPr>
        <p:txBody>
          <a:bodyPr/>
          <a:lstStyle/>
          <a:p>
            <a:r>
              <a:rPr lang="fr-FR" sz="2000" b="1" dirty="0">
                <a:solidFill>
                  <a:schemeClr val="tx1"/>
                </a:solidFill>
              </a:rPr>
              <a:t>Score G8 </a:t>
            </a:r>
            <a:r>
              <a:rPr lang="fr-FR" sz="1600" b="1" dirty="0">
                <a:solidFill>
                  <a:schemeClr val="tx1"/>
                </a:solidFill>
              </a:rPr>
              <a:t>(</a:t>
            </a:r>
            <a:r>
              <a:rPr lang="fr-BE" sz="1600" dirty="0">
                <a:solidFill>
                  <a:schemeClr val="tx1"/>
                </a:solidFill>
                <a:effectLst/>
              </a:rPr>
              <a:t>Se: 77% </a:t>
            </a:r>
            <a:r>
              <a:rPr lang="fr-BE" sz="1600" dirty="0" err="1">
                <a:solidFill>
                  <a:schemeClr val="tx1"/>
                </a:solidFill>
                <a:effectLst/>
              </a:rPr>
              <a:t>Spe</a:t>
            </a:r>
            <a:r>
              <a:rPr lang="fr-BE" sz="1600" dirty="0">
                <a:solidFill>
                  <a:schemeClr val="tx1"/>
                </a:solidFill>
                <a:effectLst/>
              </a:rPr>
              <a:t>: 64%) </a:t>
            </a:r>
            <a:endParaRPr lang="fr-BE" sz="2000" dirty="0">
              <a:solidFill>
                <a:schemeClr val="tx1"/>
              </a:solidFill>
            </a:endParaRPr>
          </a:p>
          <a:p>
            <a:endParaRPr lang="fr-FR" sz="2000" b="1" dirty="0">
              <a:solidFill>
                <a:schemeClr val="tx1"/>
              </a:solidFill>
            </a:endParaRPr>
          </a:p>
        </p:txBody>
      </p:sp>
      <p:pic>
        <p:nvPicPr>
          <p:cNvPr id="7" name="Image 6">
            <a:extLst>
              <a:ext uri="{FF2B5EF4-FFF2-40B4-BE49-F238E27FC236}">
                <a16:creationId xmlns:a16="http://schemas.microsoft.com/office/drawing/2014/main" id="{F2E5F50A-B221-C190-B9DA-683418F60D76}"/>
              </a:ext>
            </a:extLst>
          </p:cNvPr>
          <p:cNvPicPr>
            <a:picLocks noChangeAspect="1"/>
          </p:cNvPicPr>
          <p:nvPr/>
        </p:nvPicPr>
        <p:blipFill>
          <a:blip r:embed="rId3"/>
          <a:stretch>
            <a:fillRect/>
          </a:stretch>
        </p:blipFill>
        <p:spPr>
          <a:xfrm>
            <a:off x="122028" y="2994690"/>
            <a:ext cx="5486309" cy="6443224"/>
          </a:xfrm>
          <a:prstGeom prst="rect">
            <a:avLst/>
          </a:prstGeom>
          <a:ln>
            <a:solidFill>
              <a:schemeClr val="accent1"/>
            </a:solidFill>
          </a:ln>
        </p:spPr>
      </p:pic>
      <p:sp>
        <p:nvSpPr>
          <p:cNvPr id="9" name="ZoneTexte 8">
            <a:extLst>
              <a:ext uri="{FF2B5EF4-FFF2-40B4-BE49-F238E27FC236}">
                <a16:creationId xmlns:a16="http://schemas.microsoft.com/office/drawing/2014/main" id="{F4D426B4-06E6-E58C-18CF-7B83DED3D2F9}"/>
              </a:ext>
            </a:extLst>
          </p:cNvPr>
          <p:cNvSpPr txBox="1"/>
          <p:nvPr/>
        </p:nvSpPr>
        <p:spPr>
          <a:xfrm>
            <a:off x="122028" y="9579114"/>
            <a:ext cx="5486309" cy="369332"/>
          </a:xfrm>
          <a:prstGeom prst="rect">
            <a:avLst/>
          </a:prstGeom>
          <a:noFill/>
        </p:spPr>
        <p:txBody>
          <a:bodyPr wrap="square">
            <a:spAutoFit/>
          </a:bodyPr>
          <a:lstStyle/>
          <a:p>
            <a:pPr algn="r"/>
            <a:r>
              <a:rPr lang="fr-BE" sz="1800" dirty="0"/>
              <a:t>Soubeyran P et al. JCO 2011; 29(15 </a:t>
            </a:r>
            <a:r>
              <a:rPr lang="fr-BE" sz="1800" dirty="0" err="1"/>
              <a:t>suppl</a:t>
            </a:r>
            <a:r>
              <a:rPr lang="fr-BE" sz="1800" dirty="0"/>
              <a:t>) : 9001.</a:t>
            </a:r>
            <a:endParaRPr lang="fr-CH" sz="1800" dirty="0">
              <a:effectLst/>
              <a:ea typeface="Times New Roman" panose="02020603050405020304" pitchFamily="18" charset="0"/>
            </a:endParaRPr>
          </a:p>
        </p:txBody>
      </p:sp>
      <p:pic>
        <p:nvPicPr>
          <p:cNvPr id="11" name="Image 10" descr="Une image contenant texte, capture d’écran, Police, document&#10;&#10;Description générée automatiquement">
            <a:extLst>
              <a:ext uri="{FF2B5EF4-FFF2-40B4-BE49-F238E27FC236}">
                <a16:creationId xmlns:a16="http://schemas.microsoft.com/office/drawing/2014/main" id="{CB0B0ADA-C6A8-7900-1A8C-749DDA85EB48}"/>
              </a:ext>
            </a:extLst>
          </p:cNvPr>
          <p:cNvPicPr>
            <a:picLocks noChangeAspect="1"/>
          </p:cNvPicPr>
          <p:nvPr/>
        </p:nvPicPr>
        <p:blipFill>
          <a:blip r:embed="rId4"/>
          <a:stretch>
            <a:fillRect/>
          </a:stretch>
        </p:blipFill>
        <p:spPr>
          <a:xfrm>
            <a:off x="12374772" y="2994690"/>
            <a:ext cx="5791200" cy="6438900"/>
          </a:xfrm>
          <a:prstGeom prst="rect">
            <a:avLst/>
          </a:prstGeom>
          <a:ln>
            <a:solidFill>
              <a:schemeClr val="accent1"/>
            </a:solidFill>
          </a:ln>
        </p:spPr>
      </p:pic>
      <p:sp>
        <p:nvSpPr>
          <p:cNvPr id="12" name="Espace réservé du texte 2">
            <a:extLst>
              <a:ext uri="{FF2B5EF4-FFF2-40B4-BE49-F238E27FC236}">
                <a16:creationId xmlns:a16="http://schemas.microsoft.com/office/drawing/2014/main" id="{2696B005-4C07-E2C3-42EE-9E8E2BC33A4E}"/>
              </a:ext>
            </a:extLst>
          </p:cNvPr>
          <p:cNvSpPr txBox="1">
            <a:spLocks/>
          </p:cNvSpPr>
          <p:nvPr/>
        </p:nvSpPr>
        <p:spPr>
          <a:xfrm>
            <a:off x="12374772" y="2396955"/>
            <a:ext cx="5791200" cy="496996"/>
          </a:xfrm>
          <a:prstGeom prst="rect">
            <a:avLst/>
          </a:prstGeom>
        </p:spPr>
        <p:txBody>
          <a:bodyPr wrap="square">
            <a:spAutoFit/>
          </a:bodyPr>
          <a:lstStyle>
            <a:lvl1pPr marL="0" indent="0" algn="ctr" defTabSz="1371600" rtl="0" eaLnBrk="1" latinLnBrk="0" hangingPunct="1">
              <a:lnSpc>
                <a:spcPct val="150000"/>
              </a:lnSpc>
              <a:spcBef>
                <a:spcPts val="1200"/>
              </a:spcBef>
              <a:buFont typeface="Arial" panose="020B0604020202020204" pitchFamily="34" charset="0"/>
              <a:buNone/>
              <a:defRPr lang="en-US" sz="1800" kern="1200" dirty="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sz="2000" b="1" dirty="0">
                <a:solidFill>
                  <a:schemeClr val="tx1"/>
                </a:solidFill>
              </a:rPr>
              <a:t>Score VES-13 </a:t>
            </a:r>
            <a:r>
              <a:rPr lang="fr-FR" sz="1600" dirty="0">
                <a:solidFill>
                  <a:schemeClr val="tx1"/>
                </a:solidFill>
              </a:rPr>
              <a:t>(Se 69%, </a:t>
            </a:r>
            <a:r>
              <a:rPr lang="fr-FR" sz="1600" dirty="0" err="1">
                <a:solidFill>
                  <a:schemeClr val="tx1"/>
                </a:solidFill>
              </a:rPr>
              <a:t>Sp</a:t>
            </a:r>
            <a:r>
              <a:rPr lang="fr-FR" sz="1600" dirty="0">
                <a:solidFill>
                  <a:schemeClr val="tx1"/>
                </a:solidFill>
              </a:rPr>
              <a:t> 74%)</a:t>
            </a:r>
            <a:endParaRPr lang="fr-FR" sz="2000" dirty="0">
              <a:solidFill>
                <a:schemeClr val="tx1"/>
              </a:solidFill>
            </a:endParaRPr>
          </a:p>
        </p:txBody>
      </p:sp>
      <p:sp>
        <p:nvSpPr>
          <p:cNvPr id="14" name="ZoneTexte 13">
            <a:extLst>
              <a:ext uri="{FF2B5EF4-FFF2-40B4-BE49-F238E27FC236}">
                <a16:creationId xmlns:a16="http://schemas.microsoft.com/office/drawing/2014/main" id="{667A9057-C2C1-F129-C943-DF34E56866E0}"/>
              </a:ext>
            </a:extLst>
          </p:cNvPr>
          <p:cNvSpPr txBox="1"/>
          <p:nvPr/>
        </p:nvSpPr>
        <p:spPr>
          <a:xfrm>
            <a:off x="12419595" y="9579114"/>
            <a:ext cx="5701553" cy="369332"/>
          </a:xfrm>
          <a:prstGeom prst="rect">
            <a:avLst/>
          </a:prstGeom>
          <a:noFill/>
        </p:spPr>
        <p:txBody>
          <a:bodyPr wrap="square">
            <a:spAutoFit/>
          </a:bodyPr>
          <a:lstStyle/>
          <a:p>
            <a:pPr algn="ctr"/>
            <a:r>
              <a:rPr lang="fr-BE" sz="1800" dirty="0"/>
              <a:t>Saliba D, et al. J Am </a:t>
            </a:r>
            <a:r>
              <a:rPr lang="fr-BE" sz="1800" dirty="0" err="1"/>
              <a:t>Geriatr</a:t>
            </a:r>
            <a:r>
              <a:rPr lang="fr-BE" sz="1800" dirty="0"/>
              <a:t> Soc 2001;49(12):1691-9.</a:t>
            </a:r>
            <a:endParaRPr lang="fr-FR" sz="1800" dirty="0"/>
          </a:p>
        </p:txBody>
      </p:sp>
      <p:sp>
        <p:nvSpPr>
          <p:cNvPr id="17" name="Espace réservé du texte 2">
            <a:extLst>
              <a:ext uri="{FF2B5EF4-FFF2-40B4-BE49-F238E27FC236}">
                <a16:creationId xmlns:a16="http://schemas.microsoft.com/office/drawing/2014/main" id="{7BA4118D-A2E5-78E9-3A7E-B9D9231D4C4A}"/>
              </a:ext>
            </a:extLst>
          </p:cNvPr>
          <p:cNvSpPr txBox="1">
            <a:spLocks/>
          </p:cNvSpPr>
          <p:nvPr/>
        </p:nvSpPr>
        <p:spPr>
          <a:xfrm>
            <a:off x="5703971" y="2372727"/>
            <a:ext cx="6575167" cy="1112549"/>
          </a:xfrm>
          <a:prstGeom prst="rect">
            <a:avLst/>
          </a:prstGeom>
        </p:spPr>
        <p:txBody>
          <a:bodyPr wrap="square">
            <a:spAutoFit/>
          </a:bodyPr>
          <a:lstStyle>
            <a:lvl1pPr marL="0" indent="0" algn="ctr" defTabSz="1371600" rtl="0" eaLnBrk="1" latinLnBrk="0" hangingPunct="1">
              <a:lnSpc>
                <a:spcPct val="150000"/>
              </a:lnSpc>
              <a:spcBef>
                <a:spcPts val="1200"/>
              </a:spcBef>
              <a:buFont typeface="Arial" panose="020B0604020202020204" pitchFamily="34" charset="0"/>
              <a:buNone/>
              <a:defRPr lang="en-US" sz="1800" kern="1200" dirty="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sz="2000" b="1" dirty="0">
                <a:solidFill>
                  <a:schemeClr val="tx1"/>
                </a:solidFill>
              </a:rPr>
              <a:t>Score G8 + VES-13 </a:t>
            </a:r>
            <a:r>
              <a:rPr lang="fr-FR" sz="1600" b="1" dirty="0">
                <a:solidFill>
                  <a:schemeClr val="tx1"/>
                </a:solidFill>
              </a:rPr>
              <a:t>(</a:t>
            </a:r>
            <a:r>
              <a:rPr lang="fr-BE" sz="1600" dirty="0">
                <a:solidFill>
                  <a:schemeClr val="tx1"/>
                </a:solidFill>
              </a:rPr>
              <a:t>Se: 87% </a:t>
            </a:r>
            <a:r>
              <a:rPr lang="fr-BE" sz="1600" dirty="0" err="1">
                <a:solidFill>
                  <a:schemeClr val="tx1"/>
                </a:solidFill>
              </a:rPr>
              <a:t>Spe</a:t>
            </a:r>
            <a:r>
              <a:rPr lang="fr-BE" sz="1600" dirty="0">
                <a:solidFill>
                  <a:schemeClr val="tx1"/>
                </a:solidFill>
              </a:rPr>
              <a:t>: 53%) </a:t>
            </a:r>
            <a:endParaRPr lang="fr-BE" sz="2000" dirty="0">
              <a:solidFill>
                <a:schemeClr val="tx1"/>
              </a:solidFill>
            </a:endParaRPr>
          </a:p>
          <a:p>
            <a:endParaRPr lang="fr-FR" sz="2000" b="1" dirty="0">
              <a:solidFill>
                <a:schemeClr val="tx1"/>
              </a:solidFill>
            </a:endParaRPr>
          </a:p>
        </p:txBody>
      </p:sp>
      <p:sp>
        <p:nvSpPr>
          <p:cNvPr id="18" name="ZoneTexte 17">
            <a:extLst>
              <a:ext uri="{FF2B5EF4-FFF2-40B4-BE49-F238E27FC236}">
                <a16:creationId xmlns:a16="http://schemas.microsoft.com/office/drawing/2014/main" id="{8AF4C128-B600-069E-DF90-DD4B7C7C6052}"/>
              </a:ext>
            </a:extLst>
          </p:cNvPr>
          <p:cNvSpPr txBox="1"/>
          <p:nvPr/>
        </p:nvSpPr>
        <p:spPr>
          <a:xfrm>
            <a:off x="6179661" y="5129227"/>
            <a:ext cx="6099477" cy="2169825"/>
          </a:xfrm>
          <a:prstGeom prst="rect">
            <a:avLst/>
          </a:prstGeom>
          <a:noFill/>
        </p:spPr>
        <p:txBody>
          <a:bodyPr wrap="square" rtlCol="0">
            <a:spAutoFit/>
          </a:bodyPr>
          <a:lstStyle/>
          <a:p>
            <a:r>
              <a:rPr lang="fr-FR" dirty="0"/>
              <a:t>Les sociétés internationales d’oncologie (ASCO) / </a:t>
            </a:r>
            <a:r>
              <a:rPr lang="fr-FR" dirty="0" err="1"/>
              <a:t>oncogériatrie</a:t>
            </a:r>
            <a:r>
              <a:rPr lang="fr-FR" dirty="0"/>
              <a:t> (SIOG) recommandent le dépistage de la fragilité chez les patients âgés (65+). </a:t>
            </a:r>
          </a:p>
        </p:txBody>
      </p:sp>
      <p:sp>
        <p:nvSpPr>
          <p:cNvPr id="19" name="ZoneTexte 18">
            <a:extLst>
              <a:ext uri="{FF2B5EF4-FFF2-40B4-BE49-F238E27FC236}">
                <a16:creationId xmlns:a16="http://schemas.microsoft.com/office/drawing/2014/main" id="{30D176CC-8AE8-8E6A-5C4E-267E037BEC4E}"/>
              </a:ext>
            </a:extLst>
          </p:cNvPr>
          <p:cNvSpPr txBox="1"/>
          <p:nvPr/>
        </p:nvSpPr>
        <p:spPr>
          <a:xfrm>
            <a:off x="5608336" y="9579113"/>
            <a:ext cx="6766435" cy="369332"/>
          </a:xfrm>
          <a:prstGeom prst="rect">
            <a:avLst/>
          </a:prstGeom>
          <a:noFill/>
        </p:spPr>
        <p:txBody>
          <a:bodyPr wrap="square">
            <a:spAutoFit/>
          </a:bodyPr>
          <a:lstStyle/>
          <a:p>
            <a:pPr algn="r"/>
            <a:r>
              <a:rPr lang="fr-BE" sz="1800" b="0" i="0" dirty="0" err="1">
                <a:solidFill>
                  <a:srgbClr val="333333"/>
                </a:solidFill>
                <a:effectLst/>
              </a:rPr>
              <a:t>Decoster</a:t>
            </a:r>
            <a:r>
              <a:rPr lang="fr-BE" sz="1800" b="0" i="0" dirty="0">
                <a:solidFill>
                  <a:srgbClr val="333333"/>
                </a:solidFill>
                <a:effectLst/>
              </a:rPr>
              <a:t>, L. et al. SIOG reco. Ann </a:t>
            </a:r>
            <a:r>
              <a:rPr lang="fr-BE" sz="1800" b="0" i="0" dirty="0" err="1">
                <a:solidFill>
                  <a:srgbClr val="333333"/>
                </a:solidFill>
                <a:effectLst/>
              </a:rPr>
              <a:t>Oncol</a:t>
            </a:r>
            <a:r>
              <a:rPr lang="fr-BE" sz="1800" b="0" i="0" dirty="0">
                <a:solidFill>
                  <a:srgbClr val="333333"/>
                </a:solidFill>
                <a:effectLst/>
              </a:rPr>
              <a:t> 2015;26(2): 288 – 300.</a:t>
            </a:r>
          </a:p>
        </p:txBody>
      </p:sp>
    </p:spTree>
    <p:extLst>
      <p:ext uri="{BB962C8B-B14F-4D97-AF65-F5344CB8AC3E}">
        <p14:creationId xmlns:p14="http://schemas.microsoft.com/office/powerpoint/2010/main" val="2264599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7738-D837-5708-842A-3B587B8B3D8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1D640E5-B1A5-3C44-D5BB-C56BCE5E932F}"/>
              </a:ext>
            </a:extLst>
          </p:cNvPr>
          <p:cNvSpPr>
            <a:spLocks noGrp="1"/>
          </p:cNvSpPr>
          <p:nvPr>
            <p:ph type="title"/>
          </p:nvPr>
        </p:nvSpPr>
        <p:spPr>
          <a:xfrm>
            <a:off x="1257300" y="760709"/>
            <a:ext cx="15773400" cy="840230"/>
          </a:xfrm>
        </p:spPr>
        <p:txBody>
          <a:bodyPr/>
          <a:lstStyle/>
          <a:p>
            <a:r>
              <a:rPr lang="fr-BE" dirty="0"/>
              <a:t>Le cancer chez la personne âgée</a:t>
            </a:r>
            <a:endParaRPr lang="fr-CH" dirty="0"/>
          </a:p>
        </p:txBody>
      </p:sp>
      <p:sp>
        <p:nvSpPr>
          <p:cNvPr id="3" name="Espace réservé du texte 2">
            <a:extLst>
              <a:ext uri="{FF2B5EF4-FFF2-40B4-BE49-F238E27FC236}">
                <a16:creationId xmlns:a16="http://schemas.microsoft.com/office/drawing/2014/main" id="{EB8EA85D-45EC-A51B-D706-02671AA1AA11}"/>
              </a:ext>
            </a:extLst>
          </p:cNvPr>
          <p:cNvSpPr>
            <a:spLocks noGrp="1"/>
          </p:cNvSpPr>
          <p:nvPr>
            <p:ph type="body" sz="quarter" idx="10"/>
          </p:nvPr>
        </p:nvSpPr>
        <p:spPr>
          <a:xfrm>
            <a:off x="964376" y="1862842"/>
            <a:ext cx="16359247" cy="1131848"/>
          </a:xfrm>
        </p:spPr>
        <p:txBody>
          <a:bodyPr/>
          <a:lstStyle/>
          <a:p>
            <a:r>
              <a:rPr lang="fr-BE" sz="2400" dirty="0">
                <a:solidFill>
                  <a:schemeClr val="tx1"/>
                </a:solidFill>
              </a:rPr>
              <a:t>Plus de 75 % des cas de cancer chez les hommes et plus de 67 % chez les femmes surviennent après l'âge de 60 ans. </a:t>
            </a:r>
          </a:p>
        </p:txBody>
      </p:sp>
      <p:sp>
        <p:nvSpPr>
          <p:cNvPr id="8" name="ZoneTexte 7">
            <a:extLst>
              <a:ext uri="{FF2B5EF4-FFF2-40B4-BE49-F238E27FC236}">
                <a16:creationId xmlns:a16="http://schemas.microsoft.com/office/drawing/2014/main" id="{6BF08175-964C-382B-32AB-687E650436D9}"/>
              </a:ext>
            </a:extLst>
          </p:cNvPr>
          <p:cNvSpPr txBox="1"/>
          <p:nvPr/>
        </p:nvSpPr>
        <p:spPr>
          <a:xfrm>
            <a:off x="9143999" y="9886890"/>
            <a:ext cx="9170894" cy="400110"/>
          </a:xfrm>
          <a:prstGeom prst="rect">
            <a:avLst/>
          </a:prstGeom>
          <a:noFill/>
        </p:spPr>
        <p:txBody>
          <a:bodyPr wrap="square">
            <a:spAutoFit/>
          </a:bodyPr>
          <a:lstStyle/>
          <a:p>
            <a:pPr algn="r"/>
            <a:r>
              <a:rPr lang="fr-FR" sz="2000" dirty="0"/>
              <a:t>https://</a:t>
            </a:r>
            <a:r>
              <a:rPr lang="fr-FR" sz="2000" dirty="0" err="1"/>
              <a:t>gco.iarc.fr</a:t>
            </a:r>
            <a:r>
              <a:rPr lang="fr-FR" sz="2000" dirty="0"/>
              <a:t>/en</a:t>
            </a:r>
          </a:p>
        </p:txBody>
      </p:sp>
      <p:pic>
        <p:nvPicPr>
          <p:cNvPr id="10" name="Image 9" descr="Une image contenant texte, Police, logo, symbole&#10;&#10;Description générée automatiquement">
            <a:extLst>
              <a:ext uri="{FF2B5EF4-FFF2-40B4-BE49-F238E27FC236}">
                <a16:creationId xmlns:a16="http://schemas.microsoft.com/office/drawing/2014/main" id="{0349AB59-E618-232E-5F95-982AC11828AA}"/>
              </a:ext>
            </a:extLst>
          </p:cNvPr>
          <p:cNvPicPr>
            <a:picLocks noChangeAspect="1"/>
          </p:cNvPicPr>
          <p:nvPr/>
        </p:nvPicPr>
        <p:blipFill>
          <a:blip r:embed="rId3"/>
          <a:stretch>
            <a:fillRect/>
          </a:stretch>
        </p:blipFill>
        <p:spPr>
          <a:xfrm>
            <a:off x="7080249" y="8743890"/>
            <a:ext cx="4127500" cy="1143000"/>
          </a:xfrm>
          <a:prstGeom prst="rect">
            <a:avLst/>
          </a:prstGeom>
        </p:spPr>
      </p:pic>
      <p:pic>
        <p:nvPicPr>
          <p:cNvPr id="11" name="Image 0" descr="preencoded.png">
            <a:extLst>
              <a:ext uri="{FF2B5EF4-FFF2-40B4-BE49-F238E27FC236}">
                <a16:creationId xmlns:a16="http://schemas.microsoft.com/office/drawing/2014/main" id="{0491F945-59E0-2BCB-C8E2-3BAC699D82A6}"/>
              </a:ext>
            </a:extLst>
          </p:cNvPr>
          <p:cNvPicPr>
            <a:picLocks noChangeAspect="1"/>
          </p:cNvPicPr>
          <p:nvPr/>
        </p:nvPicPr>
        <p:blipFill>
          <a:blip r:embed="rId4"/>
          <a:srcRect r="9472"/>
          <a:stretch/>
        </p:blipFill>
        <p:spPr>
          <a:xfrm>
            <a:off x="9778400" y="2898481"/>
            <a:ext cx="7545223" cy="5209197"/>
          </a:xfrm>
          <a:prstGeom prst="rect">
            <a:avLst/>
          </a:prstGeom>
          <a:ln>
            <a:solidFill>
              <a:schemeClr val="accent1"/>
            </a:solidFill>
          </a:ln>
        </p:spPr>
      </p:pic>
      <p:pic>
        <p:nvPicPr>
          <p:cNvPr id="12" name="Image 0" descr="preencoded.png">
            <a:extLst>
              <a:ext uri="{FF2B5EF4-FFF2-40B4-BE49-F238E27FC236}">
                <a16:creationId xmlns:a16="http://schemas.microsoft.com/office/drawing/2014/main" id="{DD6C623D-64D7-1144-5CB3-C13CE64D1056}"/>
              </a:ext>
            </a:extLst>
          </p:cNvPr>
          <p:cNvPicPr>
            <a:picLocks noChangeAspect="1"/>
          </p:cNvPicPr>
          <p:nvPr/>
        </p:nvPicPr>
        <p:blipFill>
          <a:blip r:embed="rId5"/>
          <a:srcRect r="8316"/>
          <a:stretch/>
        </p:blipFill>
        <p:spPr>
          <a:xfrm>
            <a:off x="964378" y="2898481"/>
            <a:ext cx="7545223" cy="5143500"/>
          </a:xfrm>
          <a:prstGeom prst="rect">
            <a:avLst/>
          </a:prstGeom>
          <a:ln>
            <a:solidFill>
              <a:schemeClr val="accent1"/>
            </a:solidFill>
          </a:ln>
        </p:spPr>
      </p:pic>
    </p:spTree>
    <p:extLst>
      <p:ext uri="{BB962C8B-B14F-4D97-AF65-F5344CB8AC3E}">
        <p14:creationId xmlns:p14="http://schemas.microsoft.com/office/powerpoint/2010/main" val="2470716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4D334-A27B-E717-9C58-0A648F0BE40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1931C64-C6A5-6A3D-9156-D3803C2AD634}"/>
              </a:ext>
            </a:extLst>
          </p:cNvPr>
          <p:cNvSpPr>
            <a:spLocks noGrp="1"/>
          </p:cNvSpPr>
          <p:nvPr>
            <p:ph type="title"/>
          </p:nvPr>
        </p:nvSpPr>
        <p:spPr>
          <a:xfrm>
            <a:off x="399373" y="1085827"/>
            <a:ext cx="17512109" cy="840230"/>
          </a:xfrm>
          <a:solidFill>
            <a:schemeClr val="accent1">
              <a:lumMod val="20000"/>
              <a:lumOff val="80000"/>
            </a:schemeClr>
          </a:solidFill>
        </p:spPr>
        <p:txBody>
          <a:bodyPr/>
          <a:lstStyle/>
          <a:p>
            <a:r>
              <a:rPr lang="fr-FR" b="1" dirty="0">
                <a:latin typeface="Calibri" panose="020F0502020204030204" pitchFamily="34" charset="0"/>
                <a:cs typeface="Calibri" panose="020F0502020204030204" pitchFamily="34" charset="0"/>
              </a:rPr>
              <a:t>Première étape : dépister la fragilité</a:t>
            </a:r>
          </a:p>
        </p:txBody>
      </p:sp>
      <p:sp>
        <p:nvSpPr>
          <p:cNvPr id="3" name="Espace réservé du texte 2">
            <a:extLst>
              <a:ext uri="{FF2B5EF4-FFF2-40B4-BE49-F238E27FC236}">
                <a16:creationId xmlns:a16="http://schemas.microsoft.com/office/drawing/2014/main" id="{AE4F0C12-285B-E618-9C98-8CCD25DFA6C0}"/>
              </a:ext>
            </a:extLst>
          </p:cNvPr>
          <p:cNvSpPr>
            <a:spLocks noGrp="1"/>
          </p:cNvSpPr>
          <p:nvPr>
            <p:ph type="body" sz="quarter" idx="10"/>
          </p:nvPr>
        </p:nvSpPr>
        <p:spPr>
          <a:xfrm>
            <a:off x="122028" y="2396955"/>
            <a:ext cx="5486309" cy="1112549"/>
          </a:xfrm>
        </p:spPr>
        <p:txBody>
          <a:bodyPr/>
          <a:lstStyle/>
          <a:p>
            <a:r>
              <a:rPr lang="fr-FR" sz="2000" b="1" dirty="0">
                <a:solidFill>
                  <a:schemeClr val="tx1"/>
                </a:solidFill>
              </a:rPr>
              <a:t>Score G8 </a:t>
            </a:r>
            <a:r>
              <a:rPr lang="fr-FR" sz="1600" b="1" dirty="0">
                <a:solidFill>
                  <a:schemeClr val="tx1"/>
                </a:solidFill>
              </a:rPr>
              <a:t>(</a:t>
            </a:r>
            <a:r>
              <a:rPr lang="fr-BE" sz="1600" dirty="0">
                <a:solidFill>
                  <a:schemeClr val="tx1"/>
                </a:solidFill>
                <a:effectLst/>
              </a:rPr>
              <a:t>Se: 77% </a:t>
            </a:r>
            <a:r>
              <a:rPr lang="fr-BE" sz="1600" dirty="0" err="1">
                <a:solidFill>
                  <a:schemeClr val="tx1"/>
                </a:solidFill>
                <a:effectLst/>
              </a:rPr>
              <a:t>Spe</a:t>
            </a:r>
            <a:r>
              <a:rPr lang="fr-BE" sz="1600" dirty="0">
                <a:solidFill>
                  <a:schemeClr val="tx1"/>
                </a:solidFill>
                <a:effectLst/>
              </a:rPr>
              <a:t>: 64%) </a:t>
            </a:r>
            <a:endParaRPr lang="fr-BE" sz="2000" dirty="0">
              <a:solidFill>
                <a:schemeClr val="tx1"/>
              </a:solidFill>
            </a:endParaRPr>
          </a:p>
          <a:p>
            <a:endParaRPr lang="fr-FR" sz="2000" b="1" dirty="0">
              <a:solidFill>
                <a:schemeClr val="tx1"/>
              </a:solidFill>
            </a:endParaRPr>
          </a:p>
        </p:txBody>
      </p:sp>
      <p:pic>
        <p:nvPicPr>
          <p:cNvPr id="7" name="Image 6">
            <a:extLst>
              <a:ext uri="{FF2B5EF4-FFF2-40B4-BE49-F238E27FC236}">
                <a16:creationId xmlns:a16="http://schemas.microsoft.com/office/drawing/2014/main" id="{23193C49-7029-4825-D8C0-32A8D890CA24}"/>
              </a:ext>
            </a:extLst>
          </p:cNvPr>
          <p:cNvPicPr>
            <a:picLocks noChangeAspect="1"/>
          </p:cNvPicPr>
          <p:nvPr/>
        </p:nvPicPr>
        <p:blipFill>
          <a:blip r:embed="rId3"/>
          <a:stretch>
            <a:fillRect/>
          </a:stretch>
        </p:blipFill>
        <p:spPr>
          <a:xfrm>
            <a:off x="122028" y="2994690"/>
            <a:ext cx="5486309" cy="6443224"/>
          </a:xfrm>
          <a:prstGeom prst="rect">
            <a:avLst/>
          </a:prstGeom>
          <a:ln>
            <a:solidFill>
              <a:schemeClr val="accent1"/>
            </a:solidFill>
          </a:ln>
        </p:spPr>
      </p:pic>
      <p:pic>
        <p:nvPicPr>
          <p:cNvPr id="4" name="Image 3">
            <a:extLst>
              <a:ext uri="{FF2B5EF4-FFF2-40B4-BE49-F238E27FC236}">
                <a16:creationId xmlns:a16="http://schemas.microsoft.com/office/drawing/2014/main" id="{137411A0-90DA-B24E-6FDE-26CD1607FF8D}"/>
              </a:ext>
            </a:extLst>
          </p:cNvPr>
          <p:cNvPicPr>
            <a:picLocks noChangeAspect="1"/>
          </p:cNvPicPr>
          <p:nvPr/>
        </p:nvPicPr>
        <p:blipFill>
          <a:blip r:embed="rId4"/>
          <a:stretch>
            <a:fillRect/>
          </a:stretch>
        </p:blipFill>
        <p:spPr>
          <a:xfrm>
            <a:off x="5913718" y="2858378"/>
            <a:ext cx="7401802" cy="3578281"/>
          </a:xfrm>
          <a:prstGeom prst="rect">
            <a:avLst/>
          </a:prstGeom>
        </p:spPr>
      </p:pic>
      <p:pic>
        <p:nvPicPr>
          <p:cNvPr id="6" name="Image 5" descr="Une image contenant texte, capture d’écran, Tracé, ligne&#10;&#10;Le contenu généré par l’IA peut être incorrect.">
            <a:extLst>
              <a:ext uri="{FF2B5EF4-FFF2-40B4-BE49-F238E27FC236}">
                <a16:creationId xmlns:a16="http://schemas.microsoft.com/office/drawing/2014/main" id="{6F63FF19-8C95-A2C7-D40C-E7E07050F3BE}"/>
              </a:ext>
            </a:extLst>
          </p:cNvPr>
          <p:cNvPicPr>
            <a:picLocks noChangeAspect="1"/>
          </p:cNvPicPr>
          <p:nvPr/>
        </p:nvPicPr>
        <p:blipFill>
          <a:blip r:embed="rId5"/>
          <a:stretch>
            <a:fillRect/>
          </a:stretch>
        </p:blipFill>
        <p:spPr>
          <a:xfrm>
            <a:off x="12425172" y="6724539"/>
            <a:ext cx="4823011" cy="3161913"/>
          </a:xfrm>
          <a:prstGeom prst="rect">
            <a:avLst/>
          </a:prstGeom>
        </p:spPr>
      </p:pic>
      <p:sp>
        <p:nvSpPr>
          <p:cNvPr id="8" name="ZoneTexte 7">
            <a:extLst>
              <a:ext uri="{FF2B5EF4-FFF2-40B4-BE49-F238E27FC236}">
                <a16:creationId xmlns:a16="http://schemas.microsoft.com/office/drawing/2014/main" id="{E6A443D3-93A5-ADEA-7EC9-BE1593B45F56}"/>
              </a:ext>
            </a:extLst>
          </p:cNvPr>
          <p:cNvSpPr txBox="1"/>
          <p:nvPr/>
        </p:nvSpPr>
        <p:spPr>
          <a:xfrm>
            <a:off x="6239435" y="9886890"/>
            <a:ext cx="12048565" cy="400110"/>
          </a:xfrm>
          <a:prstGeom prst="rect">
            <a:avLst/>
          </a:prstGeom>
          <a:noFill/>
        </p:spPr>
        <p:txBody>
          <a:bodyPr wrap="square" rtlCol="0">
            <a:spAutoFit/>
          </a:bodyPr>
          <a:lstStyle/>
          <a:p>
            <a:pPr algn="r"/>
            <a:r>
              <a:rPr lang="fr-FR" sz="2000" dirty="0" err="1"/>
              <a:t>Depoorter</a:t>
            </a:r>
            <a:r>
              <a:rPr lang="fr-FR" sz="2000" dirty="0"/>
              <a:t> V, et al. BJMO </a:t>
            </a:r>
            <a:r>
              <a:rPr lang="fr-FR" sz="2000" dirty="0" err="1"/>
              <a:t>Oncothesis</a:t>
            </a:r>
            <a:r>
              <a:rPr lang="fr-FR" sz="2000" dirty="0"/>
              <a:t> 2024; 24(8):160-3.</a:t>
            </a:r>
          </a:p>
        </p:txBody>
      </p:sp>
    </p:spTree>
    <p:extLst>
      <p:ext uri="{BB962C8B-B14F-4D97-AF65-F5344CB8AC3E}">
        <p14:creationId xmlns:p14="http://schemas.microsoft.com/office/powerpoint/2010/main" val="3703143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F581C92-E0F7-460A-BBB7-2628735DB2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89588" y="7666467"/>
            <a:ext cx="4574022" cy="2620533"/>
          </a:xfrm>
          <a:prstGeom prst="rect">
            <a:avLst/>
          </a:prstGeom>
        </p:spPr>
      </p:pic>
      <p:sp>
        <p:nvSpPr>
          <p:cNvPr id="17" name="Titre 1">
            <a:extLst>
              <a:ext uri="{FF2B5EF4-FFF2-40B4-BE49-F238E27FC236}">
                <a16:creationId xmlns:a16="http://schemas.microsoft.com/office/drawing/2014/main" id="{6F53CF48-92E9-50A3-5733-4225A9FF36A8}"/>
              </a:ext>
            </a:extLst>
          </p:cNvPr>
          <p:cNvSpPr txBox="1">
            <a:spLocks/>
          </p:cNvSpPr>
          <p:nvPr/>
        </p:nvSpPr>
        <p:spPr>
          <a:xfrm>
            <a:off x="215155" y="1085826"/>
            <a:ext cx="17696327" cy="1579707"/>
          </a:xfrm>
          <a:prstGeom prst="rect">
            <a:avLst/>
          </a:prstGeom>
          <a:solidFill>
            <a:schemeClr val="accent1">
              <a:lumMod val="20000"/>
              <a:lumOff val="80000"/>
            </a:schemeClr>
          </a:solidFill>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fr-FR" sz="5400" b="1" dirty="0">
                <a:latin typeface="Calibri" panose="020F0502020204030204" pitchFamily="34" charset="0"/>
                <a:cs typeface="Calibri" panose="020F0502020204030204" pitchFamily="34" charset="0"/>
              </a:rPr>
              <a:t>Deuxième étape: évaluer les syndromes gériatriques </a:t>
            </a:r>
          </a:p>
          <a:p>
            <a:pPr algn="ctr"/>
            <a:r>
              <a:rPr lang="fr-FR" sz="5400" b="1" dirty="0">
                <a:latin typeface="Calibri" panose="020F0502020204030204" pitchFamily="34" charset="0"/>
                <a:cs typeface="Calibri" panose="020F0502020204030204" pitchFamily="34" charset="0"/>
              </a:rPr>
              <a:t>chez les patients fragiles</a:t>
            </a:r>
          </a:p>
        </p:txBody>
      </p:sp>
      <p:sp>
        <p:nvSpPr>
          <p:cNvPr id="18" name="Espace réservé du texte 2">
            <a:extLst>
              <a:ext uri="{FF2B5EF4-FFF2-40B4-BE49-F238E27FC236}">
                <a16:creationId xmlns:a16="http://schemas.microsoft.com/office/drawing/2014/main" id="{C9554C7E-E6CD-4650-5C00-1693E392EE49}"/>
              </a:ext>
            </a:extLst>
          </p:cNvPr>
          <p:cNvSpPr txBox="1">
            <a:spLocks/>
          </p:cNvSpPr>
          <p:nvPr/>
        </p:nvSpPr>
        <p:spPr>
          <a:xfrm>
            <a:off x="922358" y="2665534"/>
            <a:ext cx="16989124" cy="1778179"/>
          </a:xfrm>
          <a:prstGeom prst="rect">
            <a:avLst/>
          </a:prstGeom>
        </p:spPr>
        <p:txBody>
          <a:bodyPr wrap="square">
            <a:spAutoFit/>
          </a:bodyPr>
          <a:lstStyle>
            <a:lvl1pPr marL="0" indent="0" algn="ctr" defTabSz="1371600" rtl="0" eaLnBrk="1" latinLnBrk="0" hangingPunct="1">
              <a:lnSpc>
                <a:spcPct val="150000"/>
              </a:lnSpc>
              <a:spcBef>
                <a:spcPts val="1200"/>
              </a:spcBef>
              <a:buFont typeface="Arial" panose="020B0604020202020204" pitchFamily="34" charset="0"/>
              <a:buNone/>
              <a:defRPr lang="en-US" sz="1800" kern="1200" dirty="0">
                <a:solidFill>
                  <a:schemeClr val="tx1">
                    <a:lumMod val="50000"/>
                    <a:lumOff val="50000"/>
                  </a:schemeClr>
                </a:solidFill>
                <a:latin typeface="+mn-lt"/>
                <a:ea typeface="Verdana" panose="020B0604030504040204" pitchFamily="34" charset="0"/>
                <a:cs typeface="Lato Light" panose="020F0502020204030203" pitchFamily="34" charset="0"/>
              </a:defRPr>
            </a:lvl1pPr>
            <a:lvl2pPr marL="685800" indent="0" algn="l" defTabSz="1371600"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600" indent="0" algn="l"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4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4pPr>
            <a:lvl5pPr marL="2743200" indent="0" algn="l"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sz="2800" b="1" dirty="0">
                <a:solidFill>
                  <a:srgbClr val="C00000"/>
                </a:solidFill>
              </a:rPr>
              <a:t>L’évaluation gériatrique approfondie </a:t>
            </a:r>
            <a:r>
              <a:rPr lang="fr-FR" sz="2400" dirty="0">
                <a:solidFill>
                  <a:srgbClr val="C00000"/>
                </a:solidFill>
              </a:rPr>
              <a:t>(anglais : </a:t>
            </a:r>
            <a:r>
              <a:rPr lang="fr-FR" sz="2400" dirty="0" err="1">
                <a:solidFill>
                  <a:srgbClr val="C00000"/>
                </a:solidFill>
              </a:rPr>
              <a:t>Comprehensive</a:t>
            </a:r>
            <a:r>
              <a:rPr lang="fr-FR" sz="2400" dirty="0">
                <a:solidFill>
                  <a:srgbClr val="C00000"/>
                </a:solidFill>
              </a:rPr>
              <a:t> </a:t>
            </a:r>
            <a:r>
              <a:rPr lang="fr-FR" sz="2400" dirty="0" err="1">
                <a:solidFill>
                  <a:srgbClr val="C00000"/>
                </a:solidFill>
              </a:rPr>
              <a:t>Geriatric</a:t>
            </a:r>
            <a:r>
              <a:rPr lang="fr-FR" sz="2400" dirty="0">
                <a:solidFill>
                  <a:srgbClr val="C00000"/>
                </a:solidFill>
              </a:rPr>
              <a:t> </a:t>
            </a:r>
            <a:r>
              <a:rPr lang="fr-FR" sz="2400" dirty="0" err="1">
                <a:solidFill>
                  <a:srgbClr val="C00000"/>
                </a:solidFill>
              </a:rPr>
              <a:t>Assessment</a:t>
            </a:r>
            <a:r>
              <a:rPr lang="fr-FR" sz="2400" dirty="0">
                <a:solidFill>
                  <a:srgbClr val="C00000"/>
                </a:solidFill>
              </a:rPr>
              <a:t>) est un processus multidimensionnel qui identifie les besoins médicaux, sociaux et fonctionnels, et aboutit à l’élaboration d’un plan de soins intégré / coordonné pour répondre à ces besoins. </a:t>
            </a:r>
            <a:endParaRPr lang="fr-FR" sz="2000" dirty="0">
              <a:solidFill>
                <a:srgbClr val="C00000"/>
              </a:solidFill>
            </a:endParaRPr>
          </a:p>
        </p:txBody>
      </p:sp>
      <p:pic>
        <p:nvPicPr>
          <p:cNvPr id="19" name="Image 18" descr="Une image contenant texte, capture d’écran, menu, Police&#10;&#10;Description générée automatiquement">
            <a:extLst>
              <a:ext uri="{FF2B5EF4-FFF2-40B4-BE49-F238E27FC236}">
                <a16:creationId xmlns:a16="http://schemas.microsoft.com/office/drawing/2014/main" id="{D33EF65F-BECB-7FA0-A186-65A296FC13F8}"/>
              </a:ext>
            </a:extLst>
          </p:cNvPr>
          <p:cNvPicPr>
            <a:picLocks noChangeAspect="1"/>
          </p:cNvPicPr>
          <p:nvPr/>
        </p:nvPicPr>
        <p:blipFill>
          <a:blip r:embed="rId4"/>
          <a:stretch>
            <a:fillRect/>
          </a:stretch>
        </p:blipFill>
        <p:spPr>
          <a:xfrm>
            <a:off x="4873060" y="4668390"/>
            <a:ext cx="7290185" cy="4792522"/>
          </a:xfrm>
          <a:prstGeom prst="rect">
            <a:avLst/>
          </a:prstGeom>
        </p:spPr>
      </p:pic>
      <p:sp>
        <p:nvSpPr>
          <p:cNvPr id="20" name="ZoneTexte 19">
            <a:extLst>
              <a:ext uri="{FF2B5EF4-FFF2-40B4-BE49-F238E27FC236}">
                <a16:creationId xmlns:a16="http://schemas.microsoft.com/office/drawing/2014/main" id="{FAD86502-E63E-E771-20ED-30B8BF837490}"/>
              </a:ext>
            </a:extLst>
          </p:cNvPr>
          <p:cNvSpPr txBox="1"/>
          <p:nvPr/>
        </p:nvSpPr>
        <p:spPr>
          <a:xfrm>
            <a:off x="0" y="9886890"/>
            <a:ext cx="18288000" cy="400110"/>
          </a:xfrm>
          <a:prstGeom prst="rect">
            <a:avLst/>
          </a:prstGeom>
          <a:noFill/>
        </p:spPr>
        <p:txBody>
          <a:bodyPr wrap="square">
            <a:spAutoFit/>
          </a:bodyPr>
          <a:lstStyle/>
          <a:p>
            <a:pPr algn="r"/>
            <a:r>
              <a:rPr lang="fr-BE" sz="2000" dirty="0">
                <a:effectLst/>
                <a:latin typeface="Calibri" panose="020F0502020204030204" pitchFamily="34" charset="0"/>
                <a:cs typeface="Calibri" panose="020F0502020204030204" pitchFamily="34" charset="0"/>
              </a:rPr>
              <a:t>Loh KP, et al. ESMO Open. 2024 Aug;9(8):103657. </a:t>
            </a:r>
          </a:p>
        </p:txBody>
      </p:sp>
    </p:spTree>
    <p:extLst>
      <p:ext uri="{BB962C8B-B14F-4D97-AF65-F5344CB8AC3E}">
        <p14:creationId xmlns:p14="http://schemas.microsoft.com/office/powerpoint/2010/main" val="278214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05687-4E24-79E7-517D-E022DD7962F6}"/>
            </a:ext>
          </a:extLst>
        </p:cNvPr>
        <p:cNvGrpSpPr/>
        <p:nvPr/>
      </p:nvGrpSpPr>
      <p:grpSpPr>
        <a:xfrm>
          <a:off x="0" y="0"/>
          <a:ext cx="0" cy="0"/>
          <a:chOff x="0" y="0"/>
          <a:chExt cx="0" cy="0"/>
        </a:xfrm>
      </p:grpSpPr>
      <p:sp>
        <p:nvSpPr>
          <p:cNvPr id="17" name="Titre 1">
            <a:extLst>
              <a:ext uri="{FF2B5EF4-FFF2-40B4-BE49-F238E27FC236}">
                <a16:creationId xmlns:a16="http://schemas.microsoft.com/office/drawing/2014/main" id="{F4C70F77-4694-1C4D-F007-A708AE035D9F}"/>
              </a:ext>
            </a:extLst>
          </p:cNvPr>
          <p:cNvSpPr txBox="1">
            <a:spLocks/>
          </p:cNvSpPr>
          <p:nvPr/>
        </p:nvSpPr>
        <p:spPr>
          <a:xfrm>
            <a:off x="215155" y="1085826"/>
            <a:ext cx="17696327" cy="1579707"/>
          </a:xfrm>
          <a:prstGeom prst="rect">
            <a:avLst/>
          </a:prstGeom>
          <a:solidFill>
            <a:schemeClr val="accent1">
              <a:lumMod val="20000"/>
              <a:lumOff val="80000"/>
            </a:schemeClr>
          </a:solidFill>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fr-FR" sz="5400" b="1" dirty="0">
                <a:latin typeface="Calibri" panose="020F0502020204030204" pitchFamily="34" charset="0"/>
                <a:cs typeface="Calibri" panose="020F0502020204030204" pitchFamily="34" charset="0"/>
              </a:rPr>
              <a:t>Troisième étape: intégrer le gériatre dans la concertation oncologique multidisciplinaire</a:t>
            </a:r>
          </a:p>
        </p:txBody>
      </p:sp>
      <p:pic>
        <p:nvPicPr>
          <p:cNvPr id="3" name="Image 2" descr="Une image contenant texte, capture d’écran, diagramme, ligne&#10;&#10;Le contenu généré par l’IA peut être incorrect.">
            <a:extLst>
              <a:ext uri="{FF2B5EF4-FFF2-40B4-BE49-F238E27FC236}">
                <a16:creationId xmlns:a16="http://schemas.microsoft.com/office/drawing/2014/main" id="{B5A16D01-0F89-3573-39A6-2A0D90FD7947}"/>
              </a:ext>
            </a:extLst>
          </p:cNvPr>
          <p:cNvPicPr>
            <a:picLocks noChangeAspect="1"/>
          </p:cNvPicPr>
          <p:nvPr/>
        </p:nvPicPr>
        <p:blipFill>
          <a:blip r:embed="rId3"/>
          <a:stretch>
            <a:fillRect/>
          </a:stretch>
        </p:blipFill>
        <p:spPr>
          <a:xfrm>
            <a:off x="670086" y="4003489"/>
            <a:ext cx="7772400" cy="4325815"/>
          </a:xfrm>
          <a:prstGeom prst="rect">
            <a:avLst/>
          </a:prstGeom>
        </p:spPr>
      </p:pic>
      <p:pic>
        <p:nvPicPr>
          <p:cNvPr id="6" name="Image 5" descr="Une image contenant texte, ligne, diagramme, capture d’écran&#10;&#10;Le contenu généré par l’IA peut être incorrect.">
            <a:extLst>
              <a:ext uri="{FF2B5EF4-FFF2-40B4-BE49-F238E27FC236}">
                <a16:creationId xmlns:a16="http://schemas.microsoft.com/office/drawing/2014/main" id="{5B7351A9-8297-FD20-2363-79D7DEAE0DB3}"/>
              </a:ext>
            </a:extLst>
          </p:cNvPr>
          <p:cNvPicPr>
            <a:picLocks noChangeAspect="1"/>
          </p:cNvPicPr>
          <p:nvPr/>
        </p:nvPicPr>
        <p:blipFill>
          <a:blip r:embed="rId4"/>
          <a:stretch>
            <a:fillRect/>
          </a:stretch>
        </p:blipFill>
        <p:spPr>
          <a:xfrm>
            <a:off x="9845516" y="4224302"/>
            <a:ext cx="7612912" cy="4105002"/>
          </a:xfrm>
          <a:prstGeom prst="rect">
            <a:avLst/>
          </a:prstGeom>
        </p:spPr>
      </p:pic>
      <p:sp>
        <p:nvSpPr>
          <p:cNvPr id="8" name="ZoneTexte 7">
            <a:extLst>
              <a:ext uri="{FF2B5EF4-FFF2-40B4-BE49-F238E27FC236}">
                <a16:creationId xmlns:a16="http://schemas.microsoft.com/office/drawing/2014/main" id="{F17A9954-F8B3-1A86-551C-833A4603737E}"/>
              </a:ext>
            </a:extLst>
          </p:cNvPr>
          <p:cNvSpPr txBox="1"/>
          <p:nvPr/>
        </p:nvSpPr>
        <p:spPr>
          <a:xfrm>
            <a:off x="5629835" y="9886890"/>
            <a:ext cx="12658165" cy="400110"/>
          </a:xfrm>
          <a:prstGeom prst="rect">
            <a:avLst/>
          </a:prstGeom>
          <a:noFill/>
        </p:spPr>
        <p:txBody>
          <a:bodyPr wrap="square">
            <a:spAutoFit/>
          </a:bodyPr>
          <a:lstStyle/>
          <a:p>
            <a:pPr algn="r"/>
            <a:r>
              <a:rPr lang="fr-BE" sz="2000" dirty="0" err="1"/>
              <a:t>Festen</a:t>
            </a:r>
            <a:r>
              <a:rPr lang="fr-BE" sz="2000" dirty="0"/>
              <a:t> S et al. Journal of </a:t>
            </a:r>
            <a:r>
              <a:rPr lang="fr-BE" sz="2000" dirty="0" err="1"/>
              <a:t>Geriatric</a:t>
            </a:r>
            <a:r>
              <a:rPr lang="fr-BE" sz="2000" dirty="0"/>
              <a:t> </a:t>
            </a:r>
            <a:r>
              <a:rPr lang="fr-BE" sz="2000" dirty="0" err="1"/>
              <a:t>Oncology</a:t>
            </a:r>
            <a:r>
              <a:rPr lang="fr-BE" sz="2000" dirty="0"/>
              <a:t> 2019;10:951–959.</a:t>
            </a:r>
            <a:endParaRPr lang="fr-FR" sz="2000" dirty="0"/>
          </a:p>
        </p:txBody>
      </p:sp>
    </p:spTree>
    <p:extLst>
      <p:ext uri="{BB962C8B-B14F-4D97-AF65-F5344CB8AC3E}">
        <p14:creationId xmlns:p14="http://schemas.microsoft.com/office/powerpoint/2010/main" val="4094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64C91-0298-4DCD-677C-0C6D6F3B4F99}"/>
            </a:ext>
          </a:extLst>
        </p:cNvPr>
        <p:cNvGrpSpPr/>
        <p:nvPr/>
      </p:nvGrpSpPr>
      <p:grpSpPr>
        <a:xfrm>
          <a:off x="0" y="0"/>
          <a:ext cx="0" cy="0"/>
          <a:chOff x="0" y="0"/>
          <a:chExt cx="0" cy="0"/>
        </a:xfrm>
      </p:grpSpPr>
      <p:sp>
        <p:nvSpPr>
          <p:cNvPr id="17" name="Titre 1">
            <a:extLst>
              <a:ext uri="{FF2B5EF4-FFF2-40B4-BE49-F238E27FC236}">
                <a16:creationId xmlns:a16="http://schemas.microsoft.com/office/drawing/2014/main" id="{50284C36-C458-C4E0-5D26-AB016D7D4018}"/>
              </a:ext>
            </a:extLst>
          </p:cNvPr>
          <p:cNvSpPr txBox="1">
            <a:spLocks/>
          </p:cNvSpPr>
          <p:nvPr/>
        </p:nvSpPr>
        <p:spPr>
          <a:xfrm>
            <a:off x="215155" y="1085826"/>
            <a:ext cx="17696327" cy="1579707"/>
          </a:xfrm>
          <a:prstGeom prst="rect">
            <a:avLst/>
          </a:prstGeom>
          <a:solidFill>
            <a:schemeClr val="accent1">
              <a:lumMod val="20000"/>
              <a:lumOff val="80000"/>
            </a:schemeClr>
          </a:solidFill>
        </p:spPr>
        <p:txBody>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pPr algn="ctr"/>
            <a:r>
              <a:rPr lang="fr-FR" sz="5400" b="1" dirty="0">
                <a:latin typeface="Calibri" panose="020F0502020204030204" pitchFamily="34" charset="0"/>
                <a:cs typeface="Calibri" panose="020F0502020204030204" pitchFamily="34" charset="0"/>
              </a:rPr>
              <a:t>Troisième étape: intégrer le gériatre dans la concertation oncologique multidisciplinaire</a:t>
            </a:r>
          </a:p>
        </p:txBody>
      </p:sp>
      <p:sp>
        <p:nvSpPr>
          <p:cNvPr id="8" name="ZoneTexte 7">
            <a:extLst>
              <a:ext uri="{FF2B5EF4-FFF2-40B4-BE49-F238E27FC236}">
                <a16:creationId xmlns:a16="http://schemas.microsoft.com/office/drawing/2014/main" id="{9DF73246-C2D2-0822-8698-EF337ABEE00D}"/>
              </a:ext>
            </a:extLst>
          </p:cNvPr>
          <p:cNvSpPr txBox="1"/>
          <p:nvPr/>
        </p:nvSpPr>
        <p:spPr>
          <a:xfrm>
            <a:off x="5629835" y="9886890"/>
            <a:ext cx="12658165" cy="400110"/>
          </a:xfrm>
          <a:prstGeom prst="rect">
            <a:avLst/>
          </a:prstGeom>
          <a:noFill/>
        </p:spPr>
        <p:txBody>
          <a:bodyPr wrap="square">
            <a:spAutoFit/>
          </a:bodyPr>
          <a:lstStyle/>
          <a:p>
            <a:pPr algn="r"/>
            <a:r>
              <a:rPr lang="fr-BE" sz="2000" dirty="0" err="1"/>
              <a:t>Festen</a:t>
            </a:r>
            <a:r>
              <a:rPr lang="fr-BE" sz="2000" dirty="0"/>
              <a:t> S et al. Journal of </a:t>
            </a:r>
            <a:r>
              <a:rPr lang="fr-BE" sz="2000" dirty="0" err="1"/>
              <a:t>Geriatric</a:t>
            </a:r>
            <a:r>
              <a:rPr lang="fr-BE" sz="2000" dirty="0"/>
              <a:t> </a:t>
            </a:r>
            <a:r>
              <a:rPr lang="fr-BE" sz="2000" dirty="0" err="1"/>
              <a:t>Oncology</a:t>
            </a:r>
            <a:r>
              <a:rPr lang="fr-BE" sz="2000" dirty="0"/>
              <a:t> 2019;10:951–959.</a:t>
            </a:r>
            <a:endParaRPr lang="fr-FR" sz="2000" dirty="0"/>
          </a:p>
        </p:txBody>
      </p:sp>
      <p:sp>
        <p:nvSpPr>
          <p:cNvPr id="4" name="ZoneTexte 3">
            <a:extLst>
              <a:ext uri="{FF2B5EF4-FFF2-40B4-BE49-F238E27FC236}">
                <a16:creationId xmlns:a16="http://schemas.microsoft.com/office/drawing/2014/main" id="{C378F9BB-A752-9E32-9EF4-C6D5DFAEAD9F}"/>
              </a:ext>
            </a:extLst>
          </p:cNvPr>
          <p:cNvSpPr txBox="1"/>
          <p:nvPr/>
        </p:nvSpPr>
        <p:spPr>
          <a:xfrm>
            <a:off x="591673" y="4152553"/>
            <a:ext cx="17517033" cy="4247317"/>
          </a:xfrm>
          <a:prstGeom prst="rect">
            <a:avLst/>
          </a:prstGeom>
          <a:noFill/>
        </p:spPr>
        <p:txBody>
          <a:bodyPr wrap="square">
            <a:spAutoFit/>
          </a:bodyPr>
          <a:lstStyle/>
          <a:p>
            <a:pPr>
              <a:buNone/>
            </a:pPr>
            <a:r>
              <a:rPr lang="fr-BE" dirty="0"/>
              <a:t>1. Existe-t-il une (forte) indication pour le traitement recommandé ?		</a:t>
            </a:r>
            <a:r>
              <a:rPr lang="fr-BE" b="1" dirty="0">
                <a:solidFill>
                  <a:schemeClr val="accent1">
                    <a:lumMod val="75000"/>
                  </a:schemeClr>
                </a:solidFill>
              </a:rPr>
              <a:t>Guidelines </a:t>
            </a:r>
            <a:r>
              <a:rPr lang="fr-BE" b="1" dirty="0" err="1">
                <a:solidFill>
                  <a:schemeClr val="accent1">
                    <a:lumMod val="75000"/>
                  </a:schemeClr>
                </a:solidFill>
              </a:rPr>
              <a:t>onco</a:t>
            </a:r>
            <a:endParaRPr lang="fr-BE" b="1" dirty="0">
              <a:solidFill>
                <a:schemeClr val="accent1">
                  <a:lumMod val="75000"/>
                </a:schemeClr>
              </a:solidFill>
            </a:endParaRPr>
          </a:p>
          <a:p>
            <a:pPr>
              <a:buNone/>
            </a:pPr>
            <a:r>
              <a:rPr lang="fr-BE" dirty="0"/>
              <a:t>2. Quelle serait l'espérance de vie de ce patient sans la maladie actuelle ?	</a:t>
            </a:r>
            <a:r>
              <a:rPr lang="fr-BE" b="1" dirty="0">
                <a:solidFill>
                  <a:schemeClr val="accent1">
                    <a:lumMod val="50000"/>
                  </a:schemeClr>
                </a:solidFill>
              </a:rPr>
              <a:t>Score de Lee</a:t>
            </a:r>
          </a:p>
          <a:p>
            <a:pPr>
              <a:buNone/>
            </a:pPr>
            <a:r>
              <a:rPr lang="fr-BE" dirty="0"/>
              <a:t>3. Quelle est l'espérance de vie avec la maladie si elle n'est pas traitée ?	</a:t>
            </a:r>
            <a:r>
              <a:rPr lang="fr-BE" b="1" dirty="0" err="1">
                <a:solidFill>
                  <a:schemeClr val="accent1">
                    <a:lumMod val="50000"/>
                  </a:schemeClr>
                </a:solidFill>
              </a:rPr>
              <a:t>Charlson</a:t>
            </a:r>
            <a:r>
              <a:rPr lang="fr-BE" b="1" dirty="0">
                <a:solidFill>
                  <a:schemeClr val="accent1">
                    <a:lumMod val="50000"/>
                  </a:schemeClr>
                </a:solidFill>
              </a:rPr>
              <a:t>, score de Lee</a:t>
            </a:r>
          </a:p>
          <a:p>
            <a:pPr>
              <a:buNone/>
            </a:pPr>
            <a:r>
              <a:rPr lang="fr-BE" dirty="0"/>
              <a:t>4. Quel est le poids de la maladie en l'absence de traitement ?			</a:t>
            </a:r>
            <a:r>
              <a:rPr lang="fr-BE" b="1" dirty="0">
                <a:solidFill>
                  <a:schemeClr val="accent1">
                    <a:lumMod val="75000"/>
                  </a:schemeClr>
                </a:solidFill>
              </a:rPr>
              <a:t>Expertise</a:t>
            </a:r>
          </a:p>
          <a:p>
            <a:pPr>
              <a:buNone/>
            </a:pPr>
            <a:r>
              <a:rPr lang="fr-BE" dirty="0"/>
              <a:t>5. Le traitement augmente-t-il l'espérance de vie du patient ?			</a:t>
            </a:r>
            <a:r>
              <a:rPr lang="fr-BE" b="1" dirty="0">
                <a:solidFill>
                  <a:schemeClr val="accent1">
                    <a:lumMod val="75000"/>
                  </a:schemeClr>
                </a:solidFill>
              </a:rPr>
              <a:t> Guidelines </a:t>
            </a:r>
            <a:r>
              <a:rPr lang="fr-BE" b="1" dirty="0" err="1">
                <a:solidFill>
                  <a:schemeClr val="accent1">
                    <a:lumMod val="75000"/>
                  </a:schemeClr>
                </a:solidFill>
              </a:rPr>
              <a:t>onco</a:t>
            </a:r>
            <a:endParaRPr lang="fr-BE" dirty="0"/>
          </a:p>
          <a:p>
            <a:pPr>
              <a:buNone/>
            </a:pPr>
            <a:r>
              <a:rPr lang="fr-BE" dirty="0"/>
              <a:t>6. Le patient présente-t-il des troubles physiques susceptibles d'être résolus par le traitement ? </a:t>
            </a:r>
            <a:r>
              <a:rPr lang="fr-BE" b="1" dirty="0">
                <a:solidFill>
                  <a:schemeClr val="accent1">
                    <a:lumMod val="75000"/>
                  </a:schemeClr>
                </a:solidFill>
              </a:rPr>
              <a:t>Qualité de vie</a:t>
            </a:r>
          </a:p>
          <a:p>
            <a:pPr>
              <a:buNone/>
            </a:pPr>
            <a:r>
              <a:rPr lang="fr-BE" dirty="0"/>
              <a:t>7. Quelle est la charge du traitement (admissions et visites à l'hôpital, risque de complications) ? </a:t>
            </a:r>
            <a:r>
              <a:rPr lang="fr-BE" b="1" dirty="0">
                <a:solidFill>
                  <a:schemeClr val="accent1">
                    <a:lumMod val="75000"/>
                  </a:schemeClr>
                </a:solidFill>
              </a:rPr>
              <a:t>Expertise</a:t>
            </a:r>
          </a:p>
          <a:p>
            <a:pPr>
              <a:buNone/>
            </a:pPr>
            <a:r>
              <a:rPr lang="fr-BE" dirty="0"/>
              <a:t>8. Quelles sont les autres options thérapeutiques (y compris les traitements palliatifs) ? </a:t>
            </a:r>
            <a:r>
              <a:rPr lang="fr-BE" b="1" dirty="0">
                <a:solidFill>
                  <a:schemeClr val="accent1">
                    <a:lumMod val="75000"/>
                  </a:schemeClr>
                </a:solidFill>
              </a:rPr>
              <a:t>Expertise</a:t>
            </a:r>
          </a:p>
          <a:p>
            <a:pPr>
              <a:buNone/>
            </a:pPr>
            <a:r>
              <a:rPr lang="fr-BE" dirty="0"/>
              <a:t>9. Quels sont les objectifs, les préférences et les attentes du patient ? Quelle est l'influence de</a:t>
            </a:r>
          </a:p>
          <a:p>
            <a:pPr>
              <a:buNone/>
            </a:pPr>
            <a:r>
              <a:rPr lang="fr-BE" dirty="0"/>
              <a:t>le traitement proposé sur ces objectifs ?					</a:t>
            </a:r>
            <a:r>
              <a:rPr lang="fr-BE" b="1" dirty="0">
                <a:solidFill>
                  <a:schemeClr val="accent1">
                    <a:lumMod val="75000"/>
                  </a:schemeClr>
                </a:solidFill>
              </a:rPr>
              <a:t>Expertise</a:t>
            </a:r>
          </a:p>
        </p:txBody>
      </p:sp>
    </p:spTree>
    <p:extLst>
      <p:ext uri="{BB962C8B-B14F-4D97-AF65-F5344CB8AC3E}">
        <p14:creationId xmlns:p14="http://schemas.microsoft.com/office/powerpoint/2010/main" val="308350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D696A1-5446-B398-69E6-80036DBFA828}"/>
              </a:ext>
            </a:extLst>
          </p:cNvPr>
          <p:cNvSpPr>
            <a:spLocks noGrp="1"/>
          </p:cNvSpPr>
          <p:nvPr>
            <p:ph type="title"/>
          </p:nvPr>
        </p:nvSpPr>
        <p:spPr/>
        <p:txBody>
          <a:bodyPr/>
          <a:lstStyle/>
          <a:p>
            <a:r>
              <a:rPr lang="fr-FR" dirty="0"/>
              <a:t>Cas clinique n° 1</a:t>
            </a:r>
          </a:p>
        </p:txBody>
      </p:sp>
      <p:sp>
        <p:nvSpPr>
          <p:cNvPr id="5" name="ZoneTexte 4">
            <a:extLst>
              <a:ext uri="{FF2B5EF4-FFF2-40B4-BE49-F238E27FC236}">
                <a16:creationId xmlns:a16="http://schemas.microsoft.com/office/drawing/2014/main" id="{C03D71A0-362F-3BAA-970A-72B0A8E7DCD2}"/>
              </a:ext>
            </a:extLst>
          </p:cNvPr>
          <p:cNvSpPr txBox="1"/>
          <p:nvPr/>
        </p:nvSpPr>
        <p:spPr>
          <a:xfrm>
            <a:off x="1667435" y="2694889"/>
            <a:ext cx="7335520" cy="1338828"/>
          </a:xfrm>
          <a:prstGeom prst="rect">
            <a:avLst/>
          </a:prstGeom>
          <a:noFill/>
        </p:spPr>
        <p:txBody>
          <a:bodyPr wrap="square" rtlCol="0">
            <a:spAutoFit/>
          </a:bodyPr>
          <a:lstStyle/>
          <a:p>
            <a:r>
              <a:rPr lang="fr-FR" b="1" dirty="0"/>
              <a:t>Mr C, 87 ans</a:t>
            </a:r>
          </a:p>
          <a:p>
            <a:r>
              <a:rPr lang="fr-FR" dirty="0"/>
              <a:t>Carcinome de vessie de haut grade </a:t>
            </a:r>
          </a:p>
          <a:p>
            <a:r>
              <a:rPr lang="fr-FR" dirty="0"/>
              <a:t>pT1 cN0 </a:t>
            </a:r>
            <a:r>
              <a:rPr lang="fr-FR" dirty="0" err="1"/>
              <a:t>cMx</a:t>
            </a:r>
            <a:r>
              <a:rPr lang="fr-FR" dirty="0"/>
              <a:t> - 5 REV depuis 2013</a:t>
            </a:r>
          </a:p>
        </p:txBody>
      </p:sp>
      <p:sp>
        <p:nvSpPr>
          <p:cNvPr id="9" name="ZoneTexte 8">
            <a:extLst>
              <a:ext uri="{FF2B5EF4-FFF2-40B4-BE49-F238E27FC236}">
                <a16:creationId xmlns:a16="http://schemas.microsoft.com/office/drawing/2014/main" id="{0D81EE41-2EE9-ADE8-74C6-FDBA569CCABF}"/>
              </a:ext>
            </a:extLst>
          </p:cNvPr>
          <p:cNvSpPr txBox="1"/>
          <p:nvPr/>
        </p:nvSpPr>
        <p:spPr>
          <a:xfrm>
            <a:off x="1667435" y="4451002"/>
            <a:ext cx="15773399" cy="1384995"/>
          </a:xfrm>
          <a:prstGeom prst="rect">
            <a:avLst/>
          </a:prstGeom>
          <a:noFill/>
        </p:spPr>
        <p:txBody>
          <a:bodyPr wrap="square">
            <a:spAutoFit/>
          </a:bodyPr>
          <a:lstStyle/>
          <a:p>
            <a:r>
              <a:rPr lang="fr-CH" sz="2800" dirty="0">
                <a:effectLst/>
                <a:latin typeface="Roboto" panose="02000000000000000000" pitchFamily="2" charset="0"/>
                <a:ea typeface="Calibri" panose="020F0502020204030204" pitchFamily="34" charset="0"/>
                <a:cs typeface="Times New Roman" panose="02020603050405020304" pitchFamily="18" charset="0"/>
              </a:rPr>
              <a:t>HTA – </a:t>
            </a:r>
            <a:r>
              <a:rPr lang="fr-CH" sz="2800" dirty="0" err="1">
                <a:effectLst/>
                <a:latin typeface="Roboto" panose="02000000000000000000" pitchFamily="2" charset="0"/>
                <a:ea typeface="Calibri" panose="020F0502020204030204" pitchFamily="34" charset="0"/>
                <a:cs typeface="Times New Roman" panose="02020603050405020304" pitchFamily="18" charset="0"/>
              </a:rPr>
              <a:t>Hchol</a:t>
            </a:r>
            <a:r>
              <a:rPr lang="fr-CH" sz="2800" dirty="0">
                <a:effectLst/>
                <a:latin typeface="Roboto" panose="02000000000000000000" pitchFamily="2" charset="0"/>
                <a:ea typeface="Calibri" panose="020F0502020204030204" pitchFamily="34" charset="0"/>
                <a:cs typeface="Times New Roman" panose="02020603050405020304" pitchFamily="18" charset="0"/>
              </a:rPr>
              <a:t> – </a:t>
            </a:r>
            <a:r>
              <a:rPr lang="fr-CH" sz="2800" dirty="0" err="1">
                <a:effectLst/>
                <a:latin typeface="Roboto" panose="02000000000000000000" pitchFamily="2" charset="0"/>
                <a:ea typeface="Calibri" panose="020F0502020204030204" pitchFamily="34" charset="0"/>
                <a:cs typeface="Times New Roman" panose="02020603050405020304" pitchFamily="18" charset="0"/>
              </a:rPr>
              <a:t>HfpEF</a:t>
            </a:r>
            <a:r>
              <a:rPr lang="fr-CH" sz="2800" dirty="0">
                <a:effectLst/>
                <a:latin typeface="Roboto" panose="02000000000000000000" pitchFamily="2" charset="0"/>
                <a:ea typeface="Calibri" panose="020F0502020204030204" pitchFamily="34" charset="0"/>
                <a:cs typeface="Times New Roman" panose="02020603050405020304" pitchFamily="18" charset="0"/>
              </a:rPr>
              <a:t> d’origine ischémique (STEMI, stent </a:t>
            </a:r>
            <a:r>
              <a:rPr lang="fr-CH" sz="2800" dirty="0" err="1">
                <a:effectLst/>
                <a:latin typeface="Roboto" panose="02000000000000000000" pitchFamily="2" charset="0"/>
                <a:ea typeface="Calibri" panose="020F0502020204030204" pitchFamily="34" charset="0"/>
                <a:cs typeface="Times New Roman" panose="02020603050405020304" pitchFamily="18" charset="0"/>
              </a:rPr>
              <a:t>IVAm</a:t>
            </a:r>
            <a:r>
              <a:rPr lang="fr-CH" sz="2800" dirty="0">
                <a:effectLst/>
                <a:latin typeface="Roboto" panose="02000000000000000000" pitchFamily="2" charset="0"/>
                <a:ea typeface="Calibri" panose="020F0502020204030204" pitchFamily="34" charset="0"/>
                <a:cs typeface="Times New Roman" panose="02020603050405020304" pitchFamily="18" charset="0"/>
              </a:rPr>
              <a:t> 2007, ACR avec stent CD 2019) et rythmique (FA, SP fermeture de l’auricule 2021) – RGO – IPMT (2021) - cure de hernie inguinale </a:t>
            </a:r>
            <a:r>
              <a:rPr lang="fr-CH" sz="2800" dirty="0" err="1">
                <a:effectLst/>
                <a:latin typeface="Roboto" panose="02000000000000000000" pitchFamily="2" charset="0"/>
                <a:ea typeface="Calibri" panose="020F0502020204030204" pitchFamily="34" charset="0"/>
                <a:cs typeface="Times New Roman" panose="02020603050405020304" pitchFamily="18" charset="0"/>
              </a:rPr>
              <a:t>bilat</a:t>
            </a:r>
            <a:r>
              <a:rPr lang="fr-CH" sz="2800" dirty="0">
                <a:effectLst/>
                <a:latin typeface="Roboto" panose="02000000000000000000" pitchFamily="2" charset="0"/>
                <a:ea typeface="Calibri" panose="020F0502020204030204" pitchFamily="34" charset="0"/>
                <a:cs typeface="Times New Roman" panose="02020603050405020304" pitchFamily="18" charset="0"/>
              </a:rPr>
              <a:t> (2014) – appendicectomie (1992) – cure de cataracte </a:t>
            </a:r>
            <a:r>
              <a:rPr lang="fr-CH" sz="2800" dirty="0" err="1">
                <a:effectLst/>
                <a:latin typeface="Roboto" panose="02000000000000000000" pitchFamily="2" charset="0"/>
                <a:ea typeface="Calibri" panose="020F0502020204030204" pitchFamily="34" charset="0"/>
                <a:cs typeface="Times New Roman" panose="02020603050405020304" pitchFamily="18" charset="0"/>
              </a:rPr>
              <a:t>bilat</a:t>
            </a:r>
            <a:r>
              <a:rPr lang="fr-CH" sz="2800" dirty="0">
                <a:effectLst/>
                <a:latin typeface="Roboto" panose="02000000000000000000" pitchFamily="2" charset="0"/>
                <a:ea typeface="Calibri" panose="020F0502020204030204" pitchFamily="34" charset="0"/>
                <a:cs typeface="Times New Roman" panose="02020603050405020304" pitchFamily="18" charset="0"/>
              </a:rPr>
              <a:t> (date ?).</a:t>
            </a:r>
            <a:endParaRPr lang="fr-FR" dirty="0"/>
          </a:p>
        </p:txBody>
      </p:sp>
      <p:sp>
        <p:nvSpPr>
          <p:cNvPr id="10" name="ZoneTexte 9">
            <a:extLst>
              <a:ext uri="{FF2B5EF4-FFF2-40B4-BE49-F238E27FC236}">
                <a16:creationId xmlns:a16="http://schemas.microsoft.com/office/drawing/2014/main" id="{B9B0E34F-135C-D61B-1E6D-D661993BCE1B}"/>
              </a:ext>
            </a:extLst>
          </p:cNvPr>
          <p:cNvSpPr txBox="1"/>
          <p:nvPr/>
        </p:nvSpPr>
        <p:spPr>
          <a:xfrm>
            <a:off x="1667435" y="6425193"/>
            <a:ext cx="15634447" cy="507831"/>
          </a:xfrm>
          <a:prstGeom prst="rect">
            <a:avLst/>
          </a:prstGeom>
          <a:noFill/>
        </p:spPr>
        <p:txBody>
          <a:bodyPr wrap="square" rtlCol="0">
            <a:spAutoFit/>
          </a:bodyPr>
          <a:lstStyle/>
          <a:p>
            <a:r>
              <a:rPr lang="fr-FR" dirty="0"/>
              <a:t>Indication de chimiothérapie </a:t>
            </a:r>
            <a:r>
              <a:rPr lang="fr-FR" dirty="0" err="1"/>
              <a:t>néo-adjuvante</a:t>
            </a:r>
            <a:r>
              <a:rPr lang="fr-FR" dirty="0"/>
              <a:t> puis de cystectomie selon Bricker</a:t>
            </a:r>
          </a:p>
        </p:txBody>
      </p:sp>
    </p:spTree>
    <p:extLst>
      <p:ext uri="{BB962C8B-B14F-4D97-AF65-F5344CB8AC3E}">
        <p14:creationId xmlns:p14="http://schemas.microsoft.com/office/powerpoint/2010/main" val="1094427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21A48-9F06-5317-EFEA-B33CF25D4E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5943BB-8281-F7A6-DC7E-C24108F373EC}"/>
              </a:ext>
            </a:extLst>
          </p:cNvPr>
          <p:cNvSpPr>
            <a:spLocks noGrp="1"/>
          </p:cNvSpPr>
          <p:nvPr>
            <p:ph type="title"/>
          </p:nvPr>
        </p:nvSpPr>
        <p:spPr/>
        <p:txBody>
          <a:bodyPr/>
          <a:lstStyle/>
          <a:p>
            <a:r>
              <a:rPr lang="fr-FR" dirty="0"/>
              <a:t>Cas clinique n° 1</a:t>
            </a:r>
          </a:p>
        </p:txBody>
      </p:sp>
      <p:graphicFrame>
        <p:nvGraphicFramePr>
          <p:cNvPr id="3" name="Tableau 2">
            <a:extLst>
              <a:ext uri="{FF2B5EF4-FFF2-40B4-BE49-F238E27FC236}">
                <a16:creationId xmlns:a16="http://schemas.microsoft.com/office/drawing/2014/main" id="{A21E8C4A-8314-B307-CB15-19D87EE71D10}"/>
              </a:ext>
            </a:extLst>
          </p:cNvPr>
          <p:cNvGraphicFramePr>
            <a:graphicFrameLocks noGrp="1"/>
          </p:cNvGraphicFramePr>
          <p:nvPr/>
        </p:nvGraphicFramePr>
        <p:xfrm>
          <a:off x="772160" y="4107179"/>
          <a:ext cx="8371840" cy="5577840"/>
        </p:xfrm>
        <a:graphic>
          <a:graphicData uri="http://schemas.openxmlformats.org/drawingml/2006/table">
            <a:tbl>
              <a:tblPr firstRow="1" bandRow="1">
                <a:tableStyleId>{5C22544A-7EE6-4342-B048-85BDC9FD1C3A}</a:tableStyleId>
              </a:tblPr>
              <a:tblGrid>
                <a:gridCol w="4185920">
                  <a:extLst>
                    <a:ext uri="{9D8B030D-6E8A-4147-A177-3AD203B41FA5}">
                      <a16:colId xmlns:a16="http://schemas.microsoft.com/office/drawing/2014/main" val="200830077"/>
                    </a:ext>
                  </a:extLst>
                </a:gridCol>
                <a:gridCol w="4185920">
                  <a:extLst>
                    <a:ext uri="{9D8B030D-6E8A-4147-A177-3AD203B41FA5}">
                      <a16:colId xmlns:a16="http://schemas.microsoft.com/office/drawing/2014/main" val="2015104566"/>
                    </a:ext>
                  </a:extLst>
                </a:gridCol>
              </a:tblGrid>
              <a:tr h="370840">
                <a:tc>
                  <a:txBody>
                    <a:bodyPr/>
                    <a:lstStyle/>
                    <a:p>
                      <a:r>
                        <a:rPr lang="fr-FR" sz="2400" dirty="0"/>
                        <a:t>Fragilité</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fr-FR" sz="2400" b="0" dirty="0"/>
                        <a:t>CFS : 2/9</a:t>
                      </a:r>
                    </a:p>
                    <a:p>
                      <a:r>
                        <a:rPr lang="fr-FR" sz="2400" b="0" dirty="0"/>
                        <a:t>G8 : 13/17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6951838"/>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fr-FR" sz="2400" dirty="0"/>
                        <a:t>Comorbidité</a:t>
                      </a:r>
                    </a:p>
                  </a:txBody>
                  <a:tcPr>
                    <a:lnL w="12700" cap="flat" cmpd="sng" algn="ctr">
                      <a:solidFill>
                        <a:schemeClr val="tx1"/>
                      </a:solidFill>
                      <a:prstDash val="solid"/>
                      <a:round/>
                      <a:headEnd type="none" w="med" len="med"/>
                      <a:tailEnd type="none" w="med" len="med"/>
                    </a:lnL>
                  </a:tcPr>
                </a:tc>
                <a:tc>
                  <a:txBody>
                    <a:bodyPr/>
                    <a:lstStyle/>
                    <a:p>
                      <a:r>
                        <a:rPr lang="fr-FR" sz="2400" dirty="0"/>
                        <a:t>ASA 3</a:t>
                      </a:r>
                    </a:p>
                    <a:p>
                      <a:r>
                        <a:rPr lang="fr-FR" sz="2400" dirty="0" err="1"/>
                        <a:t>Charlson</a:t>
                      </a:r>
                      <a:r>
                        <a:rPr lang="fr-FR" sz="2400" dirty="0"/>
                        <a:t> 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78873262"/>
                  </a:ext>
                </a:extLst>
              </a:tr>
              <a:tr h="370840">
                <a:tc>
                  <a:txBody>
                    <a:bodyPr/>
                    <a:lstStyle/>
                    <a:p>
                      <a:r>
                        <a:rPr lang="fr-FR" sz="2400" dirty="0"/>
                        <a:t>Polymédication</a:t>
                      </a:r>
                    </a:p>
                  </a:txBody>
                  <a:tcPr>
                    <a:lnL w="12700" cap="flat" cmpd="sng" algn="ctr">
                      <a:solidFill>
                        <a:schemeClr val="tx1"/>
                      </a:solidFill>
                      <a:prstDash val="solid"/>
                      <a:round/>
                      <a:headEnd type="none" w="med" len="med"/>
                      <a:tailEnd type="none" w="med" len="med"/>
                    </a:lnL>
                  </a:tcPr>
                </a:tc>
                <a:tc>
                  <a:txBody>
                    <a:bodyPr/>
                    <a:lstStyle/>
                    <a:p>
                      <a:r>
                        <a:rPr lang="fr-FR" sz="2400" dirty="0"/>
                        <a:t>5 </a:t>
                      </a:r>
                      <a:r>
                        <a:rPr lang="fr-FR" sz="2400" dirty="0" err="1"/>
                        <a:t>médic</a:t>
                      </a:r>
                      <a:r>
                        <a:rPr lang="fr-FR" sz="2400" dirty="0"/>
                        <a:t> par jour</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21038622"/>
                  </a:ext>
                </a:extLst>
              </a:tr>
              <a:tr h="370840">
                <a:tc>
                  <a:txBody>
                    <a:bodyPr/>
                    <a:lstStyle/>
                    <a:p>
                      <a:r>
                        <a:rPr lang="fr-FR" sz="2400" dirty="0"/>
                        <a:t>AVJ</a:t>
                      </a:r>
                    </a:p>
                    <a:p>
                      <a:r>
                        <a:rPr lang="fr-FR" sz="2400" dirty="0"/>
                        <a:t>AIVJ</a:t>
                      </a:r>
                    </a:p>
                  </a:txBody>
                  <a:tcPr>
                    <a:lnL w="12700" cap="flat" cmpd="sng" algn="ctr">
                      <a:solidFill>
                        <a:schemeClr val="tx1"/>
                      </a:solidFill>
                      <a:prstDash val="solid"/>
                      <a:round/>
                      <a:headEnd type="none" w="med" len="med"/>
                      <a:tailEnd type="none" w="med" len="med"/>
                    </a:lnL>
                  </a:tcPr>
                </a:tc>
                <a:tc>
                  <a:txBody>
                    <a:bodyPr/>
                    <a:lstStyle/>
                    <a:p>
                      <a:r>
                        <a:rPr lang="fr-FR" sz="2400" dirty="0"/>
                        <a:t>24/24</a:t>
                      </a:r>
                    </a:p>
                    <a:p>
                      <a:r>
                        <a:rPr lang="fr-FR" sz="2400" dirty="0"/>
                        <a:t>31/31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73597341"/>
                  </a:ext>
                </a:extLst>
              </a:tr>
              <a:tr h="370840">
                <a:tc>
                  <a:txBody>
                    <a:bodyPr/>
                    <a:lstStyle/>
                    <a:p>
                      <a:r>
                        <a:rPr lang="fr-FR" sz="2400" dirty="0"/>
                        <a:t>Force musculaire </a:t>
                      </a:r>
                      <a:r>
                        <a:rPr lang="fr-FR" sz="2400" dirty="0" err="1"/>
                        <a:t>Jamar</a:t>
                      </a:r>
                      <a:endParaRPr lang="fr-FR" sz="2400" dirty="0"/>
                    </a:p>
                    <a:p>
                      <a:r>
                        <a:rPr lang="fr-FR" sz="2400" dirty="0" err="1"/>
                        <a:t>Timed</a:t>
                      </a:r>
                      <a:r>
                        <a:rPr lang="fr-FR" sz="2400" dirty="0"/>
                        <a:t> Up and Go test</a:t>
                      </a:r>
                    </a:p>
                  </a:txBody>
                  <a:tcPr>
                    <a:lnL w="12700" cap="flat" cmpd="sng" algn="ctr">
                      <a:solidFill>
                        <a:schemeClr val="tx1"/>
                      </a:solidFill>
                      <a:prstDash val="solid"/>
                      <a:round/>
                      <a:headEnd type="none" w="med" len="med"/>
                      <a:tailEnd type="none" w="med" len="med"/>
                    </a:lnL>
                  </a:tcPr>
                </a:tc>
                <a:tc>
                  <a:txBody>
                    <a:bodyPr/>
                    <a:lstStyle/>
                    <a:p>
                      <a:r>
                        <a:rPr lang="fr-FR" sz="2400" dirty="0"/>
                        <a:t>40 kg</a:t>
                      </a:r>
                    </a:p>
                    <a:p>
                      <a:r>
                        <a:rPr lang="fr-FR" sz="2400" dirty="0"/>
                        <a:t>9,4 sec</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63542734"/>
                  </a:ext>
                </a:extLst>
              </a:tr>
              <a:tr h="370840">
                <a:tc>
                  <a:txBody>
                    <a:bodyPr/>
                    <a:lstStyle/>
                    <a:p>
                      <a:r>
                        <a:rPr lang="fr-FR" sz="2400" dirty="0"/>
                        <a:t>Cognition (</a:t>
                      </a:r>
                      <a:r>
                        <a:rPr lang="fr-FR" sz="2400" dirty="0" err="1"/>
                        <a:t>niv</a:t>
                      </a:r>
                      <a:r>
                        <a:rPr lang="fr-FR" sz="2400" dirty="0"/>
                        <a:t> 3)</a:t>
                      </a:r>
                    </a:p>
                  </a:txBody>
                  <a:tcPr>
                    <a:lnL w="12700" cap="flat" cmpd="sng" algn="ctr">
                      <a:solidFill>
                        <a:schemeClr val="tx1"/>
                      </a:solidFill>
                      <a:prstDash val="solid"/>
                      <a:round/>
                      <a:headEnd type="none" w="med" len="med"/>
                      <a:tailEnd type="none" w="med" len="med"/>
                    </a:ln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fr-FR" sz="2400" dirty="0"/>
                        <a:t>MMSE 27/30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29364723"/>
                  </a:ext>
                </a:extLst>
              </a:tr>
              <a:tr h="370840">
                <a:tc>
                  <a:txBody>
                    <a:bodyPr/>
                    <a:lstStyle/>
                    <a:p>
                      <a:r>
                        <a:rPr lang="fr-FR" sz="2400" dirty="0"/>
                        <a:t>Humeur</a:t>
                      </a:r>
                    </a:p>
                  </a:txBody>
                  <a:tcPr>
                    <a:lnL w="12700" cap="flat" cmpd="sng" algn="ctr">
                      <a:solidFill>
                        <a:schemeClr val="tx1"/>
                      </a:solidFill>
                      <a:prstDash val="solid"/>
                      <a:round/>
                      <a:headEnd type="none" w="med" len="med"/>
                      <a:tailEnd type="none" w="med" len="med"/>
                    </a:lnL>
                  </a:tcPr>
                </a:tc>
                <a:tc>
                  <a:txBody>
                    <a:bodyPr/>
                    <a:lstStyle/>
                    <a:p>
                      <a:r>
                        <a:rPr lang="fr-FR" sz="2400" dirty="0"/>
                        <a:t>GDS 0/4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26320436"/>
                  </a:ext>
                </a:extLst>
              </a:tr>
              <a:tr h="370840">
                <a:tc>
                  <a:txBody>
                    <a:bodyPr/>
                    <a:lstStyle/>
                    <a:p>
                      <a:r>
                        <a:rPr lang="fr-FR" sz="2400" dirty="0"/>
                        <a:t>Etat nutritionnel</a:t>
                      </a:r>
                    </a:p>
                  </a:txBody>
                  <a:tcPr>
                    <a:lnL w="12700" cap="flat" cmpd="sng" algn="ctr">
                      <a:solidFill>
                        <a:schemeClr val="tx1"/>
                      </a:solidFill>
                      <a:prstDash val="solid"/>
                      <a:round/>
                      <a:headEnd type="none" w="med" len="med"/>
                      <a:tailEnd type="none" w="med" len="med"/>
                    </a:lnL>
                  </a:tcPr>
                </a:tc>
                <a:tc>
                  <a:txBody>
                    <a:bodyPr/>
                    <a:lstStyle/>
                    <a:p>
                      <a:r>
                        <a:rPr lang="fr-FR" sz="2400" dirty="0"/>
                        <a:t>MNA-</a:t>
                      </a:r>
                      <a:r>
                        <a:rPr lang="fr-FR" sz="2400" dirty="0" err="1"/>
                        <a:t>sf</a:t>
                      </a:r>
                      <a:r>
                        <a:rPr lang="fr-FR" sz="2400" dirty="0"/>
                        <a:t> 13/14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45355958"/>
                  </a:ext>
                </a:extLst>
              </a:tr>
              <a:tr h="370840">
                <a:tc>
                  <a:txBody>
                    <a:bodyPr/>
                    <a:lstStyle/>
                    <a:p>
                      <a:r>
                        <a:rPr lang="fr-FR" sz="2400" dirty="0"/>
                        <a:t>Qualité de vie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fr-FR" sz="2400" dirty="0"/>
                        <a:t>FACT-BI 86</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9158564"/>
                  </a:ext>
                </a:extLst>
              </a:tr>
            </a:tbl>
          </a:graphicData>
        </a:graphic>
      </p:graphicFrame>
      <p:sp>
        <p:nvSpPr>
          <p:cNvPr id="5" name="ZoneTexte 4">
            <a:extLst>
              <a:ext uri="{FF2B5EF4-FFF2-40B4-BE49-F238E27FC236}">
                <a16:creationId xmlns:a16="http://schemas.microsoft.com/office/drawing/2014/main" id="{C833B45B-9DA7-74CE-F254-C54BAF3727AD}"/>
              </a:ext>
            </a:extLst>
          </p:cNvPr>
          <p:cNvSpPr txBox="1"/>
          <p:nvPr/>
        </p:nvSpPr>
        <p:spPr>
          <a:xfrm>
            <a:off x="772160" y="2522978"/>
            <a:ext cx="7335520" cy="1338828"/>
          </a:xfrm>
          <a:prstGeom prst="rect">
            <a:avLst/>
          </a:prstGeom>
          <a:noFill/>
        </p:spPr>
        <p:txBody>
          <a:bodyPr wrap="square" rtlCol="0">
            <a:spAutoFit/>
          </a:bodyPr>
          <a:lstStyle/>
          <a:p>
            <a:r>
              <a:rPr lang="fr-FR" b="1" dirty="0"/>
              <a:t>Mr C, 87 ans</a:t>
            </a:r>
          </a:p>
          <a:p>
            <a:r>
              <a:rPr lang="fr-FR" dirty="0"/>
              <a:t>Carcinome de vessie de haut grade </a:t>
            </a:r>
          </a:p>
          <a:p>
            <a:r>
              <a:rPr lang="fr-FR" dirty="0"/>
              <a:t>pT1 cN0 </a:t>
            </a:r>
            <a:r>
              <a:rPr lang="fr-FR" dirty="0" err="1"/>
              <a:t>cMx</a:t>
            </a:r>
            <a:r>
              <a:rPr lang="fr-FR" dirty="0"/>
              <a:t> - 5 REV depuis 2013</a:t>
            </a:r>
          </a:p>
        </p:txBody>
      </p:sp>
    </p:spTree>
    <p:extLst>
      <p:ext uri="{BB962C8B-B14F-4D97-AF65-F5344CB8AC3E}">
        <p14:creationId xmlns:p14="http://schemas.microsoft.com/office/powerpoint/2010/main" val="276890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0EC4B-2A3D-C8AE-DB31-5843D54554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14EF118-66BA-1EF7-3FFC-D048504B8D20}"/>
              </a:ext>
            </a:extLst>
          </p:cNvPr>
          <p:cNvSpPr>
            <a:spLocks noGrp="1"/>
          </p:cNvSpPr>
          <p:nvPr>
            <p:ph type="title"/>
          </p:nvPr>
        </p:nvSpPr>
        <p:spPr/>
        <p:txBody>
          <a:bodyPr/>
          <a:lstStyle/>
          <a:p>
            <a:r>
              <a:rPr lang="fr-FR" dirty="0"/>
              <a:t>Cas clinique n° 2</a:t>
            </a:r>
          </a:p>
        </p:txBody>
      </p:sp>
      <p:sp>
        <p:nvSpPr>
          <p:cNvPr id="6" name="ZoneTexte 5">
            <a:extLst>
              <a:ext uri="{FF2B5EF4-FFF2-40B4-BE49-F238E27FC236}">
                <a16:creationId xmlns:a16="http://schemas.microsoft.com/office/drawing/2014/main" id="{C20EA6BD-1742-A2A5-987A-CDF28BA4D858}"/>
              </a:ext>
            </a:extLst>
          </p:cNvPr>
          <p:cNvSpPr txBox="1"/>
          <p:nvPr/>
        </p:nvSpPr>
        <p:spPr>
          <a:xfrm>
            <a:off x="1204500" y="3017597"/>
            <a:ext cx="7122160" cy="923330"/>
          </a:xfrm>
          <a:prstGeom prst="rect">
            <a:avLst/>
          </a:prstGeom>
          <a:noFill/>
        </p:spPr>
        <p:txBody>
          <a:bodyPr wrap="square" rtlCol="0">
            <a:spAutoFit/>
          </a:bodyPr>
          <a:lstStyle/>
          <a:p>
            <a:r>
              <a:rPr lang="fr-FR" b="1" dirty="0"/>
              <a:t>Mr G, 77 ans</a:t>
            </a:r>
          </a:p>
          <a:p>
            <a:r>
              <a:rPr lang="fr-FR" dirty="0"/>
              <a:t>Vessie radique</a:t>
            </a:r>
          </a:p>
        </p:txBody>
      </p:sp>
      <p:sp>
        <p:nvSpPr>
          <p:cNvPr id="8" name="ZoneTexte 7">
            <a:extLst>
              <a:ext uri="{FF2B5EF4-FFF2-40B4-BE49-F238E27FC236}">
                <a16:creationId xmlns:a16="http://schemas.microsoft.com/office/drawing/2014/main" id="{033E0643-E8AE-0104-4808-803E7FB65462}"/>
              </a:ext>
            </a:extLst>
          </p:cNvPr>
          <p:cNvSpPr txBox="1"/>
          <p:nvPr/>
        </p:nvSpPr>
        <p:spPr>
          <a:xfrm>
            <a:off x="1204500" y="4680919"/>
            <a:ext cx="16760771" cy="2677656"/>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fr-CH" sz="2800" dirty="0">
                <a:effectLst/>
                <a:latin typeface="Calibri" panose="020F0502020204030204" pitchFamily="34" charset="0"/>
                <a:ea typeface="Calibri" panose="020F0502020204030204" pitchFamily="34" charset="0"/>
                <a:cs typeface="Calibri" panose="020F0502020204030204" pitchFamily="34" charset="0"/>
              </a:rPr>
              <a:t>HTA résistante, </a:t>
            </a:r>
            <a:r>
              <a:rPr lang="fr-CH" sz="2800" dirty="0" err="1">
                <a:effectLst/>
                <a:latin typeface="Calibri" panose="020F0502020204030204" pitchFamily="34" charset="0"/>
                <a:ea typeface="Calibri" panose="020F0502020204030204" pitchFamily="34" charset="0"/>
                <a:cs typeface="Calibri" panose="020F0502020204030204" pitchFamily="34" charset="0"/>
              </a:rPr>
              <a:t>HChol</a:t>
            </a:r>
            <a:r>
              <a:rPr lang="fr-CH" sz="2800" dirty="0">
                <a:effectLst/>
                <a:latin typeface="Calibri" panose="020F0502020204030204" pitchFamily="34" charset="0"/>
                <a:ea typeface="Calibri" panose="020F0502020204030204" pitchFamily="34" charset="0"/>
                <a:cs typeface="Calibri" panose="020F0502020204030204" pitchFamily="34" charset="0"/>
              </a:rPr>
              <a:t>, diabète de type 2 IR, </a:t>
            </a:r>
            <a:r>
              <a:rPr lang="fr-CH" sz="2800" dirty="0" err="1">
                <a:effectLst/>
                <a:latin typeface="Calibri" panose="020F0502020204030204" pitchFamily="34" charset="0"/>
                <a:ea typeface="Calibri" panose="020F0502020204030204" pitchFamily="34" charset="0"/>
                <a:cs typeface="Calibri" panose="020F0502020204030204" pitchFamily="34" charset="0"/>
              </a:rPr>
              <a:t>HFpEF</a:t>
            </a:r>
            <a:r>
              <a:rPr lang="fr-CH" sz="2800" dirty="0">
                <a:effectLst/>
                <a:latin typeface="Calibri" panose="020F0502020204030204" pitchFamily="34" charset="0"/>
                <a:ea typeface="Calibri" panose="020F0502020204030204" pitchFamily="34" charset="0"/>
                <a:cs typeface="Calibri" panose="020F0502020204030204" pitchFamily="34" charset="0"/>
              </a:rPr>
              <a:t> d’origine ischémique (IVA, Cx, stents CD 2023) et valvulaire (SP TAVI 2023), BAV1 et BBG inter, IRC G4A3, IAMI 1 (SP TEA carrefours fémoraux), embolie pulmonaire 2023, endocardite post-TAVI à Serratia </a:t>
            </a:r>
            <a:r>
              <a:rPr lang="fr-CH" sz="2800" dirty="0" err="1">
                <a:effectLst/>
                <a:latin typeface="Calibri" panose="020F0502020204030204" pitchFamily="34" charset="0"/>
                <a:ea typeface="Calibri" panose="020F0502020204030204" pitchFamily="34" charset="0"/>
                <a:cs typeface="Calibri" panose="020F0502020204030204" pitchFamily="34" charset="0"/>
              </a:rPr>
              <a:t>Marcescens</a:t>
            </a:r>
            <a:r>
              <a:rPr lang="fr-CH" sz="2800" dirty="0">
                <a:effectLst/>
                <a:latin typeface="Calibri" panose="020F0502020204030204" pitchFamily="34" charset="0"/>
                <a:ea typeface="Calibri" panose="020F0502020204030204" pitchFamily="34" charset="0"/>
                <a:cs typeface="Calibri" panose="020F0502020204030204" pitchFamily="34" charset="0"/>
              </a:rPr>
              <a:t> (2023), </a:t>
            </a:r>
            <a:r>
              <a:rPr lang="fr-CH" sz="2800" b="1" dirty="0">
                <a:effectLst/>
                <a:latin typeface="Calibri" panose="020F0502020204030204" pitchFamily="34" charset="0"/>
                <a:ea typeface="Calibri" panose="020F0502020204030204" pitchFamily="34" charset="0"/>
                <a:cs typeface="Calibri" panose="020F0502020204030204" pitchFamily="34" charset="0"/>
              </a:rPr>
              <a:t>adénocarcinome prostatique traité par radio-hormonothérapie en rémission (2010), </a:t>
            </a:r>
            <a:r>
              <a:rPr lang="fr-CH" sz="2800" dirty="0">
                <a:effectLst/>
                <a:latin typeface="Calibri" panose="020F0502020204030204" pitchFamily="34" charset="0"/>
                <a:ea typeface="Calibri" panose="020F0502020204030204" pitchFamily="34" charset="0"/>
                <a:cs typeface="Calibri" panose="020F0502020204030204" pitchFamily="34" charset="0"/>
              </a:rPr>
              <a:t>extraction de calcul vésical et pose de </a:t>
            </a:r>
            <a:r>
              <a:rPr lang="fr-CH" sz="2800" dirty="0" err="1">
                <a:effectLst/>
                <a:latin typeface="Calibri" panose="020F0502020204030204" pitchFamily="34" charset="0"/>
                <a:ea typeface="Calibri" panose="020F0502020204030204" pitchFamily="34" charset="0"/>
                <a:cs typeface="Calibri" panose="020F0502020204030204" pitchFamily="34" charset="0"/>
              </a:rPr>
              <a:t>Pigtail</a:t>
            </a:r>
            <a:r>
              <a:rPr lang="fr-CH" sz="2800" dirty="0">
                <a:effectLst/>
                <a:latin typeface="Calibri" panose="020F0502020204030204" pitchFamily="34" charset="0"/>
                <a:ea typeface="Calibri" panose="020F0502020204030204" pitchFamily="34" charset="0"/>
                <a:cs typeface="Calibri" panose="020F0502020204030204" pitchFamily="34" charset="0"/>
              </a:rPr>
              <a:t> pour hydronéphrose bilatérale sur pyélonéphrite obstructive à Candida (6/2024), cystite radique traitée par caisson hyperbare (été 2024), </a:t>
            </a:r>
            <a:r>
              <a:rPr lang="fr-CH" sz="2800" dirty="0" err="1">
                <a:effectLst/>
                <a:latin typeface="Calibri" panose="020F0502020204030204" pitchFamily="34" charset="0"/>
                <a:ea typeface="Calibri" panose="020F0502020204030204" pitchFamily="34" charset="0"/>
                <a:cs typeface="Calibri" panose="020F0502020204030204" pitchFamily="34" charset="0"/>
              </a:rPr>
              <a:t>adénoC</a:t>
            </a:r>
            <a:r>
              <a:rPr lang="fr-CH" sz="2800" dirty="0">
                <a:effectLst/>
                <a:latin typeface="Calibri" panose="020F0502020204030204" pitchFamily="34" charset="0"/>
                <a:ea typeface="Calibri" panose="020F0502020204030204" pitchFamily="34" charset="0"/>
                <a:cs typeface="Calibri" panose="020F0502020204030204" pitchFamily="34" charset="0"/>
              </a:rPr>
              <a:t> pulmonaire pT2aN0M0 (SP lobectomie sup D 2016)</a:t>
            </a:r>
            <a:endParaRPr lang="fr-FR" dirty="0"/>
          </a:p>
        </p:txBody>
      </p:sp>
      <p:sp>
        <p:nvSpPr>
          <p:cNvPr id="9" name="ZoneTexte 8">
            <a:extLst>
              <a:ext uri="{FF2B5EF4-FFF2-40B4-BE49-F238E27FC236}">
                <a16:creationId xmlns:a16="http://schemas.microsoft.com/office/drawing/2014/main" id="{3A46A841-BC23-E99C-E67D-937DA03B454E}"/>
              </a:ext>
            </a:extLst>
          </p:cNvPr>
          <p:cNvSpPr txBox="1"/>
          <p:nvPr/>
        </p:nvSpPr>
        <p:spPr>
          <a:xfrm>
            <a:off x="1204500" y="7590736"/>
            <a:ext cx="15634447" cy="507831"/>
          </a:xfrm>
          <a:prstGeom prst="rect">
            <a:avLst/>
          </a:prstGeom>
          <a:noFill/>
        </p:spPr>
        <p:txBody>
          <a:bodyPr wrap="square" rtlCol="0">
            <a:spAutoFit/>
          </a:bodyPr>
          <a:lstStyle/>
          <a:p>
            <a:r>
              <a:rPr lang="fr-FR" dirty="0"/>
              <a:t>Indication de cystectomie selon Bricker</a:t>
            </a:r>
          </a:p>
        </p:txBody>
      </p:sp>
    </p:spTree>
    <p:extLst>
      <p:ext uri="{BB962C8B-B14F-4D97-AF65-F5344CB8AC3E}">
        <p14:creationId xmlns:p14="http://schemas.microsoft.com/office/powerpoint/2010/main" val="1028078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A1B9C-BB13-3688-DA90-ED83F68EDC8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AFBB0C-E9B1-89AC-CE22-3D667AC7E74D}"/>
              </a:ext>
            </a:extLst>
          </p:cNvPr>
          <p:cNvSpPr>
            <a:spLocks noGrp="1"/>
          </p:cNvSpPr>
          <p:nvPr>
            <p:ph type="title"/>
          </p:nvPr>
        </p:nvSpPr>
        <p:spPr/>
        <p:txBody>
          <a:bodyPr/>
          <a:lstStyle/>
          <a:p>
            <a:r>
              <a:rPr lang="fr-FR" dirty="0"/>
              <a:t>Cas clinique n° 2</a:t>
            </a:r>
          </a:p>
        </p:txBody>
      </p:sp>
      <p:graphicFrame>
        <p:nvGraphicFramePr>
          <p:cNvPr id="4" name="Tableau 3">
            <a:extLst>
              <a:ext uri="{FF2B5EF4-FFF2-40B4-BE49-F238E27FC236}">
                <a16:creationId xmlns:a16="http://schemas.microsoft.com/office/drawing/2014/main" id="{8D803569-6BBB-6897-AF76-E4295A44B523}"/>
              </a:ext>
            </a:extLst>
          </p:cNvPr>
          <p:cNvGraphicFramePr>
            <a:graphicFrameLocks noGrp="1"/>
          </p:cNvGraphicFramePr>
          <p:nvPr/>
        </p:nvGraphicFramePr>
        <p:xfrm>
          <a:off x="657297" y="4143038"/>
          <a:ext cx="8216566" cy="5577840"/>
        </p:xfrm>
        <a:graphic>
          <a:graphicData uri="http://schemas.openxmlformats.org/drawingml/2006/table">
            <a:tbl>
              <a:tblPr firstRow="1" bandRow="1">
                <a:tableStyleId>{5C22544A-7EE6-4342-B048-85BDC9FD1C3A}</a:tableStyleId>
              </a:tblPr>
              <a:tblGrid>
                <a:gridCol w="4108283">
                  <a:extLst>
                    <a:ext uri="{9D8B030D-6E8A-4147-A177-3AD203B41FA5}">
                      <a16:colId xmlns:a16="http://schemas.microsoft.com/office/drawing/2014/main" val="200830077"/>
                    </a:ext>
                  </a:extLst>
                </a:gridCol>
                <a:gridCol w="4108283">
                  <a:extLst>
                    <a:ext uri="{9D8B030D-6E8A-4147-A177-3AD203B41FA5}">
                      <a16:colId xmlns:a16="http://schemas.microsoft.com/office/drawing/2014/main" val="2015104566"/>
                    </a:ext>
                  </a:extLst>
                </a:gridCol>
              </a:tblGrid>
              <a:tr h="370840">
                <a:tc>
                  <a:txBody>
                    <a:bodyPr/>
                    <a:lstStyle/>
                    <a:p>
                      <a:r>
                        <a:rPr lang="fr-FR" sz="2400" dirty="0"/>
                        <a:t>Fragilité</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fr-FR" sz="2400" b="0" dirty="0"/>
                        <a:t>CFS : 2/9</a:t>
                      </a:r>
                    </a:p>
                    <a:p>
                      <a:r>
                        <a:rPr lang="fr-FR" sz="2400" b="0" dirty="0"/>
                        <a:t>G8 : 4/17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6951838"/>
                  </a:ext>
                </a:extLst>
              </a:tr>
              <a:tr h="37084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fr-FR" sz="2400" dirty="0"/>
                        <a:t>Comorbidité</a:t>
                      </a:r>
                    </a:p>
                  </a:txBody>
                  <a:tcPr>
                    <a:lnL w="12700" cap="flat" cmpd="sng" algn="ctr">
                      <a:solidFill>
                        <a:schemeClr val="tx1"/>
                      </a:solidFill>
                      <a:prstDash val="solid"/>
                      <a:round/>
                      <a:headEnd type="none" w="med" len="med"/>
                      <a:tailEnd type="none" w="med" len="med"/>
                    </a:lnL>
                  </a:tcPr>
                </a:tc>
                <a:tc>
                  <a:txBody>
                    <a:bodyPr/>
                    <a:lstStyle/>
                    <a:p>
                      <a:r>
                        <a:rPr lang="fr-FR" sz="2400" dirty="0"/>
                        <a:t>ASA 4</a:t>
                      </a:r>
                    </a:p>
                    <a:p>
                      <a:r>
                        <a:rPr lang="fr-FR" sz="2400" dirty="0" err="1"/>
                        <a:t>Charlson</a:t>
                      </a:r>
                      <a:r>
                        <a:rPr lang="fr-FR" sz="2400" dirty="0"/>
                        <a:t> 9</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78873262"/>
                  </a:ext>
                </a:extLst>
              </a:tr>
              <a:tr h="370840">
                <a:tc>
                  <a:txBody>
                    <a:bodyPr/>
                    <a:lstStyle/>
                    <a:p>
                      <a:r>
                        <a:rPr lang="fr-FR" sz="2400" dirty="0"/>
                        <a:t>Polymédication</a:t>
                      </a:r>
                    </a:p>
                  </a:txBody>
                  <a:tcPr>
                    <a:lnL w="12700" cap="flat" cmpd="sng" algn="ctr">
                      <a:solidFill>
                        <a:schemeClr val="tx1"/>
                      </a:solidFill>
                      <a:prstDash val="solid"/>
                      <a:round/>
                      <a:headEnd type="none" w="med" len="med"/>
                      <a:tailEnd type="none" w="med" len="med"/>
                    </a:lnL>
                  </a:tcPr>
                </a:tc>
                <a:tc>
                  <a:txBody>
                    <a:bodyPr/>
                    <a:lstStyle/>
                    <a:p>
                      <a:r>
                        <a:rPr lang="fr-FR" sz="2400" dirty="0"/>
                        <a:t>13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3595226"/>
                  </a:ext>
                </a:extLst>
              </a:tr>
              <a:tr h="370840">
                <a:tc>
                  <a:txBody>
                    <a:bodyPr/>
                    <a:lstStyle/>
                    <a:p>
                      <a:r>
                        <a:rPr lang="fr-FR" sz="2400" dirty="0"/>
                        <a:t>AVQ </a:t>
                      </a:r>
                    </a:p>
                    <a:p>
                      <a:r>
                        <a:rPr lang="fr-FR" sz="2400" dirty="0"/>
                        <a:t>AIVQ</a:t>
                      </a:r>
                    </a:p>
                  </a:txBody>
                  <a:tcPr>
                    <a:lnL w="12700" cap="flat" cmpd="sng" algn="ctr">
                      <a:solidFill>
                        <a:schemeClr val="tx1"/>
                      </a:solidFill>
                      <a:prstDash val="solid"/>
                      <a:round/>
                      <a:headEnd type="none" w="med" len="med"/>
                      <a:tailEnd type="none" w="med" len="med"/>
                    </a:lnL>
                  </a:tcPr>
                </a:tc>
                <a:tc>
                  <a:txBody>
                    <a:bodyPr/>
                    <a:lstStyle/>
                    <a:p>
                      <a:r>
                        <a:rPr lang="fr-FR" sz="2400" dirty="0"/>
                        <a:t>21/24</a:t>
                      </a:r>
                    </a:p>
                    <a:p>
                      <a:r>
                        <a:rPr lang="fr-FR" sz="2400" dirty="0"/>
                        <a:t>22/31</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01119138"/>
                  </a:ext>
                </a:extLst>
              </a:tr>
              <a:tr h="370840">
                <a:tc>
                  <a:txBody>
                    <a:bodyPr/>
                    <a:lstStyle/>
                    <a:p>
                      <a:r>
                        <a:rPr lang="fr-FR" sz="2400" dirty="0"/>
                        <a:t>Force musculaire</a:t>
                      </a:r>
                    </a:p>
                    <a:p>
                      <a:r>
                        <a:rPr lang="fr-FR" sz="2400" dirty="0" err="1"/>
                        <a:t>Timed</a:t>
                      </a:r>
                      <a:r>
                        <a:rPr lang="fr-FR" sz="2400" dirty="0"/>
                        <a:t> Up and Go test</a:t>
                      </a:r>
                    </a:p>
                  </a:txBody>
                  <a:tcPr>
                    <a:lnL w="12700" cap="flat" cmpd="sng" algn="ctr">
                      <a:solidFill>
                        <a:schemeClr val="tx1"/>
                      </a:solidFill>
                      <a:prstDash val="solid"/>
                      <a:round/>
                      <a:headEnd type="none" w="med" len="med"/>
                      <a:tailEnd type="none" w="med" len="med"/>
                    </a:lnL>
                  </a:tcPr>
                </a:tc>
                <a:tc>
                  <a:txBody>
                    <a:bodyPr/>
                    <a:lstStyle/>
                    <a:p>
                      <a:r>
                        <a:rPr lang="fr-FR" sz="2400" dirty="0"/>
                        <a:t>22 (&gt;27)</a:t>
                      </a:r>
                    </a:p>
                    <a:p>
                      <a:r>
                        <a:rPr lang="fr-FR" sz="2400" dirty="0"/>
                        <a:t>15,0 sec</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90043874"/>
                  </a:ext>
                </a:extLst>
              </a:tr>
              <a:tr h="370840">
                <a:tc>
                  <a:txBody>
                    <a:bodyPr/>
                    <a:lstStyle/>
                    <a:p>
                      <a:r>
                        <a:rPr lang="fr-FR" sz="2400" dirty="0"/>
                        <a:t>Cognition</a:t>
                      </a:r>
                    </a:p>
                  </a:txBody>
                  <a:tcPr>
                    <a:lnL w="12700" cap="flat" cmpd="sng" algn="ctr">
                      <a:solidFill>
                        <a:schemeClr val="tx1"/>
                      </a:solidFill>
                      <a:prstDash val="solid"/>
                      <a:round/>
                      <a:headEnd type="none" w="med" len="med"/>
                      <a:tailEnd type="none" w="med" len="med"/>
                    </a:ln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fr-FR" sz="2400" dirty="0"/>
                        <a:t>MMSE 28/30</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56494726"/>
                  </a:ext>
                </a:extLst>
              </a:tr>
              <a:tr h="370840">
                <a:tc>
                  <a:txBody>
                    <a:bodyPr/>
                    <a:lstStyle/>
                    <a:p>
                      <a:r>
                        <a:rPr lang="fr-FR" sz="2400" dirty="0"/>
                        <a:t>Humeur</a:t>
                      </a:r>
                    </a:p>
                  </a:txBody>
                  <a:tcPr>
                    <a:lnL w="12700" cap="flat" cmpd="sng" algn="ctr">
                      <a:solidFill>
                        <a:schemeClr val="tx1"/>
                      </a:solidFill>
                      <a:prstDash val="solid"/>
                      <a:round/>
                      <a:headEnd type="none" w="med" len="med"/>
                      <a:tailEnd type="none" w="med" len="med"/>
                    </a:lnL>
                  </a:tcPr>
                </a:tc>
                <a:tc>
                  <a:txBody>
                    <a:bodyPr/>
                    <a:lstStyle/>
                    <a:p>
                      <a:r>
                        <a:rPr lang="fr-FR" sz="2400" dirty="0"/>
                        <a:t>GDS 1/4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45453368"/>
                  </a:ext>
                </a:extLst>
              </a:tr>
              <a:tr h="370840">
                <a:tc>
                  <a:txBody>
                    <a:bodyPr/>
                    <a:lstStyle/>
                    <a:p>
                      <a:r>
                        <a:rPr lang="fr-FR" sz="2400" dirty="0"/>
                        <a:t>Etat nutritionnel</a:t>
                      </a:r>
                    </a:p>
                  </a:txBody>
                  <a:tcPr>
                    <a:lnL w="12700" cap="flat" cmpd="sng" algn="ctr">
                      <a:solidFill>
                        <a:schemeClr val="tx1"/>
                      </a:solidFill>
                      <a:prstDash val="solid"/>
                      <a:round/>
                      <a:headEnd type="none" w="med" len="med"/>
                      <a:tailEnd type="none" w="med" len="med"/>
                    </a:lnL>
                  </a:tcPr>
                </a:tc>
                <a:tc>
                  <a:txBody>
                    <a:bodyPr/>
                    <a:lstStyle/>
                    <a:p>
                      <a:r>
                        <a:rPr lang="fr-FR" sz="2400" dirty="0"/>
                        <a:t>MNA 6/14</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65276694"/>
                  </a:ext>
                </a:extLst>
              </a:tr>
              <a:tr h="370840">
                <a:tc>
                  <a:txBody>
                    <a:bodyPr/>
                    <a:lstStyle/>
                    <a:p>
                      <a:r>
                        <a:rPr lang="fr-FR" sz="2400" dirty="0"/>
                        <a:t>Qualité de vie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fr-FR" sz="2400" dirty="0"/>
                        <a:t>FACT-BI 120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0409673"/>
                  </a:ext>
                </a:extLst>
              </a:tr>
            </a:tbl>
          </a:graphicData>
        </a:graphic>
      </p:graphicFrame>
      <p:sp>
        <p:nvSpPr>
          <p:cNvPr id="6" name="ZoneTexte 5">
            <a:extLst>
              <a:ext uri="{FF2B5EF4-FFF2-40B4-BE49-F238E27FC236}">
                <a16:creationId xmlns:a16="http://schemas.microsoft.com/office/drawing/2014/main" id="{9B309A48-AE2B-180A-EC98-D2CCB13E9FCF}"/>
              </a:ext>
            </a:extLst>
          </p:cNvPr>
          <p:cNvSpPr txBox="1"/>
          <p:nvPr/>
        </p:nvSpPr>
        <p:spPr>
          <a:xfrm>
            <a:off x="657297" y="3035527"/>
            <a:ext cx="7122160" cy="923330"/>
          </a:xfrm>
          <a:prstGeom prst="rect">
            <a:avLst/>
          </a:prstGeom>
          <a:noFill/>
        </p:spPr>
        <p:txBody>
          <a:bodyPr wrap="square" rtlCol="0">
            <a:spAutoFit/>
          </a:bodyPr>
          <a:lstStyle/>
          <a:p>
            <a:r>
              <a:rPr lang="fr-FR" b="1" dirty="0"/>
              <a:t>Mr G, 77 ans</a:t>
            </a:r>
          </a:p>
          <a:p>
            <a:r>
              <a:rPr lang="fr-FR" dirty="0"/>
              <a:t>Vessie radique</a:t>
            </a:r>
          </a:p>
        </p:txBody>
      </p:sp>
    </p:spTree>
    <p:extLst>
      <p:ext uri="{BB962C8B-B14F-4D97-AF65-F5344CB8AC3E}">
        <p14:creationId xmlns:p14="http://schemas.microsoft.com/office/powerpoint/2010/main" val="426675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CE9D80-34DE-7A9F-D518-D609770C751F}"/>
              </a:ext>
            </a:extLst>
          </p:cNvPr>
          <p:cNvSpPr/>
          <p:nvPr/>
        </p:nvSpPr>
        <p:spPr>
          <a:xfrm>
            <a:off x="406400" y="8534400"/>
            <a:ext cx="3088640" cy="132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3E34224D-17F4-F916-CD09-3ACCDF939A2E}"/>
              </a:ext>
            </a:extLst>
          </p:cNvPr>
          <p:cNvSpPr>
            <a:spLocks noGrp="1"/>
          </p:cNvSpPr>
          <p:nvPr>
            <p:ph type="title"/>
          </p:nvPr>
        </p:nvSpPr>
        <p:spPr/>
        <p:txBody>
          <a:bodyPr/>
          <a:lstStyle/>
          <a:p>
            <a:r>
              <a:rPr lang="fr-FR" dirty="0"/>
              <a:t>Conclusions</a:t>
            </a:r>
          </a:p>
        </p:txBody>
      </p:sp>
      <p:sp>
        <p:nvSpPr>
          <p:cNvPr id="3" name="Espace réservé du texte 2">
            <a:extLst>
              <a:ext uri="{FF2B5EF4-FFF2-40B4-BE49-F238E27FC236}">
                <a16:creationId xmlns:a16="http://schemas.microsoft.com/office/drawing/2014/main" id="{CE4CE7B5-44A1-8DE8-6018-B3CF1C90665C}"/>
              </a:ext>
            </a:extLst>
          </p:cNvPr>
          <p:cNvSpPr>
            <a:spLocks noGrp="1"/>
          </p:cNvSpPr>
          <p:nvPr>
            <p:ph type="body" sz="quarter" idx="10"/>
          </p:nvPr>
        </p:nvSpPr>
        <p:spPr/>
        <p:txBody>
          <a:bodyPr/>
          <a:lstStyle/>
          <a:p>
            <a:endParaRPr lang="fr-FR" dirty="0"/>
          </a:p>
        </p:txBody>
      </p:sp>
      <p:sp>
        <p:nvSpPr>
          <p:cNvPr id="4" name="Rectangle : coins arrondis 3">
            <a:extLst>
              <a:ext uri="{FF2B5EF4-FFF2-40B4-BE49-F238E27FC236}">
                <a16:creationId xmlns:a16="http://schemas.microsoft.com/office/drawing/2014/main" id="{F2AFEA9C-A2DE-98C4-74E3-C15BE8D1F7E9}"/>
              </a:ext>
            </a:extLst>
          </p:cNvPr>
          <p:cNvSpPr/>
          <p:nvPr/>
        </p:nvSpPr>
        <p:spPr>
          <a:xfrm>
            <a:off x="1256400" y="3393440"/>
            <a:ext cx="15774300" cy="19304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50000"/>
                  </a:schemeClr>
                </a:solidFill>
              </a:rPr>
              <a:t>Le patient âgé fragile présentant un cancer représente </a:t>
            </a:r>
            <a:r>
              <a:rPr lang="fr-FR" b="1" dirty="0">
                <a:solidFill>
                  <a:schemeClr val="accent1">
                    <a:lumMod val="50000"/>
                  </a:schemeClr>
                </a:solidFill>
              </a:rPr>
              <a:t>un défi </a:t>
            </a:r>
            <a:r>
              <a:rPr lang="fr-FR" dirty="0">
                <a:solidFill>
                  <a:schemeClr val="accent1">
                    <a:lumMod val="50000"/>
                  </a:schemeClr>
                </a:solidFill>
              </a:rPr>
              <a:t>pour les oncologues, la fragilité augmentant le risque d’évolution péjorative (mortalité, </a:t>
            </a:r>
          </a:p>
        </p:txBody>
      </p:sp>
      <p:sp>
        <p:nvSpPr>
          <p:cNvPr id="6" name="Rectangle : coins arrondis 5">
            <a:extLst>
              <a:ext uri="{FF2B5EF4-FFF2-40B4-BE49-F238E27FC236}">
                <a16:creationId xmlns:a16="http://schemas.microsoft.com/office/drawing/2014/main" id="{F66C58BB-F8F3-2288-C1B1-C37448F93785}"/>
              </a:ext>
            </a:extLst>
          </p:cNvPr>
          <p:cNvSpPr/>
          <p:nvPr/>
        </p:nvSpPr>
        <p:spPr>
          <a:xfrm>
            <a:off x="1256400" y="5571142"/>
            <a:ext cx="15774300" cy="19304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accent1">
                    <a:lumMod val="50000"/>
                  </a:schemeClr>
                </a:solidFill>
              </a:rPr>
              <a:t>L’équipe de gériatrie peut assurer (le screening et) l’évaluation gériatrique approfondie </a:t>
            </a:r>
          </a:p>
        </p:txBody>
      </p:sp>
      <p:sp>
        <p:nvSpPr>
          <p:cNvPr id="7" name="Rectangle : coins arrondis 6">
            <a:extLst>
              <a:ext uri="{FF2B5EF4-FFF2-40B4-BE49-F238E27FC236}">
                <a16:creationId xmlns:a16="http://schemas.microsoft.com/office/drawing/2014/main" id="{70032FDA-6ED2-E8FE-85AC-8E3F8F9FFB6B}"/>
              </a:ext>
            </a:extLst>
          </p:cNvPr>
          <p:cNvSpPr/>
          <p:nvPr/>
        </p:nvSpPr>
        <p:spPr>
          <a:xfrm>
            <a:off x="1256400" y="7748845"/>
            <a:ext cx="15774300" cy="1930400"/>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L’objectif</a:t>
            </a:r>
            <a:r>
              <a:rPr lang="fr-FR" dirty="0"/>
              <a:t> de la collaboration oncologie - gériatrie est de sélectionner le bon traitement pour le bon patient, afin de préserver au mieux leur qualité de vie et leur autonomie</a:t>
            </a:r>
          </a:p>
        </p:txBody>
      </p:sp>
    </p:spTree>
    <p:extLst>
      <p:ext uri="{BB962C8B-B14F-4D97-AF65-F5344CB8AC3E}">
        <p14:creationId xmlns:p14="http://schemas.microsoft.com/office/powerpoint/2010/main" val="3494813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E19C1C7F-DBB9-480A-D19F-9AAF4471A62C}"/>
            </a:ext>
          </a:extLst>
        </p:cNvPr>
        <p:cNvGrpSpPr/>
        <p:nvPr/>
      </p:nvGrpSpPr>
      <p:grpSpPr>
        <a:xfrm>
          <a:off x="0" y="0"/>
          <a:ext cx="0" cy="0"/>
          <a:chOff x="0" y="0"/>
          <a:chExt cx="0" cy="0"/>
        </a:xfrm>
      </p:grpSpPr>
      <p:pic>
        <p:nvPicPr>
          <p:cNvPr id="89" name="Google Shape;89;p13">
            <a:extLst>
              <a:ext uri="{FF2B5EF4-FFF2-40B4-BE49-F238E27FC236}">
                <a16:creationId xmlns:a16="http://schemas.microsoft.com/office/drawing/2014/main" id="{D66A59C0-F2D7-A37D-AC54-D0076679FFC4}"/>
              </a:ext>
            </a:extLst>
          </p:cNvPr>
          <p:cNvPicPr preferRelativeResize="0"/>
          <p:nvPr/>
        </p:nvPicPr>
        <p:blipFill rotWithShape="1">
          <a:blip r:embed="rId3">
            <a:alphaModFix/>
          </a:blip>
          <a:srcRect t="24276" b="19897"/>
          <a:stretch/>
        </p:blipFill>
        <p:spPr>
          <a:xfrm>
            <a:off x="3933188" y="4923590"/>
            <a:ext cx="10421624" cy="4051740"/>
          </a:xfrm>
          <a:prstGeom prst="rect">
            <a:avLst/>
          </a:prstGeom>
          <a:noFill/>
          <a:ln>
            <a:noFill/>
          </a:ln>
        </p:spPr>
      </p:pic>
      <p:sp>
        <p:nvSpPr>
          <p:cNvPr id="4" name="Google Shape;82;p12">
            <a:extLst>
              <a:ext uri="{FF2B5EF4-FFF2-40B4-BE49-F238E27FC236}">
                <a16:creationId xmlns:a16="http://schemas.microsoft.com/office/drawing/2014/main" id="{7CDC392D-C890-5669-5D8F-C082477C6146}"/>
              </a:ext>
            </a:extLst>
          </p:cNvPr>
          <p:cNvSpPr txBox="1">
            <a:spLocks noGrp="1"/>
          </p:cNvSpPr>
          <p:nvPr>
            <p:ph type="title"/>
          </p:nvPr>
        </p:nvSpPr>
        <p:spPr>
          <a:prstGeom prst="rect">
            <a:avLst/>
          </a:prstGeom>
        </p:spPr>
        <p:txBody>
          <a:bodyPr spcFirstLastPara="1" vert="horz" wrap="square" lIns="182850" tIns="182850" rIns="182850" bIns="182850" rtlCol="0" anchor="ctr" anchorCtr="0">
            <a:noAutofit/>
          </a:bodyPr>
          <a:lstStyle/>
          <a:p>
            <a:pPr algn="ctr"/>
            <a:r>
              <a:rPr lang="fr" sz="5400" dirty="0">
                <a:latin typeface="+mn-lt"/>
                <a:ea typeface="Oswald"/>
                <a:cs typeface="Oswald"/>
                <a:sym typeface="Oswald"/>
              </a:rPr>
              <a:t>Le cancer est une maladie du grand âge</a:t>
            </a:r>
            <a:endParaRPr sz="5400" dirty="0">
              <a:latin typeface="+mn-lt"/>
              <a:ea typeface="Oswald"/>
              <a:cs typeface="Oswald"/>
              <a:sym typeface="Oswald"/>
            </a:endParaRPr>
          </a:p>
        </p:txBody>
      </p:sp>
      <p:sp>
        <p:nvSpPr>
          <p:cNvPr id="5" name="ZoneTexte 4">
            <a:extLst>
              <a:ext uri="{FF2B5EF4-FFF2-40B4-BE49-F238E27FC236}">
                <a16:creationId xmlns:a16="http://schemas.microsoft.com/office/drawing/2014/main" id="{99AF8A7C-BB47-FAB1-440C-45DCCAD37778}"/>
              </a:ext>
            </a:extLst>
          </p:cNvPr>
          <p:cNvSpPr txBox="1"/>
          <p:nvPr/>
        </p:nvSpPr>
        <p:spPr>
          <a:xfrm>
            <a:off x="859882" y="2585544"/>
            <a:ext cx="16804718" cy="1754326"/>
          </a:xfrm>
          <a:prstGeom prst="rect">
            <a:avLst/>
          </a:prstGeom>
          <a:noFill/>
        </p:spPr>
        <p:txBody>
          <a:bodyPr wrap="square" rtlCol="0">
            <a:spAutoFit/>
          </a:bodyPr>
          <a:lstStyle/>
          <a:p>
            <a:r>
              <a:rPr lang="fr-FR" sz="3600" dirty="0"/>
              <a:t>Incidence du cancer (toute origine confondue) – chiffres 2022</a:t>
            </a:r>
          </a:p>
          <a:p>
            <a:r>
              <a:rPr lang="fr-FR" sz="3600" dirty="0"/>
              <a:t>En Belgique, 81% des hommes et 70% des femmes ont plus de 60 ans au moment du diagnostic.</a:t>
            </a:r>
          </a:p>
        </p:txBody>
      </p:sp>
      <p:pic>
        <p:nvPicPr>
          <p:cNvPr id="10" name="Google Shape;97;p14">
            <a:extLst>
              <a:ext uri="{FF2B5EF4-FFF2-40B4-BE49-F238E27FC236}">
                <a16:creationId xmlns:a16="http://schemas.microsoft.com/office/drawing/2014/main" id="{6A6989EE-D8B2-E550-5FA4-BD6ED2A94FA1}"/>
              </a:ext>
            </a:extLst>
          </p:cNvPr>
          <p:cNvPicPr preferRelativeResize="0"/>
          <p:nvPr/>
        </p:nvPicPr>
        <p:blipFill>
          <a:blip r:embed="rId4">
            <a:alphaModFix/>
          </a:blip>
          <a:stretch>
            <a:fillRect/>
          </a:stretch>
        </p:blipFill>
        <p:spPr>
          <a:xfrm>
            <a:off x="16758175" y="9137298"/>
            <a:ext cx="1529825" cy="1145400"/>
          </a:xfrm>
          <a:prstGeom prst="rect">
            <a:avLst/>
          </a:prstGeom>
          <a:noFill/>
          <a:ln>
            <a:noFill/>
          </a:ln>
        </p:spPr>
      </p:pic>
    </p:spTree>
    <p:extLst>
      <p:ext uri="{BB962C8B-B14F-4D97-AF65-F5344CB8AC3E}">
        <p14:creationId xmlns:p14="http://schemas.microsoft.com/office/powerpoint/2010/main" val="3615626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a:extLst>
            <a:ext uri="{FF2B5EF4-FFF2-40B4-BE49-F238E27FC236}">
              <a16:creationId xmlns:a16="http://schemas.microsoft.com/office/drawing/2014/main" id="{86227E3A-8AA3-1A67-D193-64B8AB61957A}"/>
            </a:ext>
          </a:extLst>
        </p:cNvPr>
        <p:cNvGrpSpPr/>
        <p:nvPr/>
      </p:nvGrpSpPr>
      <p:grpSpPr>
        <a:xfrm>
          <a:off x="0" y="0"/>
          <a:ext cx="0" cy="0"/>
          <a:chOff x="0" y="0"/>
          <a:chExt cx="0" cy="0"/>
        </a:xfrm>
      </p:grpSpPr>
      <p:pic>
        <p:nvPicPr>
          <p:cNvPr id="103" name="Google Shape;103;p15">
            <a:extLst>
              <a:ext uri="{FF2B5EF4-FFF2-40B4-BE49-F238E27FC236}">
                <a16:creationId xmlns:a16="http://schemas.microsoft.com/office/drawing/2014/main" id="{FBCF3A47-A7E1-0334-F722-6BD9655D5D1C}"/>
              </a:ext>
            </a:extLst>
          </p:cNvPr>
          <p:cNvPicPr preferRelativeResize="0"/>
          <p:nvPr/>
        </p:nvPicPr>
        <p:blipFill>
          <a:blip r:embed="rId3">
            <a:alphaModFix/>
          </a:blip>
          <a:stretch>
            <a:fillRect/>
          </a:stretch>
        </p:blipFill>
        <p:spPr>
          <a:xfrm>
            <a:off x="2255022" y="1828799"/>
            <a:ext cx="12879321" cy="8153403"/>
          </a:xfrm>
          <a:prstGeom prst="rect">
            <a:avLst/>
          </a:prstGeom>
          <a:noFill/>
          <a:ln>
            <a:noFill/>
          </a:ln>
        </p:spPr>
      </p:pic>
      <p:pic>
        <p:nvPicPr>
          <p:cNvPr id="104" name="Google Shape;104;p15">
            <a:extLst>
              <a:ext uri="{FF2B5EF4-FFF2-40B4-BE49-F238E27FC236}">
                <a16:creationId xmlns:a16="http://schemas.microsoft.com/office/drawing/2014/main" id="{F03D94A9-DB68-6D0F-12B5-B21BE1F007DD}"/>
              </a:ext>
            </a:extLst>
          </p:cNvPr>
          <p:cNvPicPr preferRelativeResize="0"/>
          <p:nvPr/>
        </p:nvPicPr>
        <p:blipFill>
          <a:blip r:embed="rId4">
            <a:alphaModFix/>
          </a:blip>
          <a:stretch>
            <a:fillRect/>
          </a:stretch>
        </p:blipFill>
        <p:spPr>
          <a:xfrm>
            <a:off x="14786949" y="8157836"/>
            <a:ext cx="3184050" cy="1824366"/>
          </a:xfrm>
          <a:prstGeom prst="rect">
            <a:avLst/>
          </a:prstGeom>
          <a:noFill/>
          <a:ln>
            <a:noFill/>
          </a:ln>
        </p:spPr>
      </p:pic>
      <p:sp>
        <p:nvSpPr>
          <p:cNvPr id="3" name="Titre 2">
            <a:extLst>
              <a:ext uri="{FF2B5EF4-FFF2-40B4-BE49-F238E27FC236}">
                <a16:creationId xmlns:a16="http://schemas.microsoft.com/office/drawing/2014/main" id="{6B0BAE49-7E07-6F2B-6389-9FDE09F4DFDF}"/>
              </a:ext>
            </a:extLst>
          </p:cNvPr>
          <p:cNvSpPr>
            <a:spLocks noGrp="1"/>
          </p:cNvSpPr>
          <p:nvPr>
            <p:ph type="title"/>
          </p:nvPr>
        </p:nvSpPr>
        <p:spPr/>
        <p:txBody>
          <a:bodyPr/>
          <a:lstStyle/>
          <a:p>
            <a:pPr algn="ctr"/>
            <a:r>
              <a:rPr lang="fr" dirty="0">
                <a:latin typeface="+mn-lt"/>
                <a:ea typeface="Oswald"/>
                <a:cs typeface="Oswald"/>
                <a:sym typeface="Oswald"/>
              </a:rPr>
              <a:t>Le cancer est une maladie du grand âge</a:t>
            </a:r>
            <a:endParaRPr lang="fr-FR" dirty="0"/>
          </a:p>
        </p:txBody>
      </p:sp>
      <p:sp>
        <p:nvSpPr>
          <p:cNvPr id="6" name="Rectangle : coins arrondis 5">
            <a:extLst>
              <a:ext uri="{FF2B5EF4-FFF2-40B4-BE49-F238E27FC236}">
                <a16:creationId xmlns:a16="http://schemas.microsoft.com/office/drawing/2014/main" id="{0DBC4524-0B20-7D9C-7354-C2085D4453E9}"/>
              </a:ext>
            </a:extLst>
          </p:cNvPr>
          <p:cNvSpPr/>
          <p:nvPr/>
        </p:nvSpPr>
        <p:spPr>
          <a:xfrm>
            <a:off x="2517537" y="4437989"/>
            <a:ext cx="2112579" cy="299546"/>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50"/>
          </a:p>
        </p:txBody>
      </p:sp>
      <p:sp>
        <p:nvSpPr>
          <p:cNvPr id="2" name="Rectangle : coins arrondis 1">
            <a:extLst>
              <a:ext uri="{FF2B5EF4-FFF2-40B4-BE49-F238E27FC236}">
                <a16:creationId xmlns:a16="http://schemas.microsoft.com/office/drawing/2014/main" id="{0CE55C57-8459-F7A8-62D5-539F3273BA25}"/>
              </a:ext>
            </a:extLst>
          </p:cNvPr>
          <p:cNvSpPr/>
          <p:nvPr/>
        </p:nvSpPr>
        <p:spPr>
          <a:xfrm>
            <a:off x="2517536" y="7494954"/>
            <a:ext cx="2112579" cy="299546"/>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50"/>
          </a:p>
        </p:txBody>
      </p:sp>
      <p:sp>
        <p:nvSpPr>
          <p:cNvPr id="9" name="Rectangle : coins arrondis 8">
            <a:extLst>
              <a:ext uri="{FF2B5EF4-FFF2-40B4-BE49-F238E27FC236}">
                <a16:creationId xmlns:a16="http://schemas.microsoft.com/office/drawing/2014/main" id="{CAA2059D-D8EF-781E-5B03-05E222DB6343}"/>
              </a:ext>
            </a:extLst>
          </p:cNvPr>
          <p:cNvSpPr/>
          <p:nvPr/>
        </p:nvSpPr>
        <p:spPr>
          <a:xfrm>
            <a:off x="2517535" y="6284719"/>
            <a:ext cx="2112579" cy="299546"/>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50"/>
          </a:p>
        </p:txBody>
      </p:sp>
      <p:sp>
        <p:nvSpPr>
          <p:cNvPr id="10" name="Rectangle : coins arrondis 9">
            <a:extLst>
              <a:ext uri="{FF2B5EF4-FFF2-40B4-BE49-F238E27FC236}">
                <a16:creationId xmlns:a16="http://schemas.microsoft.com/office/drawing/2014/main" id="{7B658369-9D41-83BA-05C5-8F6A3A8254EB}"/>
              </a:ext>
            </a:extLst>
          </p:cNvPr>
          <p:cNvSpPr/>
          <p:nvPr/>
        </p:nvSpPr>
        <p:spPr>
          <a:xfrm>
            <a:off x="2517534" y="5676283"/>
            <a:ext cx="2112579" cy="299546"/>
          </a:xfrm>
          <a:prstGeom prst="round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4050"/>
          </a:p>
        </p:txBody>
      </p:sp>
    </p:spTree>
    <p:extLst>
      <p:ext uri="{BB962C8B-B14F-4D97-AF65-F5344CB8AC3E}">
        <p14:creationId xmlns:p14="http://schemas.microsoft.com/office/powerpoint/2010/main" val="110317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806F4-66DF-4EF8-3677-9401FF8F8537}"/>
              </a:ext>
            </a:extLst>
          </p:cNvPr>
          <p:cNvSpPr>
            <a:spLocks noGrp="1"/>
          </p:cNvSpPr>
          <p:nvPr>
            <p:ph type="title"/>
          </p:nvPr>
        </p:nvSpPr>
        <p:spPr/>
        <p:txBody>
          <a:bodyPr/>
          <a:lstStyle/>
          <a:p>
            <a:r>
              <a:rPr lang="fr-FR" dirty="0"/>
              <a:t>Gériatrie oncologique ou </a:t>
            </a:r>
            <a:r>
              <a:rPr lang="fr-FR" dirty="0" err="1"/>
              <a:t>oncogériatrie</a:t>
            </a:r>
            <a:r>
              <a:rPr lang="fr-FR" dirty="0"/>
              <a:t>?</a:t>
            </a:r>
          </a:p>
        </p:txBody>
      </p:sp>
      <p:sp>
        <p:nvSpPr>
          <p:cNvPr id="3" name="Espace réservé du texte 2">
            <a:extLst>
              <a:ext uri="{FF2B5EF4-FFF2-40B4-BE49-F238E27FC236}">
                <a16:creationId xmlns:a16="http://schemas.microsoft.com/office/drawing/2014/main" id="{AED93602-A7A8-73D5-93CF-CF14D566B956}"/>
              </a:ext>
            </a:extLst>
          </p:cNvPr>
          <p:cNvSpPr>
            <a:spLocks noGrp="1"/>
          </p:cNvSpPr>
          <p:nvPr>
            <p:ph type="body" sz="quarter" idx="10"/>
          </p:nvPr>
        </p:nvSpPr>
        <p:spPr/>
        <p:txBody>
          <a:bodyPr/>
          <a:lstStyle/>
          <a:p>
            <a:r>
              <a:rPr lang="fr-FR" dirty="0"/>
              <a:t>Une question de sémantique? Pas vraiment!</a:t>
            </a:r>
          </a:p>
        </p:txBody>
      </p:sp>
      <p:pic>
        <p:nvPicPr>
          <p:cNvPr id="4" name="Image 3">
            <a:extLst>
              <a:ext uri="{FF2B5EF4-FFF2-40B4-BE49-F238E27FC236}">
                <a16:creationId xmlns:a16="http://schemas.microsoft.com/office/drawing/2014/main" id="{E1B89447-94F7-E36E-3918-3CFD290867A7}"/>
              </a:ext>
            </a:extLst>
          </p:cNvPr>
          <p:cNvPicPr>
            <a:picLocks noChangeAspect="1"/>
          </p:cNvPicPr>
          <p:nvPr/>
        </p:nvPicPr>
        <p:blipFill>
          <a:blip r:embed="rId2"/>
          <a:stretch>
            <a:fillRect/>
          </a:stretch>
        </p:blipFill>
        <p:spPr>
          <a:xfrm>
            <a:off x="1256400" y="4097095"/>
            <a:ext cx="7772400" cy="3289747"/>
          </a:xfrm>
          <a:prstGeom prst="rect">
            <a:avLst/>
          </a:prstGeom>
          <a:ln>
            <a:solidFill>
              <a:schemeClr val="accent1"/>
            </a:solidFill>
          </a:ln>
        </p:spPr>
      </p:pic>
      <p:pic>
        <p:nvPicPr>
          <p:cNvPr id="6" name="Image 5" descr="Une image contenant texte, capture d’écran, Police, ligne&#10;&#10;Description générée automatiquement">
            <a:extLst>
              <a:ext uri="{FF2B5EF4-FFF2-40B4-BE49-F238E27FC236}">
                <a16:creationId xmlns:a16="http://schemas.microsoft.com/office/drawing/2014/main" id="{B0522909-4E25-18A5-90ED-F879A3179367}"/>
              </a:ext>
            </a:extLst>
          </p:cNvPr>
          <p:cNvPicPr>
            <a:picLocks noChangeAspect="1"/>
          </p:cNvPicPr>
          <p:nvPr/>
        </p:nvPicPr>
        <p:blipFill>
          <a:blip r:embed="rId3"/>
          <a:stretch>
            <a:fillRect/>
          </a:stretch>
        </p:blipFill>
        <p:spPr>
          <a:xfrm>
            <a:off x="9259202" y="4119851"/>
            <a:ext cx="7772400" cy="3266991"/>
          </a:xfrm>
          <a:prstGeom prst="rect">
            <a:avLst/>
          </a:prstGeom>
          <a:ln>
            <a:solidFill>
              <a:schemeClr val="accent1"/>
            </a:solidFill>
          </a:ln>
        </p:spPr>
      </p:pic>
    </p:spTree>
    <p:extLst>
      <p:ext uri="{BB962C8B-B14F-4D97-AF65-F5344CB8AC3E}">
        <p14:creationId xmlns:p14="http://schemas.microsoft.com/office/powerpoint/2010/main" val="1120003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Police, capture d’écran, blanc&#10;&#10;Description générée automatiquement">
            <a:extLst>
              <a:ext uri="{FF2B5EF4-FFF2-40B4-BE49-F238E27FC236}">
                <a16:creationId xmlns:a16="http://schemas.microsoft.com/office/drawing/2014/main" id="{2D9159EE-D47D-76FA-E231-68DF189DAC93}"/>
              </a:ext>
            </a:extLst>
          </p:cNvPr>
          <p:cNvPicPr>
            <a:picLocks noChangeAspect="1"/>
          </p:cNvPicPr>
          <p:nvPr/>
        </p:nvPicPr>
        <p:blipFill>
          <a:blip r:embed="rId2"/>
          <a:stretch>
            <a:fillRect/>
          </a:stretch>
        </p:blipFill>
        <p:spPr>
          <a:xfrm>
            <a:off x="4025521" y="457200"/>
            <a:ext cx="10515231" cy="2111490"/>
          </a:xfrm>
          <a:prstGeom prst="rect">
            <a:avLst/>
          </a:prstGeom>
        </p:spPr>
      </p:pic>
      <p:pic>
        <p:nvPicPr>
          <p:cNvPr id="2050" name="Picture 2">
            <a:extLst>
              <a:ext uri="{FF2B5EF4-FFF2-40B4-BE49-F238E27FC236}">
                <a16:creationId xmlns:a16="http://schemas.microsoft.com/office/drawing/2014/main" id="{D99448F6-6901-311F-9B9C-CC30E7525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166" y="457200"/>
            <a:ext cx="2035356" cy="1915629"/>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5">
            <a:extLst>
              <a:ext uri="{FF2B5EF4-FFF2-40B4-BE49-F238E27FC236}">
                <a16:creationId xmlns:a16="http://schemas.microsoft.com/office/drawing/2014/main" id="{284B3ADE-CEF6-37E1-ADEA-16F1818C0553}"/>
              </a:ext>
            </a:extLst>
          </p:cNvPr>
          <p:cNvSpPr>
            <a:spLocks noGrp="1"/>
          </p:cNvSpPr>
          <p:nvPr>
            <p:ph type="body" sz="quarter" idx="10"/>
          </p:nvPr>
        </p:nvSpPr>
        <p:spPr/>
        <p:txBody>
          <a:bodyPr/>
          <a:lstStyle/>
          <a:p>
            <a:endParaRPr lang="fr-FR"/>
          </a:p>
        </p:txBody>
      </p:sp>
      <p:sp>
        <p:nvSpPr>
          <p:cNvPr id="8" name="ZoneTexte 7">
            <a:extLst>
              <a:ext uri="{FF2B5EF4-FFF2-40B4-BE49-F238E27FC236}">
                <a16:creationId xmlns:a16="http://schemas.microsoft.com/office/drawing/2014/main" id="{FD3C9B3F-48DB-F974-F8A5-773FA08D6ACD}"/>
              </a:ext>
            </a:extLst>
          </p:cNvPr>
          <p:cNvSpPr txBox="1"/>
          <p:nvPr/>
        </p:nvSpPr>
        <p:spPr>
          <a:xfrm>
            <a:off x="628200" y="3249663"/>
            <a:ext cx="17031600" cy="6247864"/>
          </a:xfrm>
          <a:prstGeom prst="rect">
            <a:avLst/>
          </a:prstGeom>
          <a:solidFill>
            <a:schemeClr val="bg1"/>
          </a:solidFill>
        </p:spPr>
        <p:txBody>
          <a:bodyPr wrap="square">
            <a:spAutoFit/>
          </a:bodyPr>
          <a:lstStyle/>
          <a:p>
            <a:r>
              <a:rPr lang="fr-BE" sz="2000" b="1" dirty="0"/>
              <a:t>1. Évaluation globale de la personne âgée</a:t>
            </a:r>
          </a:p>
          <a:p>
            <a:r>
              <a:rPr lang="fr-BE" sz="2000" dirty="0"/>
              <a:t>La gériatrie permet une évaluation gériatrique approfondie (EGA), qui prend en compte non seulement l’état oncologique, mais aussi la fonctionnalité, la cognition, la nutrition, la polymédication et le soutien social.</a:t>
            </a:r>
          </a:p>
          <a:p>
            <a:r>
              <a:rPr lang="fr-BE" sz="2000" dirty="0"/>
              <a:t>Une EGA identifie les fragilités qui peuvent impacter la tolérance au traitement.</a:t>
            </a:r>
          </a:p>
          <a:p>
            <a:r>
              <a:rPr lang="fr-BE" sz="2000" b="1" dirty="0"/>
              <a:t>2. Meilleure personnalisation du traitement</a:t>
            </a:r>
          </a:p>
          <a:p>
            <a:r>
              <a:rPr lang="fr-BE" sz="2000" dirty="0"/>
              <a:t>Les personnes âgées présentent une hétérogénéité importante en termes d’état de santé.</a:t>
            </a:r>
          </a:p>
          <a:p>
            <a:r>
              <a:rPr lang="fr-BE" sz="2000" dirty="0"/>
              <a:t>L’évaluation gériatrique aide à distinguer les patients pouvant bénéficier d’un traitement intensif de ceux qui nécessitent une approche adaptée.</a:t>
            </a:r>
          </a:p>
          <a:p>
            <a:r>
              <a:rPr lang="fr-BE" sz="2000" dirty="0"/>
              <a:t>Elle permet d’éviter un </a:t>
            </a:r>
            <a:r>
              <a:rPr lang="fr-BE" sz="2000" dirty="0" err="1"/>
              <a:t>sous-traitement</a:t>
            </a:r>
            <a:r>
              <a:rPr lang="fr-BE" sz="2000" dirty="0"/>
              <a:t> (par peur des effets secondaires) ou un </a:t>
            </a:r>
            <a:r>
              <a:rPr lang="fr-BE" sz="2000" dirty="0" err="1"/>
              <a:t>sur-traitement</a:t>
            </a:r>
            <a:r>
              <a:rPr lang="fr-BE" sz="2000" dirty="0"/>
              <a:t> (lorsque les risques surpassent les bénéfices).</a:t>
            </a:r>
          </a:p>
          <a:p>
            <a:r>
              <a:rPr lang="fr-BE" sz="2000" b="1" dirty="0"/>
              <a:t>3. Réduction des toxicités et amélioration de la tolérance</a:t>
            </a:r>
          </a:p>
          <a:p>
            <a:r>
              <a:rPr lang="fr-BE" sz="2000" dirty="0"/>
              <a:t>Une meilleure évaluation des comorbidités, du statut fonctionnel et de la réserve physiologique permet d’adapter le protocole pour réduire les complications et améliorer la qualité de vie.</a:t>
            </a:r>
          </a:p>
          <a:p>
            <a:r>
              <a:rPr lang="fr-BE" sz="2000" dirty="0"/>
              <a:t>Certaines interventions gériatriques (nutrition, rééducation, optimisation médicamenteuse) améliorent la tolérance aux traitements oncologiques.</a:t>
            </a:r>
          </a:p>
          <a:p>
            <a:r>
              <a:rPr lang="fr-BE" sz="2000" b="1" dirty="0"/>
              <a:t>4. Impact sur la survie et la qualité de vie</a:t>
            </a:r>
          </a:p>
          <a:p>
            <a:r>
              <a:rPr lang="fr-BE" sz="2000" dirty="0"/>
              <a:t>Des études montrent que l’intégration de la gériatrie en oncologie améliore la survie globale, réduit les hospitalisations et favorise le maintien de l’autonomie.</a:t>
            </a:r>
          </a:p>
          <a:p>
            <a:r>
              <a:rPr lang="fr-BE" sz="2000" dirty="0"/>
              <a:t>L’évaluation permet de mieux anticiper les risques et d’orienter les patients vers des stratégies thérapeutiques optimisées.</a:t>
            </a:r>
          </a:p>
          <a:p>
            <a:r>
              <a:rPr lang="fr-BE" sz="2000" b="1" dirty="0"/>
              <a:t>5. Recommandations et reconnaissance internationale</a:t>
            </a:r>
          </a:p>
          <a:p>
            <a:r>
              <a:rPr lang="fr-BE" sz="2000" dirty="0"/>
              <a:t>De nombreuses sociétés savantes (ESMO, ASCO, SIOG) recommandent une évaluation gériatrique avant de débuter un traitement oncologique chez les patients âgés.</a:t>
            </a:r>
          </a:p>
          <a:p>
            <a:r>
              <a:rPr lang="fr-BE" sz="2000" dirty="0"/>
              <a:t>La collaboration entre oncologues et gériatres est de plus en plus considérée comme une bonne pratique clinique.</a:t>
            </a:r>
          </a:p>
        </p:txBody>
      </p:sp>
    </p:spTree>
    <p:extLst>
      <p:ext uri="{BB962C8B-B14F-4D97-AF65-F5344CB8AC3E}">
        <p14:creationId xmlns:p14="http://schemas.microsoft.com/office/powerpoint/2010/main" val="330777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284B3ADE-CEF6-37E1-ADEA-16F1818C0553}"/>
              </a:ext>
            </a:extLst>
          </p:cNvPr>
          <p:cNvSpPr>
            <a:spLocks noGrp="1"/>
          </p:cNvSpPr>
          <p:nvPr>
            <p:ph type="body" sz="quarter" idx="10"/>
          </p:nvPr>
        </p:nvSpPr>
        <p:spPr/>
        <p:txBody>
          <a:bodyPr/>
          <a:lstStyle/>
          <a:p>
            <a:endParaRPr lang="fr-FR"/>
          </a:p>
        </p:txBody>
      </p:sp>
      <p:sp>
        <p:nvSpPr>
          <p:cNvPr id="8" name="ZoneTexte 7">
            <a:extLst>
              <a:ext uri="{FF2B5EF4-FFF2-40B4-BE49-F238E27FC236}">
                <a16:creationId xmlns:a16="http://schemas.microsoft.com/office/drawing/2014/main" id="{FD3C9B3F-48DB-F974-F8A5-773FA08D6ACD}"/>
              </a:ext>
            </a:extLst>
          </p:cNvPr>
          <p:cNvSpPr txBox="1"/>
          <p:nvPr/>
        </p:nvSpPr>
        <p:spPr>
          <a:xfrm>
            <a:off x="1256400" y="3433738"/>
            <a:ext cx="16259440" cy="4594912"/>
          </a:xfrm>
          <a:prstGeom prst="rect">
            <a:avLst/>
          </a:prstGeom>
          <a:solidFill>
            <a:schemeClr val="bg1"/>
          </a:solidFill>
        </p:spPr>
        <p:txBody>
          <a:bodyPr wrap="square">
            <a:spAutoFit/>
          </a:bodyPr>
          <a:lstStyle/>
          <a:p>
            <a:pPr>
              <a:lnSpc>
                <a:spcPct val="150000"/>
              </a:lnSpc>
            </a:pPr>
            <a:r>
              <a:rPr lang="fr-BE" sz="4000" b="1" spc="300" dirty="0">
                <a:solidFill>
                  <a:schemeClr val="accent1">
                    <a:lumMod val="50000"/>
                  </a:schemeClr>
                </a:solidFill>
              </a:rPr>
              <a:t>1. Évaluation globale de la personne âgée</a:t>
            </a:r>
          </a:p>
          <a:p>
            <a:pPr>
              <a:lnSpc>
                <a:spcPct val="150000"/>
              </a:lnSpc>
            </a:pPr>
            <a:r>
              <a:rPr lang="fr-BE" sz="4000" b="1" spc="300" dirty="0">
                <a:solidFill>
                  <a:schemeClr val="accent1">
                    <a:lumMod val="50000"/>
                  </a:schemeClr>
                </a:solidFill>
              </a:rPr>
              <a:t>2. Meilleure individualisation du traitement</a:t>
            </a:r>
          </a:p>
          <a:p>
            <a:pPr>
              <a:lnSpc>
                <a:spcPct val="150000"/>
              </a:lnSpc>
            </a:pPr>
            <a:r>
              <a:rPr lang="fr-BE" sz="4000" b="1" spc="300" dirty="0">
                <a:solidFill>
                  <a:schemeClr val="accent1">
                    <a:lumMod val="50000"/>
                  </a:schemeClr>
                </a:solidFill>
              </a:rPr>
              <a:t>3. Réduction des toxicités et amélioration de la tolérance</a:t>
            </a:r>
          </a:p>
          <a:p>
            <a:pPr>
              <a:lnSpc>
                <a:spcPct val="150000"/>
              </a:lnSpc>
            </a:pPr>
            <a:r>
              <a:rPr lang="fr-BE" sz="4000" b="1" spc="300" dirty="0">
                <a:solidFill>
                  <a:schemeClr val="accent1">
                    <a:lumMod val="50000"/>
                  </a:schemeClr>
                </a:solidFill>
              </a:rPr>
              <a:t>4. Impact sur la survie et la qualité de vie</a:t>
            </a:r>
          </a:p>
          <a:p>
            <a:pPr>
              <a:lnSpc>
                <a:spcPct val="150000"/>
              </a:lnSpc>
            </a:pPr>
            <a:r>
              <a:rPr lang="fr-BE" sz="4000" b="1" spc="300" dirty="0">
                <a:solidFill>
                  <a:schemeClr val="accent1">
                    <a:lumMod val="50000"/>
                  </a:schemeClr>
                </a:solidFill>
              </a:rPr>
              <a:t>5. Recommandations et reconnaissance internationale</a:t>
            </a:r>
          </a:p>
        </p:txBody>
      </p:sp>
      <p:sp>
        <p:nvSpPr>
          <p:cNvPr id="2" name="Titre 1">
            <a:extLst>
              <a:ext uri="{FF2B5EF4-FFF2-40B4-BE49-F238E27FC236}">
                <a16:creationId xmlns:a16="http://schemas.microsoft.com/office/drawing/2014/main" id="{9FA28DE5-325E-B29F-9225-3F96ED84CBD3}"/>
              </a:ext>
            </a:extLst>
          </p:cNvPr>
          <p:cNvSpPr>
            <a:spLocks noGrp="1"/>
          </p:cNvSpPr>
          <p:nvPr>
            <p:ph type="title"/>
          </p:nvPr>
        </p:nvSpPr>
        <p:spPr>
          <a:xfrm>
            <a:off x="1257300" y="1437375"/>
            <a:ext cx="15773400" cy="840230"/>
          </a:xfrm>
        </p:spPr>
        <p:txBody>
          <a:bodyPr/>
          <a:lstStyle/>
          <a:p>
            <a:r>
              <a:rPr lang="fr-FR" dirty="0"/>
              <a:t>Plan de la présentation</a:t>
            </a:r>
          </a:p>
        </p:txBody>
      </p:sp>
    </p:spTree>
    <p:extLst>
      <p:ext uri="{BB962C8B-B14F-4D97-AF65-F5344CB8AC3E}">
        <p14:creationId xmlns:p14="http://schemas.microsoft.com/office/powerpoint/2010/main" val="147697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F38E821-ABCF-9648-462B-17108C5035D9}"/>
              </a:ext>
            </a:extLst>
          </p:cNvPr>
          <p:cNvSpPr>
            <a:spLocks noGrp="1"/>
          </p:cNvSpPr>
          <p:nvPr>
            <p:ph type="body" sz="quarter" idx="10"/>
          </p:nvPr>
        </p:nvSpPr>
        <p:spPr/>
        <p:txBody>
          <a:bodyPr/>
          <a:lstStyle/>
          <a:p>
            <a:pPr algn="l"/>
            <a:r>
              <a:rPr lang="fr-FR" dirty="0"/>
              <a:t>Utilisez leur littérature…</a:t>
            </a:r>
          </a:p>
        </p:txBody>
      </p:sp>
      <p:pic>
        <p:nvPicPr>
          <p:cNvPr id="4" name="Image 3">
            <a:extLst>
              <a:ext uri="{FF2B5EF4-FFF2-40B4-BE49-F238E27FC236}">
                <a16:creationId xmlns:a16="http://schemas.microsoft.com/office/drawing/2014/main" id="{6F4397A6-2928-7864-1A6C-CC16AD27E537}"/>
              </a:ext>
            </a:extLst>
          </p:cNvPr>
          <p:cNvPicPr>
            <a:picLocks noChangeAspect="1"/>
          </p:cNvPicPr>
          <p:nvPr/>
        </p:nvPicPr>
        <p:blipFill>
          <a:blip r:embed="rId3"/>
          <a:stretch>
            <a:fillRect/>
          </a:stretch>
        </p:blipFill>
        <p:spPr>
          <a:xfrm>
            <a:off x="13103225" y="3342083"/>
            <a:ext cx="4834251" cy="1522652"/>
          </a:xfrm>
          <a:prstGeom prst="rect">
            <a:avLst/>
          </a:prstGeom>
        </p:spPr>
      </p:pic>
      <p:pic>
        <p:nvPicPr>
          <p:cNvPr id="6" name="Image 5" descr="Une image contenant texte, capture d’écran, menu, Police&#10;&#10;Description générée automatiquement">
            <a:extLst>
              <a:ext uri="{FF2B5EF4-FFF2-40B4-BE49-F238E27FC236}">
                <a16:creationId xmlns:a16="http://schemas.microsoft.com/office/drawing/2014/main" id="{2E9FF78F-E526-E275-A5CD-82B1D661BE2F}"/>
              </a:ext>
            </a:extLst>
          </p:cNvPr>
          <p:cNvPicPr>
            <a:picLocks noChangeAspect="1"/>
          </p:cNvPicPr>
          <p:nvPr/>
        </p:nvPicPr>
        <p:blipFill>
          <a:blip r:embed="rId4"/>
          <a:stretch>
            <a:fillRect/>
          </a:stretch>
        </p:blipFill>
        <p:spPr>
          <a:xfrm>
            <a:off x="3965575" y="3342083"/>
            <a:ext cx="9137650" cy="6007034"/>
          </a:xfrm>
          <a:prstGeom prst="rect">
            <a:avLst/>
          </a:prstGeom>
        </p:spPr>
      </p:pic>
      <p:sp>
        <p:nvSpPr>
          <p:cNvPr id="8" name="ZoneTexte 7">
            <a:extLst>
              <a:ext uri="{FF2B5EF4-FFF2-40B4-BE49-F238E27FC236}">
                <a16:creationId xmlns:a16="http://schemas.microsoft.com/office/drawing/2014/main" id="{6C7E31F0-EF43-AB3D-96CB-7372B46983CC}"/>
              </a:ext>
            </a:extLst>
          </p:cNvPr>
          <p:cNvSpPr txBox="1"/>
          <p:nvPr/>
        </p:nvSpPr>
        <p:spPr>
          <a:xfrm>
            <a:off x="0" y="9653553"/>
            <a:ext cx="18288000" cy="707886"/>
          </a:xfrm>
          <a:prstGeom prst="rect">
            <a:avLst/>
          </a:prstGeom>
          <a:noFill/>
        </p:spPr>
        <p:txBody>
          <a:bodyPr wrap="square">
            <a:spAutoFit/>
          </a:bodyPr>
          <a:lstStyle/>
          <a:p>
            <a:pPr algn="r"/>
            <a:r>
              <a:rPr lang="fr-BE" sz="2000" dirty="0">
                <a:effectLst/>
                <a:latin typeface="Calibri" panose="020F0502020204030204" pitchFamily="34" charset="0"/>
                <a:cs typeface="Calibri" panose="020F0502020204030204" pitchFamily="34" charset="0"/>
              </a:rPr>
              <a:t>Loh KP, et al. </a:t>
            </a:r>
            <a:r>
              <a:rPr lang="fr-BE" sz="2000" dirty="0" err="1">
                <a:effectLst/>
                <a:latin typeface="Calibri" panose="020F0502020204030204" pitchFamily="34" charset="0"/>
                <a:cs typeface="Calibri" panose="020F0502020204030204" pitchFamily="34" charset="0"/>
              </a:rPr>
              <a:t>Adequate</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assessment</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yields</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appropriate</a:t>
            </a:r>
            <a:r>
              <a:rPr lang="fr-BE" sz="2000" dirty="0">
                <a:effectLst/>
                <a:latin typeface="Calibri" panose="020F0502020204030204" pitchFamily="34" charset="0"/>
                <a:cs typeface="Calibri" panose="020F0502020204030204" pitchFamily="34" charset="0"/>
              </a:rPr>
              <a:t> care-the </a:t>
            </a:r>
            <a:r>
              <a:rPr lang="fr-BE" sz="2000" dirty="0" err="1">
                <a:effectLst/>
                <a:latin typeface="Calibri" panose="020F0502020204030204" pitchFamily="34" charset="0"/>
                <a:cs typeface="Calibri" panose="020F0502020204030204" pitchFamily="34" charset="0"/>
              </a:rPr>
              <a:t>role</a:t>
            </a:r>
            <a:r>
              <a:rPr lang="fr-BE" sz="2000" dirty="0">
                <a:effectLst/>
                <a:latin typeface="Calibri" panose="020F0502020204030204" pitchFamily="34" charset="0"/>
                <a:cs typeface="Calibri" panose="020F0502020204030204" pitchFamily="34" charset="0"/>
              </a:rPr>
              <a:t> of </a:t>
            </a:r>
            <a:r>
              <a:rPr lang="fr-BE" sz="2000" dirty="0" err="1">
                <a:effectLst/>
                <a:latin typeface="Calibri" panose="020F0502020204030204" pitchFamily="34" charset="0"/>
                <a:cs typeface="Calibri" panose="020F0502020204030204" pitchFamily="34" charset="0"/>
              </a:rPr>
              <a:t>geriatric</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assessment</a:t>
            </a:r>
            <a:r>
              <a:rPr lang="fr-BE" sz="2000" dirty="0">
                <a:effectLst/>
                <a:latin typeface="Calibri" panose="020F0502020204030204" pitchFamily="34" charset="0"/>
                <a:cs typeface="Calibri" panose="020F0502020204030204" pitchFamily="34" charset="0"/>
              </a:rPr>
              <a:t> and management in </a:t>
            </a:r>
            <a:r>
              <a:rPr lang="fr-BE" sz="2000" dirty="0" err="1">
                <a:effectLst/>
                <a:latin typeface="Calibri" panose="020F0502020204030204" pitchFamily="34" charset="0"/>
                <a:cs typeface="Calibri" panose="020F0502020204030204" pitchFamily="34" charset="0"/>
              </a:rPr>
              <a:t>older</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adults</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with</a:t>
            </a:r>
            <a:r>
              <a:rPr lang="fr-BE" sz="2000" dirty="0">
                <a:effectLst/>
                <a:latin typeface="Calibri" panose="020F0502020204030204" pitchFamily="34" charset="0"/>
                <a:cs typeface="Calibri" panose="020F0502020204030204" pitchFamily="34" charset="0"/>
              </a:rPr>
              <a:t> cancer: a position </a:t>
            </a:r>
            <a:r>
              <a:rPr lang="fr-BE" sz="2000" dirty="0" err="1">
                <a:effectLst/>
                <a:latin typeface="Calibri" panose="020F0502020204030204" pitchFamily="34" charset="0"/>
                <a:cs typeface="Calibri" panose="020F0502020204030204" pitchFamily="34" charset="0"/>
              </a:rPr>
              <a:t>paper</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from</a:t>
            </a:r>
            <a:r>
              <a:rPr lang="fr-BE" sz="2000" dirty="0">
                <a:effectLst/>
                <a:latin typeface="Calibri" panose="020F0502020204030204" pitchFamily="34" charset="0"/>
                <a:cs typeface="Calibri" panose="020F0502020204030204" pitchFamily="34" charset="0"/>
              </a:rPr>
              <a:t> the ESMO/SIOG Cancer in the </a:t>
            </a:r>
            <a:r>
              <a:rPr lang="fr-BE" sz="2000" dirty="0" err="1">
                <a:effectLst/>
                <a:latin typeface="Calibri" panose="020F0502020204030204" pitchFamily="34" charset="0"/>
                <a:cs typeface="Calibri" panose="020F0502020204030204" pitchFamily="34" charset="0"/>
              </a:rPr>
              <a:t>Elderly</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Working</a:t>
            </a:r>
            <a:r>
              <a:rPr lang="fr-BE" sz="2000" dirty="0">
                <a:effectLst/>
                <a:latin typeface="Calibri" panose="020F0502020204030204" pitchFamily="34" charset="0"/>
                <a:cs typeface="Calibri" panose="020F0502020204030204" pitchFamily="34" charset="0"/>
              </a:rPr>
              <a:t> Group. ESMO Open. 2024 Aug;9(8):103657. </a:t>
            </a:r>
          </a:p>
        </p:txBody>
      </p:sp>
      <p:sp>
        <p:nvSpPr>
          <p:cNvPr id="5" name="Rectangle : coins arrondis 4">
            <a:extLst>
              <a:ext uri="{FF2B5EF4-FFF2-40B4-BE49-F238E27FC236}">
                <a16:creationId xmlns:a16="http://schemas.microsoft.com/office/drawing/2014/main" id="{ED1BFC30-1130-6BE8-6656-17805A68090D}"/>
              </a:ext>
            </a:extLst>
          </p:cNvPr>
          <p:cNvSpPr/>
          <p:nvPr/>
        </p:nvSpPr>
        <p:spPr>
          <a:xfrm>
            <a:off x="1256400" y="87627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b="1" dirty="0">
                <a:solidFill>
                  <a:srgbClr val="008AB8"/>
                </a:solidFill>
              </a:rPr>
              <a:t>1. Evaluation globale de la personne âgée</a:t>
            </a:r>
          </a:p>
        </p:txBody>
      </p:sp>
    </p:spTree>
    <p:extLst>
      <p:ext uri="{BB962C8B-B14F-4D97-AF65-F5344CB8AC3E}">
        <p14:creationId xmlns:p14="http://schemas.microsoft.com/office/powerpoint/2010/main" val="152077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A991C-2A1A-BD72-5493-705E94182682}"/>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118DEF3-4347-0189-1080-C06FB473BEDF}"/>
              </a:ext>
            </a:extLst>
          </p:cNvPr>
          <p:cNvSpPr>
            <a:spLocks noGrp="1"/>
          </p:cNvSpPr>
          <p:nvPr>
            <p:ph type="body" sz="quarter" idx="10"/>
          </p:nvPr>
        </p:nvSpPr>
        <p:spPr>
          <a:xfrm>
            <a:off x="1256400" y="2671351"/>
            <a:ext cx="15775200" cy="456535"/>
          </a:xfrm>
        </p:spPr>
        <p:txBody>
          <a:bodyPr/>
          <a:lstStyle/>
          <a:p>
            <a:pPr algn="l"/>
            <a:r>
              <a:rPr lang="fr-FR" dirty="0"/>
              <a:t>Utilisez leur littérature… Expliquez leur rôle dans le screening et l’évaluation… Montrez ce qui se fait déjà </a:t>
            </a:r>
            <a:r>
              <a:rPr lang="fr-FR" dirty="0" err="1"/>
              <a:t>partour</a:t>
            </a:r>
            <a:r>
              <a:rPr lang="fr-FR" dirty="0"/>
              <a:t> ailleurs sauf chez eux…</a:t>
            </a:r>
          </a:p>
        </p:txBody>
      </p:sp>
      <p:sp>
        <p:nvSpPr>
          <p:cNvPr id="9" name="Rectangle 8">
            <a:extLst>
              <a:ext uri="{FF2B5EF4-FFF2-40B4-BE49-F238E27FC236}">
                <a16:creationId xmlns:a16="http://schemas.microsoft.com/office/drawing/2014/main" id="{D608C980-86E0-5DFF-7FBE-F321799B110C}"/>
              </a:ext>
            </a:extLst>
          </p:cNvPr>
          <p:cNvSpPr/>
          <p:nvPr/>
        </p:nvSpPr>
        <p:spPr>
          <a:xfrm>
            <a:off x="609600" y="8588188"/>
            <a:ext cx="3012141" cy="1065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E8E8A911-8390-638F-1BDC-7B3B439151F6}"/>
              </a:ext>
            </a:extLst>
          </p:cNvPr>
          <p:cNvSpPr txBox="1"/>
          <p:nvPr/>
        </p:nvSpPr>
        <p:spPr>
          <a:xfrm>
            <a:off x="0" y="9653553"/>
            <a:ext cx="18288000" cy="707886"/>
          </a:xfrm>
          <a:prstGeom prst="rect">
            <a:avLst/>
          </a:prstGeom>
          <a:noFill/>
        </p:spPr>
        <p:txBody>
          <a:bodyPr wrap="square">
            <a:spAutoFit/>
          </a:bodyPr>
          <a:lstStyle/>
          <a:p>
            <a:pPr algn="r"/>
            <a:r>
              <a:rPr lang="fr-BE" sz="2000" dirty="0">
                <a:effectLst/>
                <a:latin typeface="Calibri" panose="020F0502020204030204" pitchFamily="34" charset="0"/>
                <a:cs typeface="Calibri" panose="020F0502020204030204" pitchFamily="34" charset="0"/>
              </a:rPr>
              <a:t>Loh KP, et al. </a:t>
            </a:r>
            <a:r>
              <a:rPr lang="fr-BE" sz="2000" dirty="0" err="1">
                <a:effectLst/>
                <a:latin typeface="Calibri" panose="020F0502020204030204" pitchFamily="34" charset="0"/>
                <a:cs typeface="Calibri" panose="020F0502020204030204" pitchFamily="34" charset="0"/>
              </a:rPr>
              <a:t>Adequate</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assessment</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yields</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appropriate</a:t>
            </a:r>
            <a:r>
              <a:rPr lang="fr-BE" sz="2000" dirty="0">
                <a:effectLst/>
                <a:latin typeface="Calibri" panose="020F0502020204030204" pitchFamily="34" charset="0"/>
                <a:cs typeface="Calibri" panose="020F0502020204030204" pitchFamily="34" charset="0"/>
              </a:rPr>
              <a:t> care-the </a:t>
            </a:r>
            <a:r>
              <a:rPr lang="fr-BE" sz="2000" dirty="0" err="1">
                <a:effectLst/>
                <a:latin typeface="Calibri" panose="020F0502020204030204" pitchFamily="34" charset="0"/>
                <a:cs typeface="Calibri" panose="020F0502020204030204" pitchFamily="34" charset="0"/>
              </a:rPr>
              <a:t>role</a:t>
            </a:r>
            <a:r>
              <a:rPr lang="fr-BE" sz="2000" dirty="0">
                <a:effectLst/>
                <a:latin typeface="Calibri" panose="020F0502020204030204" pitchFamily="34" charset="0"/>
                <a:cs typeface="Calibri" panose="020F0502020204030204" pitchFamily="34" charset="0"/>
              </a:rPr>
              <a:t> of </a:t>
            </a:r>
            <a:r>
              <a:rPr lang="fr-BE" sz="2000" dirty="0" err="1">
                <a:effectLst/>
                <a:latin typeface="Calibri" panose="020F0502020204030204" pitchFamily="34" charset="0"/>
                <a:cs typeface="Calibri" panose="020F0502020204030204" pitchFamily="34" charset="0"/>
              </a:rPr>
              <a:t>geriatric</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assessment</a:t>
            </a:r>
            <a:r>
              <a:rPr lang="fr-BE" sz="2000" dirty="0">
                <a:effectLst/>
                <a:latin typeface="Calibri" panose="020F0502020204030204" pitchFamily="34" charset="0"/>
                <a:cs typeface="Calibri" panose="020F0502020204030204" pitchFamily="34" charset="0"/>
              </a:rPr>
              <a:t> and management in </a:t>
            </a:r>
            <a:r>
              <a:rPr lang="fr-BE" sz="2000" dirty="0" err="1">
                <a:effectLst/>
                <a:latin typeface="Calibri" panose="020F0502020204030204" pitchFamily="34" charset="0"/>
                <a:cs typeface="Calibri" panose="020F0502020204030204" pitchFamily="34" charset="0"/>
              </a:rPr>
              <a:t>older</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adults</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with</a:t>
            </a:r>
            <a:r>
              <a:rPr lang="fr-BE" sz="2000" dirty="0">
                <a:effectLst/>
                <a:latin typeface="Calibri" panose="020F0502020204030204" pitchFamily="34" charset="0"/>
                <a:cs typeface="Calibri" panose="020F0502020204030204" pitchFamily="34" charset="0"/>
              </a:rPr>
              <a:t> cancer: a position </a:t>
            </a:r>
            <a:r>
              <a:rPr lang="fr-BE" sz="2000" dirty="0" err="1">
                <a:effectLst/>
                <a:latin typeface="Calibri" panose="020F0502020204030204" pitchFamily="34" charset="0"/>
                <a:cs typeface="Calibri" panose="020F0502020204030204" pitchFamily="34" charset="0"/>
              </a:rPr>
              <a:t>paper</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from</a:t>
            </a:r>
            <a:r>
              <a:rPr lang="fr-BE" sz="2000" dirty="0">
                <a:effectLst/>
                <a:latin typeface="Calibri" panose="020F0502020204030204" pitchFamily="34" charset="0"/>
                <a:cs typeface="Calibri" panose="020F0502020204030204" pitchFamily="34" charset="0"/>
              </a:rPr>
              <a:t> the ESMO/SIOG Cancer in the </a:t>
            </a:r>
            <a:r>
              <a:rPr lang="fr-BE" sz="2000" dirty="0" err="1">
                <a:effectLst/>
                <a:latin typeface="Calibri" panose="020F0502020204030204" pitchFamily="34" charset="0"/>
                <a:cs typeface="Calibri" panose="020F0502020204030204" pitchFamily="34" charset="0"/>
              </a:rPr>
              <a:t>Elderly</a:t>
            </a:r>
            <a:r>
              <a:rPr lang="fr-BE" sz="2000" dirty="0">
                <a:effectLst/>
                <a:latin typeface="Calibri" panose="020F0502020204030204" pitchFamily="34" charset="0"/>
                <a:cs typeface="Calibri" panose="020F0502020204030204" pitchFamily="34" charset="0"/>
              </a:rPr>
              <a:t> </a:t>
            </a:r>
            <a:r>
              <a:rPr lang="fr-BE" sz="2000" dirty="0" err="1">
                <a:effectLst/>
                <a:latin typeface="Calibri" panose="020F0502020204030204" pitchFamily="34" charset="0"/>
                <a:cs typeface="Calibri" panose="020F0502020204030204" pitchFamily="34" charset="0"/>
              </a:rPr>
              <a:t>Working</a:t>
            </a:r>
            <a:r>
              <a:rPr lang="fr-BE" sz="2000" dirty="0">
                <a:effectLst/>
                <a:latin typeface="Calibri" panose="020F0502020204030204" pitchFamily="34" charset="0"/>
                <a:cs typeface="Calibri" panose="020F0502020204030204" pitchFamily="34" charset="0"/>
              </a:rPr>
              <a:t> Group. ESMO Open. 2024 Aug;9(8):103657. </a:t>
            </a:r>
          </a:p>
        </p:txBody>
      </p:sp>
      <p:sp>
        <p:nvSpPr>
          <p:cNvPr id="7" name="ZoneTexte 6">
            <a:extLst>
              <a:ext uri="{FF2B5EF4-FFF2-40B4-BE49-F238E27FC236}">
                <a16:creationId xmlns:a16="http://schemas.microsoft.com/office/drawing/2014/main" id="{E6DCA95E-8AC1-FF4C-0353-A277D6BBF6A6}"/>
              </a:ext>
            </a:extLst>
          </p:cNvPr>
          <p:cNvSpPr txBox="1"/>
          <p:nvPr/>
        </p:nvSpPr>
        <p:spPr>
          <a:xfrm>
            <a:off x="1256400" y="3415546"/>
            <a:ext cx="16439250" cy="5909310"/>
          </a:xfrm>
          <a:prstGeom prst="rect">
            <a:avLst/>
          </a:prstGeom>
          <a:noFill/>
        </p:spPr>
        <p:txBody>
          <a:bodyPr wrap="square">
            <a:spAutoFit/>
          </a:bodyPr>
          <a:lstStyle/>
          <a:p>
            <a:r>
              <a:rPr lang="fr-BE" dirty="0"/>
              <a:t>1. Population cible : les 70+ (et 65+ quand possible)</a:t>
            </a:r>
          </a:p>
          <a:p>
            <a:endParaRPr lang="fr-BE" dirty="0"/>
          </a:p>
          <a:p>
            <a:r>
              <a:rPr lang="fr-BE" dirty="0"/>
              <a:t>2. Evaluation </a:t>
            </a:r>
            <a:r>
              <a:rPr lang="fr-BE" b="1" dirty="0"/>
              <a:t>avant</a:t>
            </a:r>
            <a:r>
              <a:rPr lang="fr-BE" dirty="0"/>
              <a:t> le traitement, dès que possible, et </a:t>
            </a:r>
            <a:r>
              <a:rPr lang="fr-BE" b="1" dirty="0"/>
              <a:t>avant </a:t>
            </a:r>
            <a:r>
              <a:rPr lang="fr-BE" dirty="0"/>
              <a:t>la </a:t>
            </a:r>
          </a:p>
          <a:p>
            <a:r>
              <a:rPr lang="fr-BE" dirty="0"/>
              <a:t>concertation oncologique multidisciplinaire : influence sur le choix du traitement (modalités, type de traitement)</a:t>
            </a:r>
          </a:p>
          <a:p>
            <a:endParaRPr lang="fr-BE" dirty="0"/>
          </a:p>
          <a:p>
            <a:r>
              <a:rPr lang="fr-BE" dirty="0"/>
              <a:t>3. Si l’EGA ne peut pas être réalisée chez tous les patients, identifier par un </a:t>
            </a:r>
            <a:r>
              <a:rPr lang="fr-BE" b="1" dirty="0"/>
              <a:t>screening</a:t>
            </a:r>
            <a:r>
              <a:rPr lang="fr-BE" dirty="0"/>
              <a:t> de fragilité les patients fragiles les plus susceptibles d’en bénéficier</a:t>
            </a:r>
          </a:p>
          <a:p>
            <a:endParaRPr lang="fr-BE" dirty="0"/>
          </a:p>
          <a:p>
            <a:r>
              <a:rPr lang="fr-BE" dirty="0"/>
              <a:t>4. Adapter l’EGA selon les ressources locales et le type d’unités de soins (gériatres experts en oncologie, oncologues experts en gériatrie, ou «  </a:t>
            </a:r>
            <a:r>
              <a:rPr lang="fr-BE" dirty="0" err="1"/>
              <a:t>other</a:t>
            </a:r>
            <a:r>
              <a:rPr lang="fr-BE" dirty="0"/>
              <a:t> </a:t>
            </a:r>
            <a:r>
              <a:rPr lang="fr-BE" dirty="0" err="1"/>
              <a:t>allied</a:t>
            </a:r>
            <a:r>
              <a:rPr lang="fr-BE" dirty="0"/>
              <a:t> </a:t>
            </a:r>
            <a:r>
              <a:rPr lang="fr-BE" dirty="0" err="1"/>
              <a:t>health</a:t>
            </a:r>
            <a:r>
              <a:rPr lang="fr-BE" dirty="0"/>
              <a:t> care </a:t>
            </a:r>
            <a:r>
              <a:rPr lang="fr-BE" dirty="0" err="1"/>
              <a:t>professionals</a:t>
            </a:r>
            <a:r>
              <a:rPr lang="fr-BE" dirty="0"/>
              <a:t>. </a:t>
            </a:r>
          </a:p>
          <a:p>
            <a:endParaRPr lang="fr-BE" dirty="0"/>
          </a:p>
          <a:p>
            <a:r>
              <a:rPr lang="fr-BE" dirty="0"/>
              <a:t>5. Utiliser le Cancer and </a:t>
            </a:r>
            <a:r>
              <a:rPr lang="fr-BE" dirty="0" err="1"/>
              <a:t>Aging</a:t>
            </a:r>
            <a:r>
              <a:rPr lang="fr-BE" dirty="0"/>
              <a:t> </a:t>
            </a:r>
            <a:r>
              <a:rPr lang="fr-BE" dirty="0" err="1"/>
              <a:t>Research</a:t>
            </a:r>
            <a:r>
              <a:rPr lang="fr-BE" dirty="0"/>
              <a:t> Group (CARG) or le </a:t>
            </a:r>
            <a:r>
              <a:rPr lang="fr-BE" dirty="0" err="1"/>
              <a:t>Chemotherapy</a:t>
            </a:r>
            <a:r>
              <a:rPr lang="fr-BE" dirty="0"/>
              <a:t> Risk </a:t>
            </a:r>
            <a:r>
              <a:rPr lang="fr-BE" dirty="0" err="1"/>
              <a:t>Assessment</a:t>
            </a:r>
            <a:r>
              <a:rPr lang="fr-BE" dirty="0"/>
              <a:t> </a:t>
            </a:r>
            <a:r>
              <a:rPr lang="fr-BE" dirty="0" err="1"/>
              <a:t>Scale</a:t>
            </a:r>
            <a:r>
              <a:rPr lang="fr-BE" dirty="0"/>
              <a:t> for High-Age Patients (CRASH) pour évaluer le risque de toxicité à la chimiothérapie</a:t>
            </a:r>
          </a:p>
        </p:txBody>
      </p:sp>
      <p:pic>
        <p:nvPicPr>
          <p:cNvPr id="5" name="Image 4">
            <a:extLst>
              <a:ext uri="{FF2B5EF4-FFF2-40B4-BE49-F238E27FC236}">
                <a16:creationId xmlns:a16="http://schemas.microsoft.com/office/drawing/2014/main" id="{9DAC355E-5954-5F28-3C1A-FC311E8E8E6F}"/>
              </a:ext>
            </a:extLst>
          </p:cNvPr>
          <p:cNvPicPr>
            <a:picLocks noChangeAspect="1"/>
          </p:cNvPicPr>
          <p:nvPr/>
        </p:nvPicPr>
        <p:blipFill>
          <a:blip r:embed="rId3"/>
          <a:stretch>
            <a:fillRect/>
          </a:stretch>
        </p:blipFill>
        <p:spPr>
          <a:xfrm>
            <a:off x="12861399" y="3127886"/>
            <a:ext cx="4834251" cy="1522652"/>
          </a:xfrm>
          <a:prstGeom prst="rect">
            <a:avLst/>
          </a:prstGeom>
        </p:spPr>
      </p:pic>
      <p:sp>
        <p:nvSpPr>
          <p:cNvPr id="6" name="Rectangle : coins arrondis 5">
            <a:extLst>
              <a:ext uri="{FF2B5EF4-FFF2-40B4-BE49-F238E27FC236}">
                <a16:creationId xmlns:a16="http://schemas.microsoft.com/office/drawing/2014/main" id="{CDADE2BE-3FE1-8C5A-76E1-9ED8BA4FBD73}"/>
              </a:ext>
            </a:extLst>
          </p:cNvPr>
          <p:cNvSpPr/>
          <p:nvPr/>
        </p:nvSpPr>
        <p:spPr>
          <a:xfrm>
            <a:off x="1256400" y="876273"/>
            <a:ext cx="15775200" cy="158812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4400" b="1" dirty="0">
                <a:solidFill>
                  <a:srgbClr val="008AB8"/>
                </a:solidFill>
                <a:cs typeface="Calibri" panose="020F0502020204030204" pitchFamily="34" charset="0"/>
              </a:rPr>
              <a:t>2. Meilleure personnalisation du traitement</a:t>
            </a:r>
            <a:endParaRPr lang="fr-FR" sz="4400" b="1" dirty="0">
              <a:solidFill>
                <a:srgbClr val="008AB8"/>
              </a:solidFill>
            </a:endParaRPr>
          </a:p>
        </p:txBody>
      </p:sp>
    </p:spTree>
    <p:extLst>
      <p:ext uri="{BB962C8B-B14F-4D97-AF65-F5344CB8AC3E}">
        <p14:creationId xmlns:p14="http://schemas.microsoft.com/office/powerpoint/2010/main" val="2518690815"/>
      </p:ext>
    </p:extLst>
  </p:cSld>
  <p:clrMapOvr>
    <a:masterClrMapping/>
  </p:clrMapOvr>
</p:sld>
</file>

<file path=ppt/theme/theme1.xml><?xml version="1.0" encoding="utf-8"?>
<a:theme xmlns:a="http://schemas.openxmlformats.org/drawingml/2006/main" name="REPORT theme">
  <a:themeElements>
    <a:clrScheme name="HUG">
      <a:dk1>
        <a:sysClr val="windowText" lastClr="000000"/>
      </a:dk1>
      <a:lt1>
        <a:sysClr val="window" lastClr="FFFFFF"/>
      </a:lt1>
      <a:dk2>
        <a:srgbClr val="262626"/>
      </a:dk2>
      <a:lt2>
        <a:srgbClr val="FFFFFF"/>
      </a:lt2>
      <a:accent1>
        <a:srgbClr val="72C5C3"/>
      </a:accent1>
      <a:accent2>
        <a:srgbClr val="262626"/>
      </a:accent2>
      <a:accent3>
        <a:srgbClr val="595959"/>
      </a:accent3>
      <a:accent4>
        <a:srgbClr val="7F7F7F"/>
      </a:accent4>
      <a:accent5>
        <a:srgbClr val="A5A5A5"/>
      </a:accent5>
      <a:accent6>
        <a:srgbClr val="BFBFBF"/>
      </a:accent6>
      <a:hlink>
        <a:srgbClr val="72C5C3"/>
      </a:hlink>
      <a:folHlink>
        <a:srgbClr val="B7DAB6"/>
      </a:folHlink>
    </a:clrScheme>
    <a:fontScheme name="HUG_2">
      <a:majorFont>
        <a:latin typeface="Arial"/>
        <a:ea typeface="Microsoft YaHei UI"/>
        <a:cs typeface=""/>
      </a:majorFont>
      <a:minorFont>
        <a:latin typeface="Arial"/>
        <a:ea typeface="Microsoft YaHei UI Light"/>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630191E5117E846B4896DD9B05FA1A4" ma:contentTypeVersion="4" ma:contentTypeDescription="Crée un document." ma:contentTypeScope="" ma:versionID="ddfba0a206cb779c36385abfc6709f9d">
  <xsd:schema xmlns:xsd="http://www.w3.org/2001/XMLSchema" xmlns:xs="http://www.w3.org/2001/XMLSchema" xmlns:p="http://schemas.microsoft.com/office/2006/metadata/properties" xmlns:ns3="1913be1a-db6c-49dd-ae55-2d24a6e4ab1d" targetNamespace="http://schemas.microsoft.com/office/2006/metadata/properties" ma:root="true" ma:fieldsID="c65b9ccfa9f093453d5f16fddf2841e0" ns3:_="">
    <xsd:import namespace="1913be1a-db6c-49dd-ae55-2d24a6e4ab1d"/>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13be1a-db6c-49dd-ae55-2d24a6e4a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e7d195523061f1c0 xmlns="http://e7d195523061f1c0/custom/data/def">
  <_7b1dac89e7d195523061f1c0316ecb71 xmlns="">e7d195523061f1c0cef09ac28eaae964ec9988a5cce77c8b8C1E4685C6E6B40CD7615480512384A61EE159C6FE0045D14B61E85D0A95589D558B81FFC809322ACC20DC2254D928200A3EA0841B8B1814961BE795024DFDEF45878460D5EEC04B3DB4C246007153409DEDE37CA726A66AF19B77CE744E11CADCFB09B3408DEC1F688348922E38CCEE</_7b1dac89e7d195523061f1c0316ecb71>
  <_7b1dac89e7d195523061f1c0316ecb71 xmlns="">e7d195523061f1c0cef09ac28eaae964ec9988a5cce77c8b8C1E4685C6E6B40CD7615480512384A61EE159C6FE0045D14B61E85D0A95589D558B81FFC809322ACC20DC2254D928200A3EA0841B8B1814961BE795024DFDEFCC1129033FEC21F5C5BDE68E2B7A1F8E41338FB0DD71548A78ADD1F5722F5FD965480A64BD076FD2328431DAE9622527</_7b1dac89e7d195523061f1c0316ecb71>
  <_7b1dac89e7d195523061f1c0316ecb71 xmlns="">e7d195523061f1c0cef09ac28eaae964ec9988a5cce77c8b8C1E4685C6E6B40CD7615480512384A61EE159C6FE0045D14B61E85D0A95589D558B81FFC809322ACC20DC2254D928200A3EA0841B8B18144DC47CBD04FCA384408AF03A26AFFDF192346722787A389DB6D6BE826066A063ECDC78A932AD2721B5CFDE870F76DE7C3CCE2B9A07730B5F</_7b1dac89e7d195523061f1c0316ecb71>
  <_7b1dac89e7d195523061f1c0316ecb71 xmlns="">e7d195523061f1c0cef09ac28eaae964ec9988a5cce77c8b8C1E4685C6E6B40CD7615480512384A61EE159C6FE0045D14B61E85D0A95589D558B81FFC809322ACC20DC2254D928200A3EA0841B8B18146B5918F8DA8F2BB8EBBD78811AB79BAD25B3D3572375DC872E76B122646A4CFEC757C0C5DC45C58AA1C19C5F82E1244272D3D963277B72E4</_7b1dac89e7d195523061f1c0316ecb71>
  <_7b1dac89e7d195523061f1c0316ecb71 xmlns="">e7d195523061f1c0cef09ac28eaae964ec9988a5cce77c8b8C1E4685C6E6B40CD7615480512384A61EE159C6FE0045D14B61E85D0A95589D558B81FFC809322ACC20DC2254D928200A3EA0841B8B1814D46540F92FDE0CC7D2E4FED8FEEFC6C9A68F4EFD8E967F607C3A4874F08B710D4B9EDAF2198A37174DB562817F68A467C4A8AF4E469EC69C</_7b1dac89e7d195523061f1c0316ecb71>
  <_7b1dac89e7d195523061f1c0316ecb71 xmlns="">e7d195523061f1c0cef09ac28eaae964ec9988a5cce77c8b8C1E4685C6E6B40CD7615480512384A61EE159C6FE0045D14B61E85D0A95589D558B81FFC809322ACC20DC2254D928200A3EA0841B8B1814D46540F92FDE0CC7F1A0A352A74694BDC8D7E096E6A67150D06CE09000740E4468C0E429E53B576B791DC034A987477FBCAC6FCDEEA8FDF8</_7b1dac89e7d195523061f1c0316ecb71>
  <_7b1dac89e7d195523061f1c0316ecb71 xmlns="">e7d195523061f1c0cef09ac28eaae964ec9988a5cce77c8b8C1E4685C6E6B40CD7615480512384A61EE159C6FE0045D14B61E85D0A95589D558B81FFC809322ACC20DC2254D928200A3EA0841B8B18142FBE450CA6476861A085A53B0B0F3C0501F176467351CFE8A50B523E8722B0960368A29699C716E5560DC472CD7028D123F7EF4AA3569329</_7b1dac89e7d195523061f1c0316ecb71>
  <_7b1dac89e7d195523061f1c0316ecb71 xmlns="">e7d195523061f1c0cef09ac28eaae964ec9988a5cce77c8b8C1E4685C6E6B40CD7615480512384A61EE159C6FE0045D14B61E85D0A95589D558B81FFC809322ACC20DC2254D928200A3EA0841B8B181497967B5C7141FB2B73FA35BB466BBE4B7AEDFC2ECE8ED32C637BBE79C8274B940C4D097F2D520BB92E21F9B7E46A13F753F53D832A761DC01D64101EEDBAA6DE</_7b1dac89e7d195523061f1c0316ecb71>
  <_7b1dac89e7d195523061f1c0316ecb71 xmlns="">e7d195523061f1c0cef09ac28eaae964ec9988a5cce77c8b8C1E4685C6E6B40CD7615480512384A61EE159C6FE0045D14B61E85D0A95589D558B81FFC809322ACC20DC2254D928200A3EA0841B8B1814CCEAFA1407BA82CF1A1F8602E4545942575339612F352FC1C793AA89CE956E3FED3286C44BBFE36EF33792E4E3AF4980969F2A19EBE68C21</_7b1dac89e7d195523061f1c0316ecb71>
  <_7b1dac89e7d195523061f1c0316ecb71 xmlns="">e7d195523061f1c0cef09ac28eaae964ec9988a5cce77c8b8C1E4685C6E6B40CD7615480512384A61EE159C6FE0045D14B61E85D0A95589D558B81FFC809322ACC20DC2254D928200A3EA0841B8B18141B9F7DD698B7CCF44C9216763E8A16F8F569E8958EDB0333C8BFA7609389EEC4801C7DDBD37B372814389AA2C39DB34C7B07EB3752B9F665</_7b1dac89e7d195523061f1c0316ecb71>
  <_7b1dac89e7d195523061f1c0316ecb71 xmlns="">e7d195523061f1c0cef09ac28eaae964ec9988a5cce77c8b8C1E4685C6E6B40CD7615480512384A61EE159C6FE0045D14B61E85D0A95589D558B81FFC809322ACC20DC2254D928200A3EA0841B8B1814698A4C960560469CA8A8F3F9287BE9713BB2BEEFF16769B86F03514EDC2D637C22BECE1BFABBC94AC3116D8CD2ACAFD5170249B213C49E4D</_7b1dac89e7d195523061f1c0316ecb71>
  <_7b1dac89e7d195523061f1c0316ecb71 xmlns="">e7d195523061f1c0cef09ac28eaae964ec9988a5cce77c8b8C1E4685C6E6B40CD7615480512384A61EE159C6FE0045D14B61E85D0A95589D558B81FFC809322ACC20DC2254D928200A3EA0841B8B181425E75F621A0737AE1BF7D07EA7969786D68EDEADF71E79D44BC2C687233A866F34D79438FD6F1D02587CB78DE60651920A5F539071126543</_7b1dac89e7d195523061f1c0316ecb71>
  <_7b1dac89e7d195523061f1c0316ecb71 xmlns="">e7d195523061f1c0cef09ac28eaae964ec9988a5cce77c8b8C1E4685C6E6B40CD7615480512384A61EE159C6FE0045D14B61E85D0A95589D558B81FFC809322ACC20DC2254D928200A3EA0841B8B18145D7DC62DE5AA0F7A4D8411BCF39BBBCEC08D09261D6A1BBC7EE625E59B150391F5232318D27653B00040D334DDB89C325FA32DA05BD12AB5</_7b1dac89e7d195523061f1c0316ecb71>
</e7d195523061f1c0>
</file>

<file path=customXml/itemProps1.xml><?xml version="1.0" encoding="utf-8"?>
<ds:datastoreItem xmlns:ds="http://schemas.openxmlformats.org/officeDocument/2006/customXml" ds:itemID="{245FEF30-F2AB-41FD-9A6D-BFC3B3C225A8}">
  <ds:schemaRefs>
    <ds:schemaRef ds:uri="http://schemas.microsoft.com/office/2006/documentManagement/types"/>
    <ds:schemaRef ds:uri="http://purl.org/dc/terms/"/>
    <ds:schemaRef ds:uri="http://purl.org/dc/elements/1.1/"/>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1913be1a-db6c-49dd-ae55-2d24a6e4ab1d"/>
  </ds:schemaRefs>
</ds:datastoreItem>
</file>

<file path=customXml/itemProps2.xml><?xml version="1.0" encoding="utf-8"?>
<ds:datastoreItem xmlns:ds="http://schemas.openxmlformats.org/officeDocument/2006/customXml" ds:itemID="{DBBDA122-5348-42B1-975D-4270C92E5F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13be1a-db6c-49dd-ae55-2d24a6e4ab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CC19BC-F2A7-480D-8DE5-CEC2F2FFAABF}">
  <ds:schemaRefs>
    <ds:schemaRef ds:uri="http://schemas.microsoft.com/sharepoint/v3/contenttype/forms"/>
  </ds:schemaRefs>
</ds:datastoreItem>
</file>

<file path=customXml/itemProps4.xml><?xml version="1.0" encoding="utf-8"?>
<ds:datastoreItem xmlns:ds="http://schemas.openxmlformats.org/officeDocument/2006/customXml" ds:itemID="{01BAF993-C85B-4CE1-B9E0-C79EAD7A96BF}">
  <ds:schemaRefs>
    <ds:schemaRef ds:uri="http://e7d195523061f1c0/custom/data/def"/>
    <ds:schemaRef ds:uri=""/>
  </ds:schemaRefs>
</ds:datastoreItem>
</file>

<file path=docProps/app.xml><?xml version="1.0" encoding="utf-8"?>
<Properties xmlns="http://schemas.openxmlformats.org/officeDocument/2006/extended-properties" xmlns:vt="http://schemas.openxmlformats.org/officeDocument/2006/docPropsVTypes">
  <Template/>
  <TotalTime>134670</TotalTime>
  <Words>3715</Words>
  <Application>Microsoft Office PowerPoint</Application>
  <PresentationFormat>Personnalisé</PresentationFormat>
  <Paragraphs>265</Paragraphs>
  <Slides>28</Slides>
  <Notes>23</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28</vt:i4>
      </vt:variant>
    </vt:vector>
  </HeadingPairs>
  <TitlesOfParts>
    <vt:vector size="41" baseType="lpstr">
      <vt:lpstr>Aptos</vt:lpstr>
      <vt:lpstr>Arial</vt:lpstr>
      <vt:lpstr>Calibri</vt:lpstr>
      <vt:lpstr>Facit</vt:lpstr>
      <vt:lpstr>Google Sans</vt:lpstr>
      <vt:lpstr>MyriadPro-Regular</vt:lpstr>
      <vt:lpstr>NewsGothicStd-Oblique</vt:lpstr>
      <vt:lpstr>Roboto</vt:lpstr>
      <vt:lpstr>system-ui</vt:lpstr>
      <vt:lpstr>Times New Roman</vt:lpstr>
      <vt:lpstr>Verdana</vt:lpstr>
      <vt:lpstr>Wingdings</vt:lpstr>
      <vt:lpstr>REPORT theme</vt:lpstr>
      <vt:lpstr>Les apports de la gériatrie en oncologie</vt:lpstr>
      <vt:lpstr>Le cancer chez la personne âgée</vt:lpstr>
      <vt:lpstr>Le cancer est une maladie du grand âge</vt:lpstr>
      <vt:lpstr>Le cancer est une maladie du grand âge</vt:lpstr>
      <vt:lpstr>Gériatrie oncologique ou oncogériatrie?</vt:lpstr>
      <vt:lpstr>Présentation PowerPoint</vt:lpstr>
      <vt:lpstr>Plan de la 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Efficacité d’une EGA</vt:lpstr>
      <vt:lpstr>Présentation PowerPoint</vt:lpstr>
      <vt:lpstr>Première étape : dépister la fragilité</vt:lpstr>
      <vt:lpstr>Première étape : dépister la fragilité</vt:lpstr>
      <vt:lpstr>Présentation PowerPoint</vt:lpstr>
      <vt:lpstr>Présentation PowerPoint</vt:lpstr>
      <vt:lpstr>Présentation PowerPoint</vt:lpstr>
      <vt:lpstr>Cas clinique n° 1</vt:lpstr>
      <vt:lpstr>Cas clinique n° 1</vt:lpstr>
      <vt:lpstr>Cas clinique n° 2</vt:lpstr>
      <vt:lpstr>Cas clinique n° 2</vt:lpstr>
      <vt:lpstr>Conclusions</vt:lpstr>
    </vt:vector>
  </TitlesOfParts>
  <Company>©PPTSTORE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©PPTSTORE</dc:creator>
  <dc:description>©PPTSTORE 版权所有</dc:description>
  <cp:lastModifiedBy>véronique jonart</cp:lastModifiedBy>
  <cp:revision>4214</cp:revision>
  <cp:lastPrinted>2021-06-14T08:17:37Z</cp:lastPrinted>
  <dcterms:created xsi:type="dcterms:W3CDTF">2015-11-23T02:03:38Z</dcterms:created>
  <dcterms:modified xsi:type="dcterms:W3CDTF">2025-06-10T14:45:21Z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0x010100B630191E5117E846B4896DD9B05FA1A4</vt:lpwstr>
  </property>
</Properties>
</file>