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Lst>
  <p:notesMasterIdLst>
    <p:notesMasterId r:id="rId52"/>
  </p:notesMasterIdLst>
  <p:handoutMasterIdLst>
    <p:handoutMasterId r:id="rId53"/>
  </p:handoutMasterIdLst>
  <p:sldIdLst>
    <p:sldId id="256" r:id="rId6"/>
    <p:sldId id="286" r:id="rId7"/>
    <p:sldId id="290" r:id="rId8"/>
    <p:sldId id="295" r:id="rId9"/>
    <p:sldId id="1203" r:id="rId10"/>
    <p:sldId id="1201" r:id="rId11"/>
    <p:sldId id="302" r:id="rId12"/>
    <p:sldId id="303" r:id="rId13"/>
    <p:sldId id="1204" r:id="rId14"/>
    <p:sldId id="1205" r:id="rId15"/>
    <p:sldId id="1206" r:id="rId16"/>
    <p:sldId id="1207" r:id="rId17"/>
    <p:sldId id="1208" r:id="rId18"/>
    <p:sldId id="1209" r:id="rId19"/>
    <p:sldId id="1210" r:id="rId20"/>
    <p:sldId id="1211" r:id="rId21"/>
    <p:sldId id="339" r:id="rId22"/>
    <p:sldId id="360" r:id="rId23"/>
    <p:sldId id="1212" r:id="rId24"/>
    <p:sldId id="1213" r:id="rId25"/>
    <p:sldId id="1214" r:id="rId26"/>
    <p:sldId id="1215" r:id="rId27"/>
    <p:sldId id="1216" r:id="rId28"/>
    <p:sldId id="3929" r:id="rId29"/>
    <p:sldId id="3946" r:id="rId30"/>
    <p:sldId id="3947" r:id="rId31"/>
    <p:sldId id="3948" r:id="rId32"/>
    <p:sldId id="3949" r:id="rId33"/>
    <p:sldId id="3950" r:id="rId34"/>
    <p:sldId id="3955" r:id="rId35"/>
    <p:sldId id="3956" r:id="rId36"/>
    <p:sldId id="1217" r:id="rId37"/>
    <p:sldId id="1218" r:id="rId38"/>
    <p:sldId id="379" r:id="rId39"/>
    <p:sldId id="3885" r:id="rId40"/>
    <p:sldId id="294" r:id="rId41"/>
    <p:sldId id="3886" r:id="rId42"/>
    <p:sldId id="296" r:id="rId43"/>
    <p:sldId id="321" r:id="rId44"/>
    <p:sldId id="322" r:id="rId45"/>
    <p:sldId id="323" r:id="rId46"/>
    <p:sldId id="3957" r:id="rId47"/>
    <p:sldId id="326" r:id="rId48"/>
    <p:sldId id="332" r:id="rId49"/>
    <p:sldId id="330" r:id="rId50"/>
    <p:sldId id="333" r:id="rId51"/>
  </p:sldIdLst>
  <p:sldSz cx="18288000" cy="10287000"/>
  <p:notesSz cx="9940925" cy="6808788"/>
  <p:defaultText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1474" userDrawn="1">
          <p15:clr>
            <a:srgbClr val="A4A3A4"/>
          </p15:clr>
        </p15:guide>
        <p15:guide id="3" pos="59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29EC8-BFC0-E812-9348-1D4F93D8EE0A}" name="de Breucker Sandra" initials="dBS" userId="S::Sandra.deBreucker@hcuge.ch::b36e4bd9-acbb-48be-82a1-7f6d2bb4b6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LATTNER Silvia" initials="BS" lastIdx="1" clrIdx="0">
    <p:extLst>
      <p:ext uri="{19B8F6BF-5375-455C-9EA6-DF929625EA0E}">
        <p15:presenceInfo xmlns:p15="http://schemas.microsoft.com/office/powerpoint/2012/main" userId="S-1-5-21-1292428093-1123561945-1801674531-1599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B8"/>
    <a:srgbClr val="FF9300"/>
    <a:srgbClr val="009BA2"/>
    <a:srgbClr val="FFFFFF"/>
    <a:srgbClr val="000000"/>
    <a:srgbClr val="93CFA9"/>
    <a:srgbClr val="0871B7"/>
    <a:srgbClr val="87C1D2"/>
    <a:srgbClr val="8FAFD4"/>
    <a:srgbClr val="05CDD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0" autoAdjust="0"/>
    <p:restoredTop sz="87784" autoAdjust="0"/>
  </p:normalViewPr>
  <p:slideViewPr>
    <p:cSldViewPr snapToGrid="0" showGuides="1">
      <p:cViewPr varScale="1">
        <p:scale>
          <a:sx n="67" d="100"/>
          <a:sy n="67" d="100"/>
        </p:scale>
        <p:origin x="756" y="72"/>
      </p:cViewPr>
      <p:guideLst>
        <p:guide orient="horz" pos="4056"/>
        <p:guide pos="1474"/>
        <p:guide pos="5964"/>
      </p:guideLst>
    </p:cSldViewPr>
  </p:slideViewPr>
  <p:outlineViewPr>
    <p:cViewPr>
      <p:scale>
        <a:sx n="100" d="100"/>
        <a:sy n="100" d="100"/>
      </p:scale>
      <p:origin x="0" y="-7584"/>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96" d="100"/>
          <a:sy n="96" d="100"/>
        </p:scale>
        <p:origin x="27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7734" cy="341622"/>
          </a:xfrm>
          <a:prstGeom prst="rect">
            <a:avLst/>
          </a:prstGeom>
        </p:spPr>
        <p:txBody>
          <a:bodyPr vert="horz" lIns="91440" tIns="45720" rIns="91440" bIns="45720" rtlCol="0"/>
          <a:lstStyle>
            <a:lvl1pPr algn="l">
              <a:defRPr sz="1200"/>
            </a:lvl1pPr>
          </a:lstStyle>
          <a:p>
            <a:endParaRPr lang="zh-CN" altLang="en-US" dirty="0">
              <a:latin typeface="Arial" panose="020B0604020202020204" pitchFamily="34" charset="0"/>
            </a:endParaRPr>
          </a:p>
        </p:txBody>
      </p:sp>
      <p:sp>
        <p:nvSpPr>
          <p:cNvPr id="3" name="日期占位符 2"/>
          <p:cNvSpPr>
            <a:spLocks noGrp="1"/>
          </p:cNvSpPr>
          <p:nvPr>
            <p:ph type="dt" sz="quarter" idx="1"/>
          </p:nvPr>
        </p:nvSpPr>
        <p:spPr>
          <a:xfrm>
            <a:off x="5630891" y="0"/>
            <a:ext cx="4307734" cy="341622"/>
          </a:xfrm>
          <a:prstGeom prst="rect">
            <a:avLst/>
          </a:prstGeom>
        </p:spPr>
        <p:txBody>
          <a:bodyPr vert="horz" lIns="91440" tIns="45720" rIns="91440" bIns="45720" rtlCol="0"/>
          <a:lstStyle>
            <a:lvl1pPr algn="r">
              <a:defRPr sz="1200"/>
            </a:lvl1pPr>
          </a:lstStyle>
          <a:p>
            <a:fld id="{251F343E-A4B4-4945-A289-F71CC24FF5E2}" type="datetimeFigureOut">
              <a:rPr lang="zh-CN" altLang="en-US" smtClean="0">
                <a:latin typeface="Arial" panose="020B0604020202020204" pitchFamily="34" charset="0"/>
              </a:rPr>
              <a:t>2025/6/10</a:t>
            </a:fld>
            <a:endParaRPr lang="zh-CN" altLang="en-US" dirty="0">
              <a:latin typeface="Arial" panose="020B0604020202020204" pitchFamily="34" charset="0"/>
            </a:endParaRPr>
          </a:p>
        </p:txBody>
      </p:sp>
      <p:sp>
        <p:nvSpPr>
          <p:cNvPr id="4" name="页脚占位符 3"/>
          <p:cNvSpPr>
            <a:spLocks noGrp="1"/>
          </p:cNvSpPr>
          <p:nvPr>
            <p:ph type="ftr" sz="quarter" idx="2"/>
          </p:nvPr>
        </p:nvSpPr>
        <p:spPr>
          <a:xfrm>
            <a:off x="1" y="6467167"/>
            <a:ext cx="4307734" cy="341621"/>
          </a:xfrm>
          <a:prstGeom prst="rect">
            <a:avLst/>
          </a:prstGeom>
        </p:spPr>
        <p:txBody>
          <a:bodyPr vert="horz" lIns="91440" tIns="45720" rIns="91440" bIns="45720" rtlCol="0" anchor="b"/>
          <a:lstStyle>
            <a:lvl1pPr algn="l">
              <a:defRPr sz="1200"/>
            </a:lvl1pPr>
          </a:lstStyle>
          <a:p>
            <a:endParaRPr lang="zh-CN" altLang="en-US" dirty="0">
              <a:latin typeface="Arial" panose="020B0604020202020204" pitchFamily="34" charset="0"/>
            </a:endParaRPr>
          </a:p>
        </p:txBody>
      </p:sp>
      <p:sp>
        <p:nvSpPr>
          <p:cNvPr id="5" name="灯片编号占位符 4"/>
          <p:cNvSpPr>
            <a:spLocks noGrp="1"/>
          </p:cNvSpPr>
          <p:nvPr>
            <p:ph type="sldNum" sz="quarter" idx="3"/>
          </p:nvPr>
        </p:nvSpPr>
        <p:spPr>
          <a:xfrm>
            <a:off x="5630891" y="6467167"/>
            <a:ext cx="4307734" cy="341621"/>
          </a:xfrm>
          <a:prstGeom prst="rect">
            <a:avLst/>
          </a:prstGeom>
        </p:spPr>
        <p:txBody>
          <a:bodyPr vert="horz" lIns="91440" tIns="45720" rIns="91440" bIns="45720" rtlCol="0" anchor="b"/>
          <a:lstStyle>
            <a:lvl1pPr algn="r">
              <a:defRPr sz="1200"/>
            </a:lvl1pPr>
          </a:lstStyle>
          <a:p>
            <a:fld id="{43FE3BE7-4887-454D-AC07-8146F5385083}" type="slidenum">
              <a:rPr lang="zh-CN" altLang="en-US" smtClean="0">
                <a:latin typeface="Arial" panose="020B0604020202020204" pitchFamily="34" charset="0"/>
              </a:rPr>
              <a:t>‹N°›</a:t>
            </a:fld>
            <a:endParaRPr lang="zh-CN" altLang="en-US" dirty="0">
              <a:latin typeface="Arial" panose="020B0604020202020204" pitchFamily="34" charset="0"/>
            </a:endParaRPr>
          </a:p>
        </p:txBody>
      </p:sp>
    </p:spTree>
    <p:extLst>
      <p:ext uri="{BB962C8B-B14F-4D97-AF65-F5344CB8AC3E}">
        <p14:creationId xmlns:p14="http://schemas.microsoft.com/office/powerpoint/2010/main" val="182580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7734" cy="341622"/>
          </a:xfrm>
          <a:prstGeom prst="rect">
            <a:avLst/>
          </a:prstGeom>
        </p:spPr>
        <p:txBody>
          <a:bodyPr vert="horz" lIns="91440" tIns="45720" rIns="91440" bIns="45720" rtlCol="0"/>
          <a:lstStyle>
            <a:lvl1pPr algn="l">
              <a:defRPr sz="1200">
                <a:latin typeface="Arial" panose="020B0604020202020204" pitchFamily="34" charset="0"/>
              </a:defRPr>
            </a:lvl1pPr>
          </a:lstStyle>
          <a:p>
            <a:endParaRPr lang="zh-CN" altLang="en-US" dirty="0"/>
          </a:p>
        </p:txBody>
      </p:sp>
      <p:sp>
        <p:nvSpPr>
          <p:cNvPr id="3" name="日期占位符 2"/>
          <p:cNvSpPr>
            <a:spLocks noGrp="1"/>
          </p:cNvSpPr>
          <p:nvPr>
            <p:ph type="dt" idx="1"/>
          </p:nvPr>
        </p:nvSpPr>
        <p:spPr>
          <a:xfrm>
            <a:off x="5630891" y="0"/>
            <a:ext cx="4307734" cy="341622"/>
          </a:xfrm>
          <a:prstGeom prst="rect">
            <a:avLst/>
          </a:prstGeom>
        </p:spPr>
        <p:txBody>
          <a:bodyPr vert="horz" lIns="91440" tIns="45720" rIns="91440" bIns="45720" rtlCol="0"/>
          <a:lstStyle>
            <a:lvl1pPr algn="r">
              <a:defRPr sz="1200">
                <a:latin typeface="Arial" panose="020B0604020202020204" pitchFamily="34" charset="0"/>
              </a:defRPr>
            </a:lvl1pPr>
          </a:lstStyle>
          <a:p>
            <a:fld id="{184EC83E-688E-43DA-BB76-712D53DE601D}" type="datetimeFigureOut">
              <a:rPr lang="zh-CN" altLang="en-US" smtClean="0"/>
              <a:pPr/>
              <a:t>2025/6/10</a:t>
            </a:fld>
            <a:endParaRPr lang="zh-CN" altLang="en-US" dirty="0"/>
          </a:p>
        </p:txBody>
      </p:sp>
      <p:sp>
        <p:nvSpPr>
          <p:cNvPr id="4" name="幻灯片图像占位符 3"/>
          <p:cNvSpPr>
            <a:spLocks noGrp="1" noRot="1" noChangeAspect="1"/>
          </p:cNvSpPr>
          <p:nvPr>
            <p:ph type="sldImg" idx="2"/>
          </p:nvPr>
        </p:nvSpPr>
        <p:spPr>
          <a:xfrm>
            <a:off x="2927350" y="850900"/>
            <a:ext cx="4086225" cy="22987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994093" y="3276730"/>
            <a:ext cx="7952739" cy="268096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1" y="6467167"/>
            <a:ext cx="4307734" cy="341621"/>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zh-CN" altLang="en-US" dirty="0"/>
          </a:p>
        </p:txBody>
      </p:sp>
      <p:sp>
        <p:nvSpPr>
          <p:cNvPr id="7" name="灯片编号占位符 6"/>
          <p:cNvSpPr>
            <a:spLocks noGrp="1"/>
          </p:cNvSpPr>
          <p:nvPr>
            <p:ph type="sldNum" sz="quarter" idx="5"/>
          </p:nvPr>
        </p:nvSpPr>
        <p:spPr>
          <a:xfrm>
            <a:off x="5630891" y="6467167"/>
            <a:ext cx="4307734" cy="341621"/>
          </a:xfrm>
          <a:prstGeom prst="rect">
            <a:avLst/>
          </a:prstGeom>
        </p:spPr>
        <p:txBody>
          <a:bodyPr vert="horz" lIns="91440" tIns="45720" rIns="91440" bIns="45720" rtlCol="0" anchor="b"/>
          <a:lstStyle>
            <a:lvl1pPr algn="r">
              <a:defRPr sz="1200">
                <a:latin typeface="Arial" panose="020B0604020202020204" pitchFamily="34" charset="0"/>
              </a:defRPr>
            </a:lvl1pPr>
          </a:lstStyle>
          <a:p>
            <a:fld id="{BFEC4DAE-4541-43CA-A4FF-DC618A162F89}" type="slidenum">
              <a:rPr lang="zh-CN" altLang="en-US" smtClean="0"/>
              <a:pPr/>
              <a:t>‹N°›</a:t>
            </a:fld>
            <a:endParaRPr lang="zh-CN" altLang="en-US" dirty="0"/>
          </a:p>
        </p:txBody>
      </p:sp>
    </p:spTree>
    <p:extLst>
      <p:ext uri="{BB962C8B-B14F-4D97-AF65-F5344CB8AC3E}">
        <p14:creationId xmlns:p14="http://schemas.microsoft.com/office/powerpoint/2010/main" val="3668933436"/>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Arial" panose="020B0604020202020204" pitchFamily="34" charset="0"/>
        <a:ea typeface="+mn-ea"/>
        <a:cs typeface="+mn-cs"/>
      </a:defRPr>
    </a:lvl1pPr>
    <a:lvl2pPr marL="685800" algn="l" defTabSz="1371600" rtl="0" eaLnBrk="1" latinLnBrk="0" hangingPunct="1">
      <a:defRPr sz="1800" kern="1200">
        <a:solidFill>
          <a:schemeClr val="tx1"/>
        </a:solidFill>
        <a:latin typeface="Arial" panose="020B0604020202020204" pitchFamily="34" charset="0"/>
        <a:ea typeface="+mn-ea"/>
        <a:cs typeface="+mn-cs"/>
      </a:defRPr>
    </a:lvl2pPr>
    <a:lvl3pPr marL="1371600" algn="l" defTabSz="1371600" rtl="0" eaLnBrk="1" latinLnBrk="0" hangingPunct="1">
      <a:defRPr sz="1800" kern="1200">
        <a:solidFill>
          <a:schemeClr val="tx1"/>
        </a:solidFill>
        <a:latin typeface="Arial" panose="020B0604020202020204" pitchFamily="34" charset="0"/>
        <a:ea typeface="+mn-ea"/>
        <a:cs typeface="+mn-cs"/>
      </a:defRPr>
    </a:lvl3pPr>
    <a:lvl4pPr marL="2057400" algn="l" defTabSz="1371600" rtl="0" eaLnBrk="1" latinLnBrk="0" hangingPunct="1">
      <a:defRPr sz="1800" kern="1200">
        <a:solidFill>
          <a:schemeClr val="tx1"/>
        </a:solidFill>
        <a:latin typeface="Arial" panose="020B0604020202020204" pitchFamily="34" charset="0"/>
        <a:ea typeface="+mn-ea"/>
        <a:cs typeface="+mn-cs"/>
      </a:defRPr>
    </a:lvl4pPr>
    <a:lvl5pPr marL="2743200" algn="l" defTabSz="1371600" rtl="0" eaLnBrk="1" latinLnBrk="0" hangingPunct="1">
      <a:defRPr sz="1800" kern="1200">
        <a:solidFill>
          <a:schemeClr val="tx1"/>
        </a:solidFill>
        <a:latin typeface="Arial" panose="020B0604020202020204" pitchFamily="34" charset="0"/>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7b64c018b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7b64c018b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Besoin d’assistance pour les IADL associée à une diminution de la tolérance aux traitements et une moins bonne survie chez les patients cancéreux</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Si déclin AIVJ, survie globale diminue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Cancer poumon avant chimiothérapie</a:t>
            </a:r>
            <a:endParaRPr>
              <a:solidFill>
                <a:schemeClr val="dk1"/>
              </a:solidFill>
            </a:endParaRPr>
          </a:p>
        </p:txBody>
      </p:sp>
    </p:spTree>
    <p:extLst>
      <p:ext uri="{BB962C8B-B14F-4D97-AF65-F5344CB8AC3E}">
        <p14:creationId xmlns:p14="http://schemas.microsoft.com/office/powerpoint/2010/main" val="406786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Besoin d’assistance pour les IADL associée à une diminution de la tolérance aux traitements et une moins bonne survie chez les patients cancéreux</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Si déclin AIVJ, survie globale diminue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Cancer poumon avant chimiothérapie</a:t>
            </a:r>
            <a:endParaRPr>
              <a:solidFill>
                <a:schemeClr val="dk1"/>
              </a:solidFill>
            </a:endParaRPr>
          </a:p>
        </p:txBody>
      </p:sp>
    </p:spTree>
    <p:extLst>
      <p:ext uri="{BB962C8B-B14F-4D97-AF65-F5344CB8AC3E}">
        <p14:creationId xmlns:p14="http://schemas.microsoft.com/office/powerpoint/2010/main" val="234306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72000"/>
              </a:lnSpc>
              <a:defRPr sz="2500"/>
            </a:pPr>
            <a:endParaRPr lang="fr-BE" dirty="0"/>
          </a:p>
        </p:txBody>
      </p:sp>
    </p:spTree>
    <p:extLst>
      <p:ext uri="{BB962C8B-B14F-4D97-AF65-F5344CB8AC3E}">
        <p14:creationId xmlns:p14="http://schemas.microsoft.com/office/powerpoint/2010/main" val="267053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Besoin d’assistance pour les IADL associée à une diminution de la tolérance aux traitements et une moins bonne survie chez les patients cancéreux</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Si déclin AIVJ, survie globale diminue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Cancer poumon avant chimiothérapie</a:t>
            </a:r>
            <a:endParaRPr>
              <a:solidFill>
                <a:schemeClr val="dk1"/>
              </a:solidFill>
            </a:endParaRPr>
          </a:p>
        </p:txBody>
      </p:sp>
    </p:spTree>
    <p:extLst>
      <p:ext uri="{BB962C8B-B14F-4D97-AF65-F5344CB8AC3E}">
        <p14:creationId xmlns:p14="http://schemas.microsoft.com/office/powerpoint/2010/main" val="4205080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dirty="0">
                <a:solidFill>
                  <a:schemeClr val="dk1"/>
                </a:solidFill>
              </a:rPr>
              <a:t>Besoin d’assistance pour les IADL associée à une diminution de la tolérance aux traitements et une moins bonne survie chez les patients cancéreux</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fr" dirty="0">
                <a:solidFill>
                  <a:schemeClr val="dk1"/>
                </a:solidFill>
              </a:rPr>
              <a:t>Si déclin AIVJ, survie globale diminue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fr" dirty="0">
                <a:solidFill>
                  <a:schemeClr val="dk1"/>
                </a:solidFill>
              </a:rPr>
              <a:t>Cancer poumon avant chimiothérapie</a:t>
            </a:r>
            <a:endParaRPr dirty="0">
              <a:solidFill>
                <a:schemeClr val="dk1"/>
              </a:solidFill>
            </a:endParaRPr>
          </a:p>
        </p:txBody>
      </p:sp>
    </p:spTree>
    <p:extLst>
      <p:ext uri="{BB962C8B-B14F-4D97-AF65-F5344CB8AC3E}">
        <p14:creationId xmlns:p14="http://schemas.microsoft.com/office/powerpoint/2010/main" val="1528777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Besoin d’assistance pour les IADL associée à une diminution de la tolérance aux traitements et une moins bonne survie chez les patients cancéreux</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Si déclin AIVJ, survie globale diminue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Cancer poumon avant chimiothérapie</a:t>
            </a:r>
            <a:endParaRPr>
              <a:solidFill>
                <a:schemeClr val="dk1"/>
              </a:solidFill>
            </a:endParaRPr>
          </a:p>
        </p:txBody>
      </p:sp>
    </p:spTree>
    <p:extLst>
      <p:ext uri="{BB962C8B-B14F-4D97-AF65-F5344CB8AC3E}">
        <p14:creationId xmlns:p14="http://schemas.microsoft.com/office/powerpoint/2010/main" val="4033519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2a0e5f6a4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a0e5f6a4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266618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386000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95139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b02ba6d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b02ba6d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x Caillet. 9 études. Corrélation à la mortalité </a:t>
            </a:r>
            <a:r>
              <a:rPr lang="fr" b="1">
                <a:solidFill>
                  <a:schemeClr val="dk1"/>
                </a:solidFill>
              </a:rPr>
              <a:t>indépendt </a:t>
            </a:r>
            <a:r>
              <a:rPr lang="fr">
                <a:solidFill>
                  <a:schemeClr val="dk1"/>
                </a:solidFill>
              </a:rPr>
              <a:t>des paramètres du cancer</a:t>
            </a: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Tous les domaines de la CGA sont associés à la chimiotoxicité et à la mortalité dans au moins une étude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416766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3334274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353804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71250366-07BA-AA20-7196-8CFE3A3BBFAD}"/>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FFB772F6-E366-F21C-C835-9A99F22F9B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9FFE1ADE-1A28-2779-3717-1036A86FFF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2600109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46330FD1-ECA8-767F-1EB2-03273BC2C9E0}"/>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203F0B12-CBAC-BA69-1A5E-15F58724B2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AF132E91-FD59-5AB3-8DFB-01EBE15097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4243785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6E7B442B-AF94-5EC1-31DB-FC7944D73716}"/>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274483D8-F432-3D2C-3C32-178B15DD7F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4583D458-D31E-AFDF-B18A-890EB8A68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137119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0FE8196F-402A-F80C-4307-CFC243AF49CA}"/>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E43F7AC4-74A1-7147-F774-3DA11EF559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F250EAD3-50C5-BA68-2672-6E504C4CE4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1333043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8FBD055-2B14-03FB-1616-09F771117CE1}"/>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CC08F95B-15B5-4D06-8DD2-5A2201C1E9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2637F903-84F0-7705-BAF7-02F816D6E1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solidFill>
                  <a:schemeClr val="dk1"/>
                </a:solidFill>
              </a:rPr>
              <a:t>x</a:t>
            </a:r>
            <a:endParaRPr dirty="0"/>
          </a:p>
        </p:txBody>
      </p:sp>
    </p:spTree>
    <p:extLst>
      <p:ext uri="{BB962C8B-B14F-4D97-AF65-F5344CB8AC3E}">
        <p14:creationId xmlns:p14="http://schemas.microsoft.com/office/powerpoint/2010/main" val="1295599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44B51F2-BF26-AC3C-2139-D39BED09D29B}"/>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AC47607B-049D-B07B-01A5-8FC9858DE8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A490947A-55C0-6A32-EC56-166A28D9D4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solidFill>
                  <a:schemeClr val="dk1"/>
                </a:solidFill>
              </a:rPr>
              <a:t>x</a:t>
            </a:r>
            <a:endParaRPr dirty="0"/>
          </a:p>
        </p:txBody>
      </p:sp>
    </p:spTree>
    <p:extLst>
      <p:ext uri="{BB962C8B-B14F-4D97-AF65-F5344CB8AC3E}">
        <p14:creationId xmlns:p14="http://schemas.microsoft.com/office/powerpoint/2010/main" val="2518527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FCE1ECB2-2B0A-FD10-E8B5-EA31CA4E3450}"/>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D4EDB888-0C9A-18DE-3002-5ED2A8DBC9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44388E61-6722-018C-F6CD-DE46C7680B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solidFill>
                  <a:schemeClr val="dk1"/>
                </a:solidFill>
              </a:rPr>
              <a:t>x</a:t>
            </a:r>
            <a:endParaRPr dirty="0"/>
          </a:p>
        </p:txBody>
      </p:sp>
    </p:spTree>
    <p:extLst>
      <p:ext uri="{BB962C8B-B14F-4D97-AF65-F5344CB8AC3E}">
        <p14:creationId xmlns:p14="http://schemas.microsoft.com/office/powerpoint/2010/main" val="407431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6bdd76ff6_0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6bdd76ff6_0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dirty="0">
                <a:solidFill>
                  <a:schemeClr val="dk1"/>
                </a:solidFill>
              </a:rPr>
              <a:t>x Patients âgés ont en moyenne 3 comorbidités en plus de leur cancer</a:t>
            </a:r>
            <a:endParaRPr dirty="0">
              <a:solidFill>
                <a:schemeClr val="dk1"/>
              </a:solidFill>
            </a:endParaRPr>
          </a:p>
          <a:p>
            <a:pPr marL="0" lvl="0" indent="0" algn="l" rtl="0">
              <a:spcBef>
                <a:spcPts val="0"/>
              </a:spcBef>
              <a:spcAft>
                <a:spcPts val="0"/>
              </a:spcAft>
              <a:buNone/>
            </a:pPr>
            <a:r>
              <a:rPr lang="fr" dirty="0">
                <a:solidFill>
                  <a:schemeClr val="dk1"/>
                </a:solidFill>
              </a:rPr>
              <a:t>Ces comorbidités n’affectent pas seulement le risque de développer un cancer, mais également la prise en charge et donc le pronostic. En effet, les patients âgés présentant des comorbidités sont souvent traités moins agressivement que ceux sans comorbidités, avec un impact négatif sur la survie. </a:t>
            </a: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7C28CD07-A87E-128A-8FD9-30E78832319F}"/>
            </a:ext>
          </a:extLst>
        </p:cNvPr>
        <p:cNvGrpSpPr/>
        <p:nvPr/>
      </p:nvGrpSpPr>
      <p:grpSpPr>
        <a:xfrm>
          <a:off x="0" y="0"/>
          <a:ext cx="0" cy="0"/>
          <a:chOff x="0" y="0"/>
          <a:chExt cx="0" cy="0"/>
        </a:xfrm>
      </p:grpSpPr>
      <p:sp>
        <p:nvSpPr>
          <p:cNvPr id="747" name="Google Shape;747;g45d732a949_0_60:notes">
            <a:extLst>
              <a:ext uri="{FF2B5EF4-FFF2-40B4-BE49-F238E27FC236}">
                <a16:creationId xmlns:a16="http://schemas.microsoft.com/office/drawing/2014/main" id="{F9D373E3-6BD4-7704-B541-F804DF82B0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a:extLst>
              <a:ext uri="{FF2B5EF4-FFF2-40B4-BE49-F238E27FC236}">
                <a16:creationId xmlns:a16="http://schemas.microsoft.com/office/drawing/2014/main" id="{2C29922E-8774-CE5B-2DB3-AE3D245B57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solidFill>
                  <a:schemeClr val="dk1"/>
                </a:solidFill>
              </a:rPr>
              <a:t>x</a:t>
            </a:r>
            <a:endParaRPr dirty="0"/>
          </a:p>
        </p:txBody>
      </p:sp>
    </p:spTree>
    <p:extLst>
      <p:ext uri="{BB962C8B-B14F-4D97-AF65-F5344CB8AC3E}">
        <p14:creationId xmlns:p14="http://schemas.microsoft.com/office/powerpoint/2010/main" val="2470118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4097214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5d732a94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5d732a9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x</a:t>
            </a:r>
            <a:endParaRPr/>
          </a:p>
        </p:txBody>
      </p:sp>
    </p:spTree>
    <p:extLst>
      <p:ext uri="{BB962C8B-B14F-4D97-AF65-F5344CB8AC3E}">
        <p14:creationId xmlns:p14="http://schemas.microsoft.com/office/powerpoint/2010/main" val="2988209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59b31da2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59b31da2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chemeClr val="dk1"/>
                </a:solidFill>
              </a:rPr>
              <a:t>Les patients plus âgés sont souvent plus vulnérables aux toxicités du traitement, ce qui accroît la pertinence et la valeur de la qualité de vie. La quantité et la qualité de la vie peuvent avoir d'autres significations chez les personnes âgées, et les deux devraient être liées dans le processus de décision pour définir la gestion optimale du cancer. La qualité de la vie est-elle un objectif du traitement du cancer ou est-elle également un moyen d'optimiser les traitements anticancéreux centrés sur le patient?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fr" sz="2200">
                <a:solidFill>
                  <a:srgbClr val="1C4587"/>
                </a:solidFill>
                <a:latin typeface="Times New Roman"/>
                <a:ea typeface="Times New Roman"/>
                <a:cs typeface="Times New Roman"/>
                <a:sym typeface="Times New Roman"/>
              </a:rPr>
              <a:t>▪</a:t>
            </a:r>
            <a:r>
              <a:rPr lang="fr" sz="2200">
                <a:solidFill>
                  <a:schemeClr val="dk1"/>
                </a:solidFill>
                <a:latin typeface="Times New Roman"/>
                <a:ea typeface="Times New Roman"/>
                <a:cs typeface="Times New Roman"/>
                <a:sym typeface="Times New Roman"/>
              </a:rPr>
              <a:t> Qualité de vie </a:t>
            </a:r>
            <a:endParaRPr sz="2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2200">
                <a:solidFill>
                  <a:srgbClr val="1C4587"/>
                </a:solidFill>
                <a:latin typeface="Times New Roman"/>
                <a:ea typeface="Times New Roman"/>
                <a:cs typeface="Times New Roman"/>
                <a:sym typeface="Times New Roman"/>
              </a:rPr>
              <a:t>▪</a:t>
            </a:r>
            <a:r>
              <a:rPr lang="fr" sz="2200">
                <a:solidFill>
                  <a:schemeClr val="dk1"/>
                </a:solidFill>
                <a:latin typeface="Times New Roman"/>
                <a:ea typeface="Times New Roman"/>
                <a:cs typeface="Times New Roman"/>
                <a:sym typeface="Times New Roman"/>
              </a:rPr>
              <a:t> Réévaluation Bénéfice/risque du traitement</a:t>
            </a:r>
            <a:endParaRPr sz="2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2200">
                <a:solidFill>
                  <a:srgbClr val="1C4587"/>
                </a:solidFill>
                <a:latin typeface="Times New Roman"/>
                <a:ea typeface="Times New Roman"/>
                <a:cs typeface="Times New Roman"/>
                <a:sym typeface="Times New Roman"/>
              </a:rPr>
              <a:t>▪ </a:t>
            </a:r>
            <a:r>
              <a:rPr lang="fr" sz="2200">
                <a:solidFill>
                  <a:schemeClr val="dk1"/>
                </a:solidFill>
                <a:latin typeface="Times New Roman"/>
                <a:ea typeface="Times New Roman"/>
                <a:cs typeface="Times New Roman"/>
                <a:sym typeface="Times New Roman"/>
              </a:rPr>
              <a:t>Réévaluation </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fr" sz="2200">
                <a:solidFill>
                  <a:schemeClr val="dk1"/>
                </a:solidFill>
                <a:latin typeface="Times New Roman"/>
                <a:ea typeface="Times New Roman"/>
                <a:cs typeface="Times New Roman"/>
                <a:sym typeface="Times New Roman"/>
              </a:rPr>
              <a:t>Etat fonctionnel </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fr" sz="2200">
                <a:solidFill>
                  <a:schemeClr val="dk1"/>
                </a:solidFill>
                <a:latin typeface="Times New Roman"/>
                <a:ea typeface="Times New Roman"/>
                <a:cs typeface="Times New Roman"/>
                <a:sym typeface="Times New Roman"/>
              </a:rPr>
              <a:t>Mobilité</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fr" sz="2200">
                <a:solidFill>
                  <a:schemeClr val="dk1"/>
                </a:solidFill>
                <a:latin typeface="Times New Roman"/>
                <a:ea typeface="Times New Roman"/>
                <a:cs typeface="Times New Roman"/>
                <a:sym typeface="Times New Roman"/>
              </a:rPr>
              <a:t>Etat nutritionnel</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fr" sz="2200">
                <a:solidFill>
                  <a:schemeClr val="dk1"/>
                </a:solidFill>
                <a:latin typeface="Times New Roman"/>
                <a:ea typeface="Times New Roman"/>
                <a:cs typeface="Times New Roman"/>
                <a:sym typeface="Times New Roman"/>
              </a:rPr>
              <a:t>Etat cognitif/thymique</a:t>
            </a: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1800" b="1">
                <a:solidFill>
                  <a:srgbClr val="0B5394"/>
                </a:solidFill>
                <a:latin typeface="Syncopate"/>
                <a:ea typeface="Syncopate"/>
                <a:cs typeface="Syncopate"/>
                <a:sym typeface="Syncopate"/>
              </a:rPr>
              <a:t>IMPORTANCE D’UNE BONNE COMMUNICATION</a:t>
            </a: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Effets secondaires de la chimiothérapie chez les patients âgés</a:t>
            </a:r>
          </a:p>
          <a:p>
            <a:endParaRPr/>
          </a:p>
          <a:p>
            <a:endParaRPr/>
          </a:p>
          <a:p>
            <a:endParaRPr/>
          </a:p>
          <a:p>
            <a:r>
              <a:t>Les patients âgés peuvent s’attendre à un taux plus élevé de neutropénie, de fatigue, de toxicité cardiaque et</a:t>
            </a:r>
          </a:p>
          <a:p>
            <a:r>
              <a:t>neuropathie que les patients plus jeunes</a:t>
            </a:r>
          </a:p>
          <a:p>
            <a:r>
              <a:t>Les patients âgés ont plus souvent besoin de réductions de dose, de retards et d’interruptions permanentes</a:t>
            </a:r>
          </a:p>
          <a:p>
            <a:r>
              <a:t>que les jeunes patients</a:t>
            </a:r>
          </a:p>
          <a:p>
            <a:r>
              <a:t>Toutefois, les patients âgés bénéficient de régimes de chimiothérapie standard, notamment :</a:t>
            </a:r>
          </a:p>
          <a:p>
            <a:r>
              <a:t>doublets dans le cancer du sein et le cancer du poumon, si soigneusement sélectionnés et surveillés</a:t>
            </a:r>
          </a:p>
          <a:p>
            <a: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rPr dirty="0"/>
              <a:t>Une augmentation de </a:t>
            </a:r>
            <a:r>
              <a:rPr dirty="0" err="1"/>
              <a:t>l’exposition</a:t>
            </a:r>
            <a:r>
              <a:rPr dirty="0"/>
              <a:t> </a:t>
            </a:r>
            <a:r>
              <a:rPr dirty="0" err="1"/>
              <a:t>provoque</a:t>
            </a:r>
            <a:r>
              <a:rPr dirty="0"/>
              <a:t> </a:t>
            </a:r>
            <a:r>
              <a:rPr dirty="0" err="1"/>
              <a:t>une</a:t>
            </a:r>
            <a:r>
              <a:rPr dirty="0"/>
              <a:t> augmentation du </a:t>
            </a:r>
            <a:r>
              <a:rPr dirty="0" err="1"/>
              <a:t>risque</a:t>
            </a:r>
            <a:r>
              <a:rPr dirty="0"/>
              <a:t> de </a:t>
            </a:r>
            <a:r>
              <a:rPr dirty="0" err="1"/>
              <a:t>toxicité</a:t>
            </a:r>
            <a:r>
              <a:rPr dirty="0"/>
              <a:t> </a:t>
            </a:r>
          </a:p>
          <a:p>
            <a:r>
              <a:rPr dirty="0"/>
              <a:t>Une diminution de </a:t>
            </a:r>
            <a:r>
              <a:rPr dirty="0" err="1"/>
              <a:t>l’exposition</a:t>
            </a:r>
            <a:r>
              <a:rPr dirty="0"/>
              <a:t> </a:t>
            </a:r>
            <a:r>
              <a:rPr dirty="0" err="1"/>
              <a:t>pourrait</a:t>
            </a:r>
            <a:r>
              <a:rPr dirty="0"/>
              <a:t> </a:t>
            </a:r>
            <a:r>
              <a:rPr dirty="0" err="1"/>
              <a:t>diminuer</a:t>
            </a:r>
            <a:r>
              <a:rPr dirty="0"/>
              <a:t> </a:t>
            </a:r>
            <a:r>
              <a:rPr dirty="0" err="1"/>
              <a:t>l’efficacité</a:t>
            </a:r>
            <a:r>
              <a:rPr dirty="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Docetaxel: Diminution de la réserve médullaire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Dans cette étude de </a:t>
            </a:r>
            <a:r>
              <a:rPr lang="fr-BE" dirty="0" err="1"/>
              <a:t>Depster</a:t>
            </a:r>
            <a:r>
              <a:rPr lang="fr-BE" dirty="0"/>
              <a:t>, une diminution des AIVQ et de la mobilité diminuait également la qualité de vie. </a:t>
            </a:r>
          </a:p>
          <a:p>
            <a:r>
              <a:rPr lang="fr-BE" dirty="0"/>
              <a:t>A contrario, l’état cognitif et le soutien social n’avaient que peu d’impact.</a:t>
            </a:r>
          </a:p>
          <a:p>
            <a:endParaRPr lang="fr-FR" dirty="0"/>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43</a:t>
            </a:fld>
            <a:endParaRPr lang="zh-CN" altLang="en-US" dirty="0"/>
          </a:p>
        </p:txBody>
      </p:sp>
    </p:spTree>
    <p:extLst>
      <p:ext uri="{BB962C8B-B14F-4D97-AF65-F5344CB8AC3E}">
        <p14:creationId xmlns:p14="http://schemas.microsoft.com/office/powerpoint/2010/main" val="349255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6bdd76ff6_0_2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6bdd76ff6_0_2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2000">
                <a:solidFill>
                  <a:schemeClr val="dk1"/>
                </a:solidFill>
                <a:latin typeface="Times New Roman"/>
                <a:ea typeface="Times New Roman"/>
                <a:cs typeface="Times New Roman"/>
                <a:sym typeface="Times New Roman"/>
              </a:rPr>
              <a:t>x</a:t>
            </a:r>
            <a:r>
              <a:rPr lang="fr" sz="900">
                <a:solidFill>
                  <a:schemeClr val="dk1"/>
                </a:solidFill>
                <a:latin typeface="Times New Roman"/>
                <a:ea typeface="Times New Roman"/>
                <a:cs typeface="Times New Roman"/>
                <a:sym typeface="Times New Roman"/>
              </a:rPr>
              <a:t>Certains auteurs ont décrit également un index de comorbidité qui est le nombre de localisations ayant un score ≥ 2 et l’index de sévérité étant le nombre de localisations pour un score ≥ 3. </a:t>
            </a:r>
            <a:endParaRPr sz="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6759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6bdd76ff6_0_2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6bdd76ff6_0_2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2000">
                <a:solidFill>
                  <a:schemeClr val="dk1"/>
                </a:solidFill>
                <a:latin typeface="Times New Roman"/>
                <a:ea typeface="Times New Roman"/>
                <a:cs typeface="Times New Roman"/>
                <a:sym typeface="Times New Roman"/>
              </a:rPr>
              <a:t>x</a:t>
            </a:r>
            <a:r>
              <a:rPr lang="fr" sz="900">
                <a:solidFill>
                  <a:schemeClr val="dk1"/>
                </a:solidFill>
                <a:latin typeface="Times New Roman"/>
                <a:ea typeface="Times New Roman"/>
                <a:cs typeface="Times New Roman"/>
                <a:sym typeface="Times New Roman"/>
              </a:rPr>
              <a:t>Certains auteurs ont décrit également un index de comorbidité qui est le nombre de localisations ayant un score ≥ 2 et l’index de sévérité étant le nombre de localisations pour un score ≥ 3. </a:t>
            </a:r>
            <a:endParaRPr sz="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2a0e5f6a4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2a0e5f6a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fb02ba6d4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fb02ba6d4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xToxicité hématologique</a:t>
            </a:r>
            <a:endParaRPr>
              <a:solidFill>
                <a:schemeClr val="dk1"/>
              </a:solidFill>
            </a:endParaRPr>
          </a:p>
          <a:p>
            <a:pPr marL="0" lvl="0" indent="0" algn="l" rtl="0">
              <a:spcBef>
                <a:spcPts val="0"/>
              </a:spcBef>
              <a:spcAft>
                <a:spcPts val="0"/>
              </a:spcAft>
              <a:buNone/>
            </a:pPr>
            <a:r>
              <a:rPr lang="fr">
                <a:solidFill>
                  <a:schemeClr val="dk1"/>
                </a:solidFill>
              </a:rPr>
              <a:t>Augmentation durée de séjour</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fb02ba6d4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fb02ba6d4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xToxicité hématologique</a:t>
            </a:r>
            <a:endParaRPr>
              <a:solidFill>
                <a:schemeClr val="dk1"/>
              </a:solidFill>
            </a:endParaRPr>
          </a:p>
          <a:p>
            <a:pPr marL="0" lvl="0" indent="0" algn="l" rtl="0">
              <a:spcBef>
                <a:spcPts val="0"/>
              </a:spcBef>
              <a:spcAft>
                <a:spcPts val="0"/>
              </a:spcAft>
              <a:buNone/>
            </a:pPr>
            <a:r>
              <a:rPr lang="fr">
                <a:solidFill>
                  <a:schemeClr val="dk1"/>
                </a:solidFill>
              </a:rPr>
              <a:t>Augmentation durée de séjour</a:t>
            </a:r>
            <a:endParaRPr>
              <a:solidFill>
                <a:schemeClr val="dk1"/>
              </a:solidFill>
            </a:endParaRPr>
          </a:p>
        </p:txBody>
      </p:sp>
    </p:spTree>
    <p:extLst>
      <p:ext uri="{BB962C8B-B14F-4D97-AF65-F5344CB8AC3E}">
        <p14:creationId xmlns:p14="http://schemas.microsoft.com/office/powerpoint/2010/main" val="20008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0e5f6a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2a0e5f6a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Besoin d’assistance pour les IADL associée à une diminution de la tolérance aux traitements et une moins bonne survie chez les patients cancéreux</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Si déclin AIVJ, survie globale diminue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Cancer poumon avant chimiothérapie</a:t>
            </a:r>
            <a:endParaRPr>
              <a:solidFill>
                <a:schemeClr val="dk1"/>
              </a:solidFill>
            </a:endParaRPr>
          </a:p>
        </p:txBody>
      </p:sp>
    </p:spTree>
    <p:extLst>
      <p:ext uri="{BB962C8B-B14F-4D97-AF65-F5344CB8AC3E}">
        <p14:creationId xmlns:p14="http://schemas.microsoft.com/office/powerpoint/2010/main" val="190427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1-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26295" y="823914"/>
            <a:ext cx="16635408" cy="8639175"/>
          </a:xfrm>
          <a:custGeom>
            <a:avLst/>
            <a:gdLst>
              <a:gd name="connsiteX0" fmla="*/ 0 w 16635408"/>
              <a:gd name="connsiteY0" fmla="*/ 0 h 8639175"/>
              <a:gd name="connsiteX1" fmla="*/ 16635408 w 16635408"/>
              <a:gd name="connsiteY1" fmla="*/ 0 h 8639175"/>
              <a:gd name="connsiteX2" fmla="*/ 16635408 w 16635408"/>
              <a:gd name="connsiteY2" fmla="*/ 8639175 h 8639175"/>
              <a:gd name="connsiteX3" fmla="*/ 0 w 1663540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16635408" h="8639175">
                <a:moveTo>
                  <a:pt x="0" y="0"/>
                </a:moveTo>
                <a:lnTo>
                  <a:pt x="16635408" y="0"/>
                </a:lnTo>
                <a:lnTo>
                  <a:pt x="16635408" y="8639175"/>
                </a:lnTo>
                <a:lnTo>
                  <a:pt x="0" y="863917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2" name="Titre 1">
            <a:extLst>
              <a:ext uri="{FF2B5EF4-FFF2-40B4-BE49-F238E27FC236}">
                <a16:creationId xmlns:a16="http://schemas.microsoft.com/office/drawing/2014/main" id="{716AA56D-6BE2-417E-8AF9-FA6E1496C8BD}"/>
              </a:ext>
            </a:extLst>
          </p:cNvPr>
          <p:cNvSpPr>
            <a:spLocks noGrp="1"/>
          </p:cNvSpPr>
          <p:nvPr>
            <p:ph type="title" hasCustomPrompt="1"/>
          </p:nvPr>
        </p:nvSpPr>
        <p:spPr>
          <a:xfrm>
            <a:off x="827088"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34732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92740186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1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Tree>
    <p:extLst>
      <p:ext uri="{BB962C8B-B14F-4D97-AF65-F5344CB8AC3E}">
        <p14:creationId xmlns:p14="http://schemas.microsoft.com/office/powerpoint/2010/main" val="2659586779"/>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2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2" name="Titre 1">
            <a:extLst>
              <a:ext uri="{FF2B5EF4-FFF2-40B4-BE49-F238E27FC236}">
                <a16:creationId xmlns:a16="http://schemas.microsoft.com/office/drawing/2014/main" id="{2C75E6A2-BD71-4FF3-9FD1-377EE6816D61}"/>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9382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4_3-Content">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441CBE-734B-44EE-A9AF-6FF8D4CB9AD1}"/>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8" name="Espace réservé du texte 7">
            <a:extLst>
              <a:ext uri="{FF2B5EF4-FFF2-40B4-BE49-F238E27FC236}">
                <a16:creationId xmlns:a16="http://schemas.microsoft.com/office/drawing/2014/main" id="{BA20AEB6-C6E6-46D1-A1FB-9A98AE828F13}"/>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
        <p:nvSpPr>
          <p:cNvPr id="9" name="Picture Placeholder 5">
            <a:extLst>
              <a:ext uri="{FF2B5EF4-FFF2-40B4-BE49-F238E27FC236}">
                <a16:creationId xmlns:a16="http://schemas.microsoft.com/office/drawing/2014/main" id="{0C6BE2F6-E942-4E5E-8D05-B9FE8A56F243}"/>
              </a:ext>
            </a:extLst>
          </p:cNvPr>
          <p:cNvSpPr>
            <a:spLocks noGrp="1"/>
          </p:cNvSpPr>
          <p:nvPr>
            <p:ph type="pic" sz="quarter" idx="11"/>
          </p:nvPr>
        </p:nvSpPr>
        <p:spPr>
          <a:xfrm>
            <a:off x="9144001" y="0"/>
            <a:ext cx="9143999" cy="10287000"/>
          </a:xfrm>
          <a:custGeom>
            <a:avLst/>
            <a:gdLst>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3999" h="10287000">
                <a:moveTo>
                  <a:pt x="0" y="0"/>
                </a:moveTo>
                <a:lnTo>
                  <a:pt x="9143999" y="0"/>
                </a:lnTo>
                <a:lnTo>
                  <a:pt x="9143999"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Tree>
    <p:extLst>
      <p:ext uri="{BB962C8B-B14F-4D97-AF65-F5344CB8AC3E}">
        <p14:creationId xmlns:p14="http://schemas.microsoft.com/office/powerpoint/2010/main" val="20335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22" userDrawn="1">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3_3-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49581"/>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0"/>
            <a:ext cx="9143999" cy="10287000"/>
          </a:xfrm>
          <a:custGeom>
            <a:avLst/>
            <a:gdLst>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3999" h="10287000">
                <a:moveTo>
                  <a:pt x="0" y="0"/>
                </a:moveTo>
                <a:lnTo>
                  <a:pt x="9143999" y="0"/>
                </a:lnTo>
                <a:lnTo>
                  <a:pt x="9143999"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75261E6A-6630-44F6-84B0-4A5B70B1DAE4}"/>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Espace réservé du texte 2">
            <a:extLst>
              <a:ext uri="{FF2B5EF4-FFF2-40B4-BE49-F238E27FC236}">
                <a16:creationId xmlns:a16="http://schemas.microsoft.com/office/drawing/2014/main" id="{3906EADC-40A2-4870-9E39-C5ABF65B217C}"/>
              </a:ext>
            </a:extLst>
          </p:cNvPr>
          <p:cNvSpPr>
            <a:spLocks noGrp="1"/>
          </p:cNvSpPr>
          <p:nvPr>
            <p:ph type="body" sz="quarter" idx="11" hasCustomPrompt="1"/>
          </p:nvPr>
        </p:nvSpPr>
        <p:spPr>
          <a:xfrm>
            <a:off x="11389711" y="3366900"/>
            <a:ext cx="5518800" cy="3553200"/>
          </a:xfrm>
          <a:prstGeom prst="rect">
            <a:avLst/>
          </a:prstGeom>
        </p:spPr>
        <p:txBody>
          <a:bodyPr anchor="ctr"/>
          <a:lstStyle>
            <a:lvl1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Verdana" panose="020B0604030504040204" pitchFamily="34" charset="0"/>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mn-lt"/>
                <a:ea typeface="Verdana" panose="020B0604030504040204" pitchFamily="34" charset="0"/>
                <a:cs typeface="Lato Light" panose="020F0502020204030203" pitchFamily="34" charset="0"/>
              </a:defRPr>
            </a:lvl2pPr>
            <a:lvl3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en-US" sz="2400" kern="1200" dirty="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5pPr>
          </a:lstStyle>
          <a:p>
            <a:pPr lvl="1"/>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0213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57" userDrawn="1">
          <p15:clr>
            <a:srgbClr val="FBAE40"/>
          </p15:clr>
        </p15:guide>
        <p15:guide id="8" orient="horz" pos="56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3-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3B60697-20C8-4FB7-ABB4-E772B3D8FE5E}"/>
              </a:ext>
            </a:extLst>
          </p:cNvPr>
          <p:cNvPicPr>
            <a:picLocks noChangeAspect="1"/>
          </p:cNvPicPr>
          <p:nvPr userDrawn="1"/>
        </p:nvPicPr>
        <p:blipFill>
          <a:blip r:embed="rId2"/>
          <a:stretch>
            <a:fillRect/>
          </a:stretch>
        </p:blipFill>
        <p:spPr>
          <a:xfrm>
            <a:off x="7888674" y="2399400"/>
            <a:ext cx="5093281" cy="7887600"/>
          </a:xfrm>
          <a:prstGeom prst="rect">
            <a:avLst/>
          </a:prstGeom>
        </p:spPr>
      </p:pic>
      <p:sp>
        <p:nvSpPr>
          <p:cNvPr id="6" name="Picture Placeholder 5"/>
          <p:cNvSpPr>
            <a:spLocks noGrp="1"/>
          </p:cNvSpPr>
          <p:nvPr>
            <p:ph type="pic" sz="quarter" idx="10"/>
          </p:nvPr>
        </p:nvSpPr>
        <p:spPr>
          <a:xfrm>
            <a:off x="9144000" y="0"/>
            <a:ext cx="7429500" cy="9372600"/>
          </a:xfrm>
          <a:custGeom>
            <a:avLst/>
            <a:gdLst>
              <a:gd name="connsiteX0" fmla="*/ 0 w 7429500"/>
              <a:gd name="connsiteY0" fmla="*/ 0 h 9372600"/>
              <a:gd name="connsiteX1" fmla="*/ 7429500 w 7429500"/>
              <a:gd name="connsiteY1" fmla="*/ 0 h 9372600"/>
              <a:gd name="connsiteX2" fmla="*/ 7429500 w 7429500"/>
              <a:gd name="connsiteY2" fmla="*/ 9372600 h 9372600"/>
              <a:gd name="connsiteX3" fmla="*/ 0 w 7429500"/>
              <a:gd name="connsiteY3" fmla="*/ 9372600 h 9372600"/>
            </a:gdLst>
            <a:ahLst/>
            <a:cxnLst>
              <a:cxn ang="0">
                <a:pos x="connsiteX0" y="connsiteY0"/>
              </a:cxn>
              <a:cxn ang="0">
                <a:pos x="connsiteX1" y="connsiteY1"/>
              </a:cxn>
              <a:cxn ang="0">
                <a:pos x="connsiteX2" y="connsiteY2"/>
              </a:cxn>
              <a:cxn ang="0">
                <a:pos x="connsiteX3" y="connsiteY3"/>
              </a:cxn>
            </a:cxnLst>
            <a:rect l="l" t="t" r="r" b="b"/>
            <a:pathLst>
              <a:path w="7429500" h="9372600">
                <a:moveTo>
                  <a:pt x="0" y="0"/>
                </a:moveTo>
                <a:lnTo>
                  <a:pt x="7429500" y="0"/>
                </a:lnTo>
                <a:lnTo>
                  <a:pt x="7429500" y="9372600"/>
                </a:lnTo>
                <a:lnTo>
                  <a:pt x="0" y="93726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4" name="Espace réservé du texte 3">
            <a:extLst>
              <a:ext uri="{FF2B5EF4-FFF2-40B4-BE49-F238E27FC236}">
                <a16:creationId xmlns:a16="http://schemas.microsoft.com/office/drawing/2014/main" id="{8C359FE2-2944-4616-AB29-2263241659B1}"/>
              </a:ext>
            </a:extLst>
          </p:cNvPr>
          <p:cNvSpPr>
            <a:spLocks noGrp="1"/>
          </p:cNvSpPr>
          <p:nvPr>
            <p:ph type="body" sz="quarter" idx="11"/>
          </p:nvPr>
        </p:nvSpPr>
        <p:spPr>
          <a:xfrm>
            <a:off x="2136319" y="4531711"/>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
        <p:nvSpPr>
          <p:cNvPr id="9" name="Titre 1">
            <a:extLst>
              <a:ext uri="{FF2B5EF4-FFF2-40B4-BE49-F238E27FC236}">
                <a16:creationId xmlns:a16="http://schemas.microsoft.com/office/drawing/2014/main" id="{49CC8FE7-4D72-414F-B3C3-A9820E1A4761}"/>
              </a:ext>
            </a:extLst>
          </p:cNvPr>
          <p:cNvSpPr>
            <a:spLocks noGrp="1"/>
          </p:cNvSpPr>
          <p:nvPr>
            <p:ph type="title"/>
          </p:nvPr>
        </p:nvSpPr>
        <p:spPr>
          <a:xfrm>
            <a:off x="2019300" y="2186524"/>
            <a:ext cx="5040000" cy="1754326"/>
          </a:xfrm>
          <a:prstGeom prst="rect">
            <a:avLst/>
          </a:prstGeom>
        </p:spPr>
        <p:txBody>
          <a:bodyPr anchor="b">
            <a:spAutoFit/>
          </a:bodyPr>
          <a:lstStyle>
            <a:lvl1pPr marL="0" algn="l" defTabSz="1371600" rtl="0" eaLnBrk="1" latinLnBrk="0" hangingPunct="1">
              <a:lnSpc>
                <a:spcPct val="100000"/>
              </a:lnSpc>
              <a:spcBef>
                <a:spcPts val="1200"/>
              </a:spcBef>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2037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 presetClass="entr" presetSubtype="8" decel="100000"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tmplLst>
          <p:tmpl lvl="1">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87" userDrawn="1">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8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108500" y="5428342"/>
            <a:ext cx="63540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827088" y="5428343"/>
            <a:ext cx="100836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20" name="Espace réservé du texte 19">
            <a:extLst>
              <a:ext uri="{FF2B5EF4-FFF2-40B4-BE49-F238E27FC236}">
                <a16:creationId xmlns:a16="http://schemas.microsoft.com/office/drawing/2014/main" id="{9D7EA29C-93CA-4135-85FF-8895E813C1AE}"/>
              </a:ext>
            </a:extLst>
          </p:cNvPr>
          <p:cNvSpPr>
            <a:spLocks noGrp="1"/>
          </p:cNvSpPr>
          <p:nvPr>
            <p:ph type="body" sz="quarter" idx="14"/>
          </p:nvPr>
        </p:nvSpPr>
        <p:spPr>
          <a:xfrm>
            <a:off x="7670688" y="2558074"/>
            <a:ext cx="3240000" cy="2422525"/>
          </a:xfrm>
          <a:prstGeom prst="rect">
            <a:avLst/>
          </a:prstGeom>
        </p:spPr>
        <p:txBody>
          <a:bodyPr anchor="b"/>
          <a:lstStyle>
            <a:lvl1pPr marL="0" indent="0" algn="r">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1" name="Espace réservé du texte 19">
            <a:extLst>
              <a:ext uri="{FF2B5EF4-FFF2-40B4-BE49-F238E27FC236}">
                <a16:creationId xmlns:a16="http://schemas.microsoft.com/office/drawing/2014/main" id="{A99B8546-9C1F-4589-9DE0-FD5BEB77D447}"/>
              </a:ext>
            </a:extLst>
          </p:cNvPr>
          <p:cNvSpPr>
            <a:spLocks noGrp="1"/>
          </p:cNvSpPr>
          <p:nvPr>
            <p:ph type="body" sz="quarter" idx="15"/>
          </p:nvPr>
        </p:nvSpPr>
        <p:spPr>
          <a:xfrm>
            <a:off x="11108500" y="2558074"/>
            <a:ext cx="3240000"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5" name="Espace réservé du texte 19">
            <a:extLst>
              <a:ext uri="{FF2B5EF4-FFF2-40B4-BE49-F238E27FC236}">
                <a16:creationId xmlns:a16="http://schemas.microsoft.com/office/drawing/2014/main" id="{F0A7A813-68CF-4D2C-9E06-542A3D315FDF}"/>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32277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20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2"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p:bldP spid="20"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p:tmplLst>
          <p:tmpl>
            <p:tnLst>
              <p:par>
                <p:cTn presetID="22" presetClass="entr" presetSubtype="2"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5"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userDrawn="1">
          <p15:clr>
            <a:srgbClr val="FBAE40"/>
          </p15:clr>
        </p15:guide>
        <p15:guide id="6" orient="horz" pos="840">
          <p15:clr>
            <a:srgbClr val="FBAE40"/>
          </p15:clr>
        </p15:guide>
        <p15:guide id="7" orient="horz" pos="1857" userDrawn="1">
          <p15:clr>
            <a:srgbClr val="FBAE40"/>
          </p15:clr>
        </p15:guide>
        <p15:guide id="8" orient="horz" pos="5616">
          <p15:clr>
            <a:srgbClr val="FBAE40"/>
          </p15:clr>
        </p15:guide>
        <p15:guide id="9" pos="657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0_3-Content-SansAnimationSur2Boite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108500" y="5428342"/>
            <a:ext cx="63540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827088" y="5428343"/>
            <a:ext cx="100836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20" name="Espace réservé du texte 19">
            <a:extLst>
              <a:ext uri="{FF2B5EF4-FFF2-40B4-BE49-F238E27FC236}">
                <a16:creationId xmlns:a16="http://schemas.microsoft.com/office/drawing/2014/main" id="{9D7EA29C-93CA-4135-85FF-8895E813C1AE}"/>
              </a:ext>
            </a:extLst>
          </p:cNvPr>
          <p:cNvSpPr>
            <a:spLocks noGrp="1"/>
          </p:cNvSpPr>
          <p:nvPr>
            <p:ph type="body" sz="quarter" idx="14"/>
          </p:nvPr>
        </p:nvSpPr>
        <p:spPr>
          <a:xfrm>
            <a:off x="7670688" y="2558074"/>
            <a:ext cx="3240000" cy="2422525"/>
          </a:xfrm>
          <a:prstGeom prst="rect">
            <a:avLst/>
          </a:prstGeom>
        </p:spPr>
        <p:txBody>
          <a:bodyPr anchor="b"/>
          <a:lstStyle>
            <a:lvl1pPr marL="0" indent="0" algn="r">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1" name="Espace réservé du texte 19">
            <a:extLst>
              <a:ext uri="{FF2B5EF4-FFF2-40B4-BE49-F238E27FC236}">
                <a16:creationId xmlns:a16="http://schemas.microsoft.com/office/drawing/2014/main" id="{A99B8546-9C1F-4589-9DE0-FD5BEB77D447}"/>
              </a:ext>
            </a:extLst>
          </p:cNvPr>
          <p:cNvSpPr>
            <a:spLocks noGrp="1"/>
          </p:cNvSpPr>
          <p:nvPr>
            <p:ph type="body" sz="quarter" idx="15"/>
          </p:nvPr>
        </p:nvSpPr>
        <p:spPr>
          <a:xfrm>
            <a:off x="11108500" y="2558074"/>
            <a:ext cx="3240000"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5" name="Espace réservé du texte 19">
            <a:extLst>
              <a:ext uri="{FF2B5EF4-FFF2-40B4-BE49-F238E27FC236}">
                <a16:creationId xmlns:a16="http://schemas.microsoft.com/office/drawing/2014/main" id="{F0A7A813-68CF-4D2C-9E06-542A3D315FDF}"/>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23087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p:bldP spid="25"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p15:clr>
            <a:srgbClr val="FBAE40"/>
          </p15:clr>
        </p15:guide>
        <p15:guide id="6" orient="horz" pos="840">
          <p15:clr>
            <a:srgbClr val="FBAE40"/>
          </p15:clr>
        </p15:guide>
        <p15:guide id="7" orient="horz" pos="1857">
          <p15:clr>
            <a:srgbClr val="FBAE40"/>
          </p15:clr>
        </p15:guide>
        <p15:guide id="8" orient="horz" pos="5616">
          <p15:clr>
            <a:srgbClr val="FBAE40"/>
          </p15:clr>
        </p15:guide>
        <p15:guide id="9" pos="6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9_3-Conten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827088" y="5428343"/>
            <a:ext cx="16635412"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8" name="Espace réservé du texte 19">
            <a:extLst>
              <a:ext uri="{FF2B5EF4-FFF2-40B4-BE49-F238E27FC236}">
                <a16:creationId xmlns:a16="http://schemas.microsoft.com/office/drawing/2014/main" id="{006BA197-3166-437F-A3ED-BF9A1B157CE7}"/>
              </a:ext>
            </a:extLst>
          </p:cNvPr>
          <p:cNvSpPr>
            <a:spLocks noGrp="1"/>
          </p:cNvSpPr>
          <p:nvPr>
            <p:ph type="body" sz="quarter" idx="14"/>
          </p:nvPr>
        </p:nvSpPr>
        <p:spPr>
          <a:xfrm>
            <a:off x="7670688" y="2558074"/>
            <a:ext cx="6687338"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10" name="Espace réservé du texte 19">
            <a:extLst>
              <a:ext uri="{FF2B5EF4-FFF2-40B4-BE49-F238E27FC236}">
                <a16:creationId xmlns:a16="http://schemas.microsoft.com/office/drawing/2014/main" id="{B8058C38-2266-4F96-B751-9F746C62CA87}"/>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23793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2"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8" grpId="0">
        <p:tmplLst>
          <p:tmpl>
            <p:tnLst>
              <p:par>
                <p:cTn presetID="2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10"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p15:clr>
            <a:srgbClr val="FBAE40"/>
          </p15:clr>
        </p15:guide>
        <p15:guide id="6" orient="horz" pos="840">
          <p15:clr>
            <a:srgbClr val="FBAE40"/>
          </p15:clr>
        </p15:guide>
        <p15:guide id="7" orient="horz" pos="1857">
          <p15:clr>
            <a:srgbClr val="FBAE40"/>
          </p15:clr>
        </p15:guide>
        <p15:guide id="8" orient="horz" pos="5616">
          <p15:clr>
            <a:srgbClr val="FBAE40"/>
          </p15:clr>
        </p15:guide>
        <p15:guide id="9" pos="6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1-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26295" y="823914"/>
            <a:ext cx="16635408" cy="8639175"/>
          </a:xfrm>
          <a:custGeom>
            <a:avLst/>
            <a:gdLst>
              <a:gd name="connsiteX0" fmla="*/ 0 w 16635408"/>
              <a:gd name="connsiteY0" fmla="*/ 0 h 8639175"/>
              <a:gd name="connsiteX1" fmla="*/ 16635408 w 16635408"/>
              <a:gd name="connsiteY1" fmla="*/ 0 h 8639175"/>
              <a:gd name="connsiteX2" fmla="*/ 16635408 w 16635408"/>
              <a:gd name="connsiteY2" fmla="*/ 8639175 h 8639175"/>
              <a:gd name="connsiteX3" fmla="*/ 0 w 1663540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16635408" h="8639175">
                <a:moveTo>
                  <a:pt x="0" y="0"/>
                </a:moveTo>
                <a:lnTo>
                  <a:pt x="16635408" y="0"/>
                </a:lnTo>
                <a:lnTo>
                  <a:pt x="16635408" y="8639175"/>
                </a:lnTo>
                <a:lnTo>
                  <a:pt x="0" y="863917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2" name="Titre 1">
            <a:extLst>
              <a:ext uri="{FF2B5EF4-FFF2-40B4-BE49-F238E27FC236}">
                <a16:creationId xmlns:a16="http://schemas.microsoft.com/office/drawing/2014/main" id="{716AA56D-6BE2-417E-8AF9-FA6E1496C8BD}"/>
              </a:ext>
            </a:extLst>
          </p:cNvPr>
          <p:cNvSpPr>
            <a:spLocks noGrp="1"/>
          </p:cNvSpPr>
          <p:nvPr>
            <p:ph type="title" hasCustomPrompt="1"/>
          </p:nvPr>
        </p:nvSpPr>
        <p:spPr>
          <a:xfrm>
            <a:off x="6629400"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21954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3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27089" y="4470400"/>
            <a:ext cx="16635411" cy="4993200"/>
          </a:xfrm>
          <a:custGeom>
            <a:avLst/>
            <a:gdLst>
              <a:gd name="connsiteX0" fmla="*/ 0 w 16635411"/>
              <a:gd name="connsiteY0" fmla="*/ 0 h 4992688"/>
              <a:gd name="connsiteX1" fmla="*/ 16635411 w 16635411"/>
              <a:gd name="connsiteY1" fmla="*/ 0 h 4992688"/>
              <a:gd name="connsiteX2" fmla="*/ 16635411 w 16635411"/>
              <a:gd name="connsiteY2" fmla="*/ 4992688 h 4992688"/>
              <a:gd name="connsiteX3" fmla="*/ 0 w 16635411"/>
              <a:gd name="connsiteY3" fmla="*/ 4992688 h 4992688"/>
            </a:gdLst>
            <a:ahLst/>
            <a:cxnLst>
              <a:cxn ang="0">
                <a:pos x="connsiteX0" y="connsiteY0"/>
              </a:cxn>
              <a:cxn ang="0">
                <a:pos x="connsiteX1" y="connsiteY1"/>
              </a:cxn>
              <a:cxn ang="0">
                <a:pos x="connsiteX2" y="connsiteY2"/>
              </a:cxn>
              <a:cxn ang="0">
                <a:pos x="connsiteX3" y="connsiteY3"/>
              </a:cxn>
            </a:cxnLst>
            <a:rect l="l" t="t" r="r" b="b"/>
            <a:pathLst>
              <a:path w="16635411" h="4992688">
                <a:moveTo>
                  <a:pt x="0" y="0"/>
                </a:moveTo>
                <a:lnTo>
                  <a:pt x="16635411" y="0"/>
                </a:lnTo>
                <a:lnTo>
                  <a:pt x="16635411" y="4992688"/>
                </a:lnTo>
                <a:lnTo>
                  <a:pt x="0" y="49926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3" name="Titre 1">
            <a:extLst>
              <a:ext uri="{FF2B5EF4-FFF2-40B4-BE49-F238E27FC236}">
                <a16:creationId xmlns:a16="http://schemas.microsoft.com/office/drawing/2014/main" id="{BADEE43C-F470-4D3C-9769-8501CD39BBA9}"/>
              </a:ext>
            </a:extLst>
          </p:cNvPr>
          <p:cNvSpPr>
            <a:spLocks noGrp="1"/>
          </p:cNvSpPr>
          <p:nvPr>
            <p:ph type="title"/>
          </p:nvPr>
        </p:nvSpPr>
        <p:spPr>
          <a:xfrm>
            <a:off x="1257300" y="87183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056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4_3-Conten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9144000" y="844683"/>
            <a:ext cx="8318500" cy="8597634"/>
          </a:xfrm>
          <a:custGeom>
            <a:avLst/>
            <a:gdLst>
              <a:gd name="connsiteX0" fmla="*/ 0 w 5973964"/>
              <a:gd name="connsiteY0" fmla="*/ 0 h 8597634"/>
              <a:gd name="connsiteX1" fmla="*/ 5973964 w 5973964"/>
              <a:gd name="connsiteY1" fmla="*/ 0 h 8597634"/>
              <a:gd name="connsiteX2" fmla="*/ 5973964 w 5973964"/>
              <a:gd name="connsiteY2" fmla="*/ 8597634 h 8597634"/>
              <a:gd name="connsiteX3" fmla="*/ 0 w 5973964"/>
              <a:gd name="connsiteY3" fmla="*/ 8597634 h 8597634"/>
            </a:gdLst>
            <a:ahLst/>
            <a:cxnLst>
              <a:cxn ang="0">
                <a:pos x="connsiteX0" y="connsiteY0"/>
              </a:cxn>
              <a:cxn ang="0">
                <a:pos x="connsiteX1" y="connsiteY1"/>
              </a:cxn>
              <a:cxn ang="0">
                <a:pos x="connsiteX2" y="connsiteY2"/>
              </a:cxn>
              <a:cxn ang="0">
                <a:pos x="connsiteX3" y="connsiteY3"/>
              </a:cxn>
            </a:cxnLst>
            <a:rect l="l" t="t" r="r" b="b"/>
            <a:pathLst>
              <a:path w="5973964" h="8597634">
                <a:moveTo>
                  <a:pt x="0" y="0"/>
                </a:moveTo>
                <a:lnTo>
                  <a:pt x="5973964" y="0"/>
                </a:lnTo>
                <a:lnTo>
                  <a:pt x="5973964" y="8597634"/>
                </a:lnTo>
                <a:lnTo>
                  <a:pt x="0" y="8597634"/>
                </a:lnTo>
                <a:close/>
              </a:path>
            </a:pathLst>
          </a:custGeom>
          <a:solidFill>
            <a:schemeClr val="bg1">
              <a:lumMod val="6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6"/>
          <p:cNvSpPr>
            <a:spLocks noGrp="1"/>
          </p:cNvSpPr>
          <p:nvPr>
            <p:ph type="pic" sz="quarter" idx="10"/>
          </p:nvPr>
        </p:nvSpPr>
        <p:spPr>
          <a:xfrm>
            <a:off x="827088" y="844683"/>
            <a:ext cx="8316912" cy="8597634"/>
          </a:xfrm>
          <a:custGeom>
            <a:avLst/>
            <a:gdLst>
              <a:gd name="connsiteX0" fmla="*/ 0 w 5973964"/>
              <a:gd name="connsiteY0" fmla="*/ 0 h 8597634"/>
              <a:gd name="connsiteX1" fmla="*/ 5973964 w 5973964"/>
              <a:gd name="connsiteY1" fmla="*/ 0 h 8597634"/>
              <a:gd name="connsiteX2" fmla="*/ 5973964 w 5973964"/>
              <a:gd name="connsiteY2" fmla="*/ 8597634 h 8597634"/>
              <a:gd name="connsiteX3" fmla="*/ 0 w 5973964"/>
              <a:gd name="connsiteY3" fmla="*/ 8597634 h 8597634"/>
            </a:gdLst>
            <a:ahLst/>
            <a:cxnLst>
              <a:cxn ang="0">
                <a:pos x="connsiteX0" y="connsiteY0"/>
              </a:cxn>
              <a:cxn ang="0">
                <a:pos x="connsiteX1" y="connsiteY1"/>
              </a:cxn>
              <a:cxn ang="0">
                <a:pos x="connsiteX2" y="connsiteY2"/>
              </a:cxn>
              <a:cxn ang="0">
                <a:pos x="connsiteX3" y="connsiteY3"/>
              </a:cxn>
            </a:cxnLst>
            <a:rect l="l" t="t" r="r" b="b"/>
            <a:pathLst>
              <a:path w="5973964" h="8597634">
                <a:moveTo>
                  <a:pt x="0" y="0"/>
                </a:moveTo>
                <a:lnTo>
                  <a:pt x="5973964" y="0"/>
                </a:lnTo>
                <a:lnTo>
                  <a:pt x="5973964" y="8597634"/>
                </a:lnTo>
                <a:lnTo>
                  <a:pt x="0" y="8597634"/>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4" name="Titre 1">
            <a:extLst>
              <a:ext uri="{FF2B5EF4-FFF2-40B4-BE49-F238E27FC236}">
                <a16:creationId xmlns:a16="http://schemas.microsoft.com/office/drawing/2014/main" id="{2C2C78E1-5BE6-4858-AA25-85EA468B5B9E}"/>
              </a:ext>
            </a:extLst>
          </p:cNvPr>
          <p:cNvSpPr>
            <a:spLocks noGrp="1"/>
          </p:cNvSpPr>
          <p:nvPr>
            <p:ph type="title" hasCustomPrompt="1"/>
          </p:nvPr>
        </p:nvSpPr>
        <p:spPr>
          <a:xfrm>
            <a:off x="6629400"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353059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4"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0_3-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224229" y="1297859"/>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1"/>
          </p:nvPr>
        </p:nvSpPr>
        <p:spPr>
          <a:xfrm>
            <a:off x="13145077" y="1303703"/>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2"/>
          </p:nvPr>
        </p:nvSpPr>
        <p:spPr>
          <a:xfrm>
            <a:off x="9219163" y="5229617"/>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3"/>
          </p:nvPr>
        </p:nvSpPr>
        <p:spPr>
          <a:xfrm>
            <a:off x="13145077" y="5229617"/>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4604A735-5847-4178-9310-B3CA4515193C}"/>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8" name="Rectangle 7">
            <a:extLst>
              <a:ext uri="{FF2B5EF4-FFF2-40B4-BE49-F238E27FC236}">
                <a16:creationId xmlns:a16="http://schemas.microsoft.com/office/drawing/2014/main" id="{98021342-BAE1-4AFD-A7FA-4CBFD8270A73}"/>
              </a:ext>
            </a:extLst>
          </p:cNvPr>
          <p:cNvSpPr/>
          <p:nvPr userDrawn="1"/>
        </p:nvSpPr>
        <p:spPr>
          <a:xfrm>
            <a:off x="1383399" y="1309635"/>
            <a:ext cx="7679507" cy="7679507"/>
          </a:xfrm>
          <a:prstGeom prst="rect">
            <a:avLst/>
          </a:prstGeom>
          <a:solidFill>
            <a:srgbClr val="72C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a typeface="Verdana" panose="020B0604030504040204" pitchFamily="34" charset="0"/>
            </a:endParaRPr>
          </a:p>
        </p:txBody>
      </p:sp>
      <p:sp>
        <p:nvSpPr>
          <p:cNvPr id="18" name="Titre 1">
            <a:extLst>
              <a:ext uri="{FF2B5EF4-FFF2-40B4-BE49-F238E27FC236}">
                <a16:creationId xmlns:a16="http://schemas.microsoft.com/office/drawing/2014/main" id="{C19FC644-DA8E-4727-8F66-B6EC8E8A866D}"/>
              </a:ext>
            </a:extLst>
          </p:cNvPr>
          <p:cNvSpPr>
            <a:spLocks noGrp="1"/>
          </p:cNvSpPr>
          <p:nvPr>
            <p:ph type="title"/>
          </p:nvPr>
        </p:nvSpPr>
        <p:spPr>
          <a:xfrm>
            <a:off x="2169601" y="2017143"/>
            <a:ext cx="4863600" cy="1989137"/>
          </a:xfrm>
          <a:prstGeom prst="rect">
            <a:avLst/>
          </a:prstGeom>
        </p:spPr>
        <p:txBody>
          <a:bodyPr anchor="b"/>
          <a:lstStyle>
            <a:lvl1pPr>
              <a:defRPr lang="en-US" sz="5400" kern="1200" dirty="0">
                <a:solidFill>
                  <a:schemeClr val="bg1"/>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7634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3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18"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5_3-Content">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198451" y="5279562"/>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11">
            <a:extLst>
              <a:ext uri="{FF2B5EF4-FFF2-40B4-BE49-F238E27FC236}">
                <a16:creationId xmlns:a16="http://schemas.microsoft.com/office/drawing/2014/main" id="{8885E13E-6232-4877-8BDD-2A767CE64299}"/>
              </a:ext>
            </a:extLst>
          </p:cNvPr>
          <p:cNvSpPr>
            <a:spLocks noGrp="1"/>
          </p:cNvSpPr>
          <p:nvPr>
            <p:ph type="pic" sz="quarter" idx="13"/>
          </p:nvPr>
        </p:nvSpPr>
        <p:spPr>
          <a:xfrm>
            <a:off x="1194486" y="1316983"/>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dirty="0">
                <a:solidFill>
                  <a:schemeClr val="tx1"/>
                </a:solidFill>
                <a:latin typeface="+mn-lt"/>
                <a:ea typeface="Arial" panose="020B0604020202020204" pitchFamily="34" charset="0"/>
                <a:cs typeface="+mn-cs"/>
              </a:defRPr>
            </a:lvl1pPr>
          </a:lstStyle>
          <a:p>
            <a:endParaRPr lang="zh-CN" altLang="en-US" dirty="0"/>
          </a:p>
        </p:txBody>
      </p:sp>
      <p:sp>
        <p:nvSpPr>
          <p:cNvPr id="13" name="TextBox 7">
            <a:extLst>
              <a:ext uri="{FF2B5EF4-FFF2-40B4-BE49-F238E27FC236}">
                <a16:creationId xmlns:a16="http://schemas.microsoft.com/office/drawing/2014/main" id="{E4D17F1E-87CF-4F7E-9010-C94FB1201342}"/>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1">
            <a:extLst>
              <a:ext uri="{FF2B5EF4-FFF2-40B4-BE49-F238E27FC236}">
                <a16:creationId xmlns:a16="http://schemas.microsoft.com/office/drawing/2014/main" id="{4127E136-7DAB-48AF-BA3B-59330E366128}"/>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
        <p:nvSpPr>
          <p:cNvPr id="14" name="Espace réservé du texte 3">
            <a:extLst>
              <a:ext uri="{FF2B5EF4-FFF2-40B4-BE49-F238E27FC236}">
                <a16:creationId xmlns:a16="http://schemas.microsoft.com/office/drawing/2014/main" id="{8AE0EB97-8DAE-4B4C-90DE-983299344468}"/>
              </a:ext>
            </a:extLst>
          </p:cNvPr>
          <p:cNvSpPr>
            <a:spLocks noGrp="1"/>
          </p:cNvSpPr>
          <p:nvPr>
            <p:ph type="body" sz="quarter" idx="11"/>
          </p:nvPr>
        </p:nvSpPr>
        <p:spPr>
          <a:xfrm>
            <a:off x="10439400" y="3390324"/>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Tree>
    <p:extLst>
      <p:ext uri="{BB962C8B-B14F-4D97-AF65-F5344CB8AC3E}">
        <p14:creationId xmlns:p14="http://schemas.microsoft.com/office/powerpoint/2010/main" val="6437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1+#ppt_w/2"/>
                                          </p:val>
                                        </p:tav>
                                        <p:tav tm="100000">
                                          <p:val>
                                            <p:strVal val="#ppt_x"/>
                                          </p:val>
                                        </p:tav>
                                      </p:tavLst>
                                    </p:anim>
                                    <p:anim calcmode="lin" valueType="num">
                                      <p:cBhvr additive="base">
                                        <p:cTn id="21"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5" grpId="0"/>
      <p:bldP spid="14" grpId="0" uiExpand="1">
        <p:tmplLst>
          <p:tmpl>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6_3-Content">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198451" y="5279562"/>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11">
            <a:extLst>
              <a:ext uri="{FF2B5EF4-FFF2-40B4-BE49-F238E27FC236}">
                <a16:creationId xmlns:a16="http://schemas.microsoft.com/office/drawing/2014/main" id="{8885E13E-6232-4877-8BDD-2A767CE64299}"/>
              </a:ext>
            </a:extLst>
          </p:cNvPr>
          <p:cNvSpPr>
            <a:spLocks noGrp="1"/>
          </p:cNvSpPr>
          <p:nvPr>
            <p:ph type="pic" sz="quarter" idx="13"/>
          </p:nvPr>
        </p:nvSpPr>
        <p:spPr>
          <a:xfrm>
            <a:off x="1194486" y="1316983"/>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dirty="0">
                <a:solidFill>
                  <a:schemeClr val="tx1"/>
                </a:solidFill>
                <a:latin typeface="+mn-lt"/>
                <a:ea typeface="Arial" panose="020B0604020202020204" pitchFamily="34" charset="0"/>
                <a:cs typeface="+mn-cs"/>
              </a:defRPr>
            </a:lvl1pPr>
          </a:lstStyle>
          <a:p>
            <a:endParaRPr lang="zh-CN" altLang="en-US" dirty="0"/>
          </a:p>
        </p:txBody>
      </p:sp>
      <p:sp>
        <p:nvSpPr>
          <p:cNvPr id="13" name="TextBox 7">
            <a:extLst>
              <a:ext uri="{FF2B5EF4-FFF2-40B4-BE49-F238E27FC236}">
                <a16:creationId xmlns:a16="http://schemas.microsoft.com/office/drawing/2014/main" id="{E4D17F1E-87CF-4F7E-9010-C94FB1201342}"/>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1">
            <a:extLst>
              <a:ext uri="{FF2B5EF4-FFF2-40B4-BE49-F238E27FC236}">
                <a16:creationId xmlns:a16="http://schemas.microsoft.com/office/drawing/2014/main" id="{4127E136-7DAB-48AF-BA3B-59330E366128}"/>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
        <p:nvSpPr>
          <p:cNvPr id="14" name="Espace réservé du texte 3">
            <a:extLst>
              <a:ext uri="{FF2B5EF4-FFF2-40B4-BE49-F238E27FC236}">
                <a16:creationId xmlns:a16="http://schemas.microsoft.com/office/drawing/2014/main" id="{8AE0EB97-8DAE-4B4C-90DE-983299344468}"/>
              </a:ext>
            </a:extLst>
          </p:cNvPr>
          <p:cNvSpPr>
            <a:spLocks noGrp="1"/>
          </p:cNvSpPr>
          <p:nvPr>
            <p:ph type="body" sz="quarter" idx="11"/>
          </p:nvPr>
        </p:nvSpPr>
        <p:spPr>
          <a:xfrm>
            <a:off x="10439400" y="3390324"/>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Tree>
    <p:extLst>
      <p:ext uri="{BB962C8B-B14F-4D97-AF65-F5344CB8AC3E}">
        <p14:creationId xmlns:p14="http://schemas.microsoft.com/office/powerpoint/2010/main" val="212974086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5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6294" y="3079750"/>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1"/>
          </p:nvPr>
        </p:nvSpPr>
        <p:spPr>
          <a:xfrm>
            <a:off x="5011328" y="4973358"/>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2"/>
          </p:nvPr>
        </p:nvSpPr>
        <p:spPr>
          <a:xfrm>
            <a:off x="9196362" y="3079750"/>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4" name="Picture Placeholder 13"/>
          <p:cNvSpPr>
            <a:spLocks noGrp="1"/>
          </p:cNvSpPr>
          <p:nvPr>
            <p:ph type="pic" sz="quarter" idx="13"/>
          </p:nvPr>
        </p:nvSpPr>
        <p:spPr>
          <a:xfrm>
            <a:off x="13381397" y="4973358"/>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040E9A8D-4F9A-4C9D-A9A4-E6C027C31E50}"/>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6" name="Rectangle 8">
            <a:extLst>
              <a:ext uri="{FF2B5EF4-FFF2-40B4-BE49-F238E27FC236}">
                <a16:creationId xmlns:a16="http://schemas.microsoft.com/office/drawing/2014/main" id="{67C32935-5AB5-4381-8370-65E6ED4293BA}"/>
              </a:ext>
            </a:extLst>
          </p:cNvPr>
          <p:cNvSpPr/>
          <p:nvPr userDrawn="1"/>
        </p:nvSpPr>
        <p:spPr>
          <a:xfrm>
            <a:off x="8581448" y="3841261"/>
            <a:ext cx="3792104" cy="461665"/>
          </a:xfrm>
          <a:prstGeom prst="rect">
            <a:avLst/>
          </a:prstGeom>
        </p:spPr>
        <p:txBody>
          <a:bodyPr wrap="square">
            <a:spAutoFit/>
          </a:bodyPr>
          <a:lstStyle/>
          <a:p>
            <a:pPr algn="ctr">
              <a:spcBef>
                <a:spcPts val="1200"/>
              </a:spcBef>
            </a:pPr>
            <a:r>
              <a:rPr lang="fr-FR" altLang="zh-CN" sz="2400" dirty="0">
                <a:solidFill>
                  <a:schemeClr val="bg1"/>
                </a:solidFill>
                <a:latin typeface="+mn-lt"/>
                <a:ea typeface="Verdana" panose="020B0604030504040204" pitchFamily="34" charset="0"/>
                <a:cs typeface="Lato Light" panose="020F0502020204030203" pitchFamily="34" charset="0"/>
              </a:rPr>
              <a:t>Innovation</a:t>
            </a:r>
            <a:endParaRPr lang="fr-FR" altLang="zh-CN" sz="1100" dirty="0">
              <a:solidFill>
                <a:schemeClr val="bg1">
                  <a:alpha val="80000"/>
                </a:schemeClr>
              </a:solidFill>
              <a:latin typeface="+mn-lt"/>
              <a:ea typeface="Verdana" panose="020B0604030504040204" pitchFamily="34" charset="0"/>
              <a:cs typeface="Lato Light" panose="020F0502020204030203" pitchFamily="34" charset="0"/>
            </a:endParaRPr>
          </a:p>
        </p:txBody>
      </p:sp>
      <p:sp>
        <p:nvSpPr>
          <p:cNvPr id="21" name="Espace réservé du texte 2">
            <a:extLst>
              <a:ext uri="{FF2B5EF4-FFF2-40B4-BE49-F238E27FC236}">
                <a16:creationId xmlns:a16="http://schemas.microsoft.com/office/drawing/2014/main" id="{4482DC4C-3A2E-479B-93DD-193CC8A41DA9}"/>
              </a:ext>
            </a:extLst>
          </p:cNvPr>
          <p:cNvSpPr>
            <a:spLocks noGrp="1"/>
          </p:cNvSpPr>
          <p:nvPr>
            <p:ph type="body" sz="quarter" idx="14"/>
          </p:nvPr>
        </p:nvSpPr>
        <p:spPr>
          <a:xfrm>
            <a:off x="5011328" y="3079436"/>
            <a:ext cx="4078800" cy="1807200"/>
          </a:xfrm>
          <a:prstGeom prst="rect">
            <a:avLst/>
          </a:prstGeom>
          <a:solidFill>
            <a:srgbClr val="00AFAF"/>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2" name="Espace réservé du texte 2">
            <a:extLst>
              <a:ext uri="{FF2B5EF4-FFF2-40B4-BE49-F238E27FC236}">
                <a16:creationId xmlns:a16="http://schemas.microsoft.com/office/drawing/2014/main" id="{97D7B431-1E64-4D52-BA5E-7B12E47235A4}"/>
              </a:ext>
            </a:extLst>
          </p:cNvPr>
          <p:cNvSpPr>
            <a:spLocks noGrp="1"/>
          </p:cNvSpPr>
          <p:nvPr>
            <p:ph type="body" sz="quarter" idx="15"/>
          </p:nvPr>
        </p:nvSpPr>
        <p:spPr>
          <a:xfrm>
            <a:off x="9197871" y="7032564"/>
            <a:ext cx="40788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3" name="Espace réservé du texte 2">
            <a:extLst>
              <a:ext uri="{FF2B5EF4-FFF2-40B4-BE49-F238E27FC236}">
                <a16:creationId xmlns:a16="http://schemas.microsoft.com/office/drawing/2014/main" id="{126A9388-6C1D-4AAE-B3A0-CA94B01A1C01}"/>
              </a:ext>
            </a:extLst>
          </p:cNvPr>
          <p:cNvSpPr>
            <a:spLocks noGrp="1"/>
          </p:cNvSpPr>
          <p:nvPr>
            <p:ph type="body" sz="quarter" idx="16"/>
          </p:nvPr>
        </p:nvSpPr>
        <p:spPr>
          <a:xfrm>
            <a:off x="13382906" y="3079750"/>
            <a:ext cx="4078800" cy="1807200"/>
          </a:xfrm>
          <a:prstGeom prst="rect">
            <a:avLst/>
          </a:prstGeom>
          <a:solidFill>
            <a:srgbClr val="72C5C3"/>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4" name="Espace réservé du texte 2">
            <a:extLst>
              <a:ext uri="{FF2B5EF4-FFF2-40B4-BE49-F238E27FC236}">
                <a16:creationId xmlns:a16="http://schemas.microsoft.com/office/drawing/2014/main" id="{2C736DCA-D21B-44DF-9347-347FFD4F73DF}"/>
              </a:ext>
            </a:extLst>
          </p:cNvPr>
          <p:cNvSpPr>
            <a:spLocks noGrp="1"/>
          </p:cNvSpPr>
          <p:nvPr>
            <p:ph type="body" sz="quarter" idx="17"/>
          </p:nvPr>
        </p:nvSpPr>
        <p:spPr>
          <a:xfrm>
            <a:off x="827803" y="7032564"/>
            <a:ext cx="4078800" cy="1807200"/>
          </a:xfrm>
          <a:prstGeom prst="rect">
            <a:avLst/>
          </a:prstGeom>
          <a:solidFill>
            <a:srgbClr val="B7DAB6"/>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33" name="Titre 1">
            <a:extLst>
              <a:ext uri="{FF2B5EF4-FFF2-40B4-BE49-F238E27FC236}">
                <a16:creationId xmlns:a16="http://schemas.microsoft.com/office/drawing/2014/main" id="{8CB8BEA4-9F42-4384-9CBB-B19E05889577}"/>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7580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2" presetClass="entr" presetSubtype="4"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ppt_x"/>
                                          </p:val>
                                        </p:tav>
                                        <p:tav tm="100000">
                                          <p:val>
                                            <p:strVal val="#ppt_x"/>
                                          </p:val>
                                        </p:tav>
                                      </p:tavLst>
                                    </p:anim>
                                    <p:anim calcmode="lin" valueType="num">
                                      <p:cBhvr additive="base">
                                        <p:cTn id="25" dur="10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3100"/>
                            </p:stCondLst>
                            <p:childTnLst>
                              <p:par>
                                <p:cTn id="31" presetID="2" presetClass="entr" presetSubtype="4" decel="10000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1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4200"/>
                            </p:stCondLst>
                            <p:childTnLst>
                              <p:par>
                                <p:cTn id="40" presetID="2" presetClass="entr" presetSubtype="4" decel="10000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1000" fill="hold"/>
                                        <p:tgtEl>
                                          <p:spTgt spid="23"/>
                                        </p:tgtEl>
                                        <p:attrNameLst>
                                          <p:attrName>ppt_x</p:attrName>
                                        </p:attrNameLst>
                                      </p:cBhvr>
                                      <p:tavLst>
                                        <p:tav tm="0">
                                          <p:val>
                                            <p:strVal val="#ppt_x"/>
                                          </p:val>
                                        </p:tav>
                                        <p:tav tm="100000">
                                          <p:val>
                                            <p:strVal val="#ppt_x"/>
                                          </p:val>
                                        </p:tav>
                                      </p:tavLst>
                                    </p:anim>
                                    <p:anim calcmode="lin" valueType="num">
                                      <p:cBhvr additive="base">
                                        <p:cTn id="43" dur="10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000" fill="hold"/>
                                        <p:tgtEl>
                                          <p:spTgt spid="14"/>
                                        </p:tgtEl>
                                        <p:attrNameLst>
                                          <p:attrName>ppt_x</p:attrName>
                                        </p:attrNameLst>
                                      </p:cBhvr>
                                      <p:tavLst>
                                        <p:tav tm="0">
                                          <p:val>
                                            <p:strVal val="#ppt_x"/>
                                          </p:val>
                                        </p:tav>
                                        <p:tav tm="100000">
                                          <p:val>
                                            <p:strVal val="#ppt_x"/>
                                          </p:val>
                                        </p:tav>
                                      </p:tavLst>
                                    </p:anim>
                                    <p:anim calcmode="lin" valueType="num">
                                      <p:cBhvr additive="base">
                                        <p:cTn id="4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6" grpId="0"/>
      <p:bldP spid="21" grpId="0" animBg="1">
        <p:tmplLst>
          <p:tmpl>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tmplLst>
          <p:tmpl>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tmplLst>
          <p:tmpl>
            <p:tnLst>
              <p:par>
                <p:cTn presetID="2" presetClass="entr" presetSubtype="4" decel="10000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33" grpId="0"/>
    </p:bldLst>
  </p:timing>
  <p:extLst>
    <p:ext uri="{DCECCB84-F9BA-43D5-87BE-67443E8EF086}">
      <p15:sldGuideLst xmlns:p15="http://schemas.microsoft.com/office/powerpoint/2012/main">
        <p15:guide id="1" orient="horz" pos="1512" userDrawn="1">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9" userDrawn="1">
          <p15:clr>
            <a:srgbClr val="FBAE40"/>
          </p15:clr>
        </p15:guide>
        <p15:guide id="8" orient="horz" pos="562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6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6295"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1"/>
          </p:nvPr>
        </p:nvSpPr>
        <p:spPr>
          <a:xfrm>
            <a:off x="4176477" y="4973358"/>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2"/>
          </p:nvPr>
        </p:nvSpPr>
        <p:spPr>
          <a:xfrm>
            <a:off x="7524397"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4" name="Picture Placeholder 13"/>
          <p:cNvSpPr>
            <a:spLocks noGrp="1"/>
          </p:cNvSpPr>
          <p:nvPr>
            <p:ph type="pic" sz="quarter" idx="13"/>
          </p:nvPr>
        </p:nvSpPr>
        <p:spPr>
          <a:xfrm>
            <a:off x="10873825" y="4973358"/>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040E9A8D-4F9A-4C9D-A9A4-E6C027C31E50}"/>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21" name="Espace réservé du texte 2">
            <a:extLst>
              <a:ext uri="{FF2B5EF4-FFF2-40B4-BE49-F238E27FC236}">
                <a16:creationId xmlns:a16="http://schemas.microsoft.com/office/drawing/2014/main" id="{4482DC4C-3A2E-479B-93DD-193CC8A41DA9}"/>
              </a:ext>
            </a:extLst>
          </p:cNvPr>
          <p:cNvSpPr>
            <a:spLocks noGrp="1"/>
          </p:cNvSpPr>
          <p:nvPr>
            <p:ph type="body" sz="quarter" idx="14"/>
          </p:nvPr>
        </p:nvSpPr>
        <p:spPr>
          <a:xfrm>
            <a:off x="4175346" y="3079436"/>
            <a:ext cx="3240000" cy="1807200"/>
          </a:xfrm>
          <a:prstGeom prst="rect">
            <a:avLst/>
          </a:prstGeom>
          <a:solidFill>
            <a:srgbClr val="00AFAF"/>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2" name="Espace réservé du texte 2">
            <a:extLst>
              <a:ext uri="{FF2B5EF4-FFF2-40B4-BE49-F238E27FC236}">
                <a16:creationId xmlns:a16="http://schemas.microsoft.com/office/drawing/2014/main" id="{97D7B431-1E64-4D52-BA5E-7B12E47235A4}"/>
              </a:ext>
            </a:extLst>
          </p:cNvPr>
          <p:cNvSpPr>
            <a:spLocks noGrp="1"/>
          </p:cNvSpPr>
          <p:nvPr>
            <p:ph type="body" sz="quarter" idx="15"/>
          </p:nvPr>
        </p:nvSpPr>
        <p:spPr>
          <a:xfrm>
            <a:off x="7525151" y="7032564"/>
            <a:ext cx="32400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3" name="Espace réservé du texte 2">
            <a:extLst>
              <a:ext uri="{FF2B5EF4-FFF2-40B4-BE49-F238E27FC236}">
                <a16:creationId xmlns:a16="http://schemas.microsoft.com/office/drawing/2014/main" id="{126A9388-6C1D-4AAE-B3A0-CA94B01A1C01}"/>
              </a:ext>
            </a:extLst>
          </p:cNvPr>
          <p:cNvSpPr>
            <a:spLocks noGrp="1"/>
          </p:cNvSpPr>
          <p:nvPr>
            <p:ph type="body" sz="quarter" idx="16"/>
          </p:nvPr>
        </p:nvSpPr>
        <p:spPr>
          <a:xfrm>
            <a:off x="10873448" y="3079750"/>
            <a:ext cx="3240000" cy="1807200"/>
          </a:xfrm>
          <a:prstGeom prst="rect">
            <a:avLst/>
          </a:prstGeom>
          <a:solidFill>
            <a:srgbClr val="72C5C3"/>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4" name="Espace réservé du texte 2">
            <a:extLst>
              <a:ext uri="{FF2B5EF4-FFF2-40B4-BE49-F238E27FC236}">
                <a16:creationId xmlns:a16="http://schemas.microsoft.com/office/drawing/2014/main" id="{2C736DCA-D21B-44DF-9347-347FFD4F73DF}"/>
              </a:ext>
            </a:extLst>
          </p:cNvPr>
          <p:cNvSpPr>
            <a:spLocks noGrp="1"/>
          </p:cNvSpPr>
          <p:nvPr>
            <p:ph type="body" sz="quarter" idx="17"/>
          </p:nvPr>
        </p:nvSpPr>
        <p:spPr>
          <a:xfrm>
            <a:off x="827803" y="7032564"/>
            <a:ext cx="3240000" cy="1807200"/>
          </a:xfrm>
          <a:prstGeom prst="rect">
            <a:avLst/>
          </a:prstGeom>
          <a:solidFill>
            <a:srgbClr val="B7DAB6"/>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33" name="Titre 1">
            <a:extLst>
              <a:ext uri="{FF2B5EF4-FFF2-40B4-BE49-F238E27FC236}">
                <a16:creationId xmlns:a16="http://schemas.microsoft.com/office/drawing/2014/main" id="{8CB8BEA4-9F42-4384-9CBB-B19E05889577}"/>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5" name="Picture Placeholder 12">
            <a:extLst>
              <a:ext uri="{FF2B5EF4-FFF2-40B4-BE49-F238E27FC236}">
                <a16:creationId xmlns:a16="http://schemas.microsoft.com/office/drawing/2014/main" id="{983818C6-9B26-49E2-8299-3E558B2A65EF}"/>
              </a:ext>
            </a:extLst>
          </p:cNvPr>
          <p:cNvSpPr>
            <a:spLocks noGrp="1"/>
          </p:cNvSpPr>
          <p:nvPr>
            <p:ph type="pic" sz="quarter" idx="18"/>
          </p:nvPr>
        </p:nvSpPr>
        <p:spPr>
          <a:xfrm>
            <a:off x="14222501"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7" name="Espace réservé du texte 2">
            <a:extLst>
              <a:ext uri="{FF2B5EF4-FFF2-40B4-BE49-F238E27FC236}">
                <a16:creationId xmlns:a16="http://schemas.microsoft.com/office/drawing/2014/main" id="{D09EF64F-B681-47F2-9E1B-F94A507C8CA8}"/>
              </a:ext>
            </a:extLst>
          </p:cNvPr>
          <p:cNvSpPr>
            <a:spLocks noGrp="1"/>
          </p:cNvSpPr>
          <p:nvPr>
            <p:ph type="body" sz="quarter" idx="19"/>
          </p:nvPr>
        </p:nvSpPr>
        <p:spPr>
          <a:xfrm>
            <a:off x="14222500" y="7032564"/>
            <a:ext cx="32400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Tree>
    <p:extLst>
      <p:ext uri="{BB962C8B-B14F-4D97-AF65-F5344CB8AC3E}">
        <p14:creationId xmlns:p14="http://schemas.microsoft.com/office/powerpoint/2010/main" val="30947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1600"/>
                            </p:stCondLst>
                            <p:childTnLst>
                              <p:par>
                                <p:cTn id="18" presetID="2" presetClass="entr" presetSubtype="4" decel="10000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ppt_x"/>
                                          </p:val>
                                        </p:tav>
                                        <p:tav tm="100000">
                                          <p:val>
                                            <p:strVal val="#ppt_x"/>
                                          </p:val>
                                        </p:tav>
                                      </p:tavLst>
                                    </p:anim>
                                    <p:anim calcmode="lin" valueType="num">
                                      <p:cBhvr additive="base">
                                        <p:cTn id="21" dur="10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600"/>
                            </p:stCondLst>
                            <p:childTnLst>
                              <p:par>
                                <p:cTn id="27" presetID="2" presetClass="entr" presetSubtype="4"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ppt_x"/>
                                          </p:val>
                                        </p:tav>
                                        <p:tav tm="100000">
                                          <p:val>
                                            <p:strVal val="#ppt_x"/>
                                          </p:val>
                                        </p:tav>
                                      </p:tavLst>
                                    </p:anim>
                                    <p:anim calcmode="lin" valueType="num">
                                      <p:cBhvr additive="base">
                                        <p:cTn id="34" dur="1000" fill="hold"/>
                                        <p:tgtEl>
                                          <p:spTgt spid="22"/>
                                        </p:tgtEl>
                                        <p:attrNameLst>
                                          <p:attrName>ppt_y</p:attrName>
                                        </p:attrNameLst>
                                      </p:cBhvr>
                                      <p:tavLst>
                                        <p:tav tm="0">
                                          <p:val>
                                            <p:strVal val="1+#ppt_h/2"/>
                                          </p:val>
                                        </p:tav>
                                        <p:tav tm="100000">
                                          <p:val>
                                            <p:strVal val="#ppt_y"/>
                                          </p:val>
                                        </p:tav>
                                      </p:tavLst>
                                    </p:anim>
                                  </p:childTnLst>
                                </p:cTn>
                              </p:par>
                            </p:childTnLst>
                          </p:cTn>
                        </p:par>
                        <p:par>
                          <p:cTn id="35" fill="hold">
                            <p:stCondLst>
                              <p:cond delay="3700"/>
                            </p:stCondLst>
                            <p:childTnLst>
                              <p:par>
                                <p:cTn id="36" presetID="2" presetClass="entr" presetSubtype="4" decel="10000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1000" fill="hold"/>
                                        <p:tgtEl>
                                          <p:spTgt spid="23"/>
                                        </p:tgtEl>
                                        <p:attrNameLst>
                                          <p:attrName>ppt_x</p:attrName>
                                        </p:attrNameLst>
                                      </p:cBhvr>
                                      <p:tavLst>
                                        <p:tav tm="0">
                                          <p:val>
                                            <p:strVal val="#ppt_x"/>
                                          </p:val>
                                        </p:tav>
                                        <p:tav tm="100000">
                                          <p:val>
                                            <p:strVal val="#ppt_x"/>
                                          </p:val>
                                        </p:tav>
                                      </p:tavLst>
                                    </p:anim>
                                    <p:anim calcmode="lin" valueType="num">
                                      <p:cBhvr additive="base">
                                        <p:cTn id="39" dur="1000" fill="hold"/>
                                        <p:tgtEl>
                                          <p:spTgt spid="23"/>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1000" fill="hold"/>
                                        <p:tgtEl>
                                          <p:spTgt spid="14"/>
                                        </p:tgtEl>
                                        <p:attrNameLst>
                                          <p:attrName>ppt_x</p:attrName>
                                        </p:attrNameLst>
                                      </p:cBhvr>
                                      <p:tavLst>
                                        <p:tav tm="0">
                                          <p:val>
                                            <p:strVal val="#ppt_x"/>
                                          </p:val>
                                        </p:tav>
                                        <p:tav tm="100000">
                                          <p:val>
                                            <p:strVal val="#ppt_x"/>
                                          </p:val>
                                        </p:tav>
                                      </p:tavLst>
                                    </p:anim>
                                    <p:anim calcmode="lin" valueType="num">
                                      <p:cBhvr additive="base">
                                        <p:cTn id="43" dur="10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4700"/>
                            </p:stCondLst>
                            <p:childTnLst>
                              <p:par>
                                <p:cTn id="45" presetID="2" presetClass="entr" presetSubtype="4"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ppt_x"/>
                                          </p:val>
                                        </p:tav>
                                        <p:tav tm="100000">
                                          <p:val>
                                            <p:strVal val="#ppt_x"/>
                                          </p:val>
                                        </p:tav>
                                      </p:tavLst>
                                    </p:anim>
                                    <p:anim calcmode="lin" valueType="num">
                                      <p:cBhvr additive="base">
                                        <p:cTn id="48" dur="10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000" fill="hold"/>
                                        <p:tgtEl>
                                          <p:spTgt spid="17"/>
                                        </p:tgtEl>
                                        <p:attrNameLst>
                                          <p:attrName>ppt_x</p:attrName>
                                        </p:attrNameLst>
                                      </p:cBhvr>
                                      <p:tavLst>
                                        <p:tav tm="0">
                                          <p:val>
                                            <p:strVal val="#ppt_x"/>
                                          </p:val>
                                        </p:tav>
                                        <p:tav tm="100000">
                                          <p:val>
                                            <p:strVal val="#ppt_x"/>
                                          </p:val>
                                        </p:tav>
                                      </p:tavLst>
                                    </p:anim>
                                    <p:anim calcmode="lin" valueType="num">
                                      <p:cBhvr additive="base">
                                        <p:cTn id="5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21" grpId="0" animBg="1">
        <p:tmplLst>
          <p:tmpl>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tmplLst>
          <p:tmpl>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tmplLst>
          <p:tmpl>
            <p:tnLst>
              <p:par>
                <p:cTn presetID="2" presetClass="entr" presetSubtype="4" decel="10000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33" grpId="0"/>
      <p:bldP spid="15" grpId="0" animBg="1"/>
      <p:bldP spid="17" grpId="0" animBg="1">
        <p:tmplLst>
          <p:tmpl>
            <p:tnLst>
              <p:par>
                <p:cTn presetID="2" presetClass="entr" presetSubtype="4" decel="100000"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ppt_x"/>
                          </p:val>
                        </p:tav>
                        <p:tav tm="100000">
                          <p:val>
                            <p:strVal val="#ppt_x"/>
                          </p:val>
                        </p:tav>
                      </p:tavLst>
                    </p:anim>
                    <p:anim calcmode="lin" valueType="num">
                      <p:cBhvr additive="base">
                        <p:cTn dur="1000" fill="hold"/>
                        <p:tgtEl>
                          <p:spTgt spid="17"/>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512">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9">
          <p15:clr>
            <a:srgbClr val="FBAE40"/>
          </p15:clr>
        </p15:guide>
        <p15:guide id="8" orient="horz" pos="56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1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5" name="TextBox 7">
            <a:extLst>
              <a:ext uri="{FF2B5EF4-FFF2-40B4-BE49-F238E27FC236}">
                <a16:creationId xmlns:a16="http://schemas.microsoft.com/office/drawing/2014/main" id="{BB4C9D8E-134F-4FB1-A36A-BF4A79019B3E}"/>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Espace réservé du texte 2">
            <a:extLst>
              <a:ext uri="{FF2B5EF4-FFF2-40B4-BE49-F238E27FC236}">
                <a16:creationId xmlns:a16="http://schemas.microsoft.com/office/drawing/2014/main" id="{081FB611-B7C4-4B9E-A0E2-57A63067B5C9}"/>
              </a:ext>
            </a:extLst>
          </p:cNvPr>
          <p:cNvSpPr>
            <a:spLocks noGrp="1"/>
          </p:cNvSpPr>
          <p:nvPr>
            <p:ph type="body" sz="quarter" idx="11" hasCustomPrompt="1"/>
          </p:nvPr>
        </p:nvSpPr>
        <p:spPr>
          <a:xfrm rot="16200000">
            <a:off x="-4819351" y="3911600"/>
            <a:ext cx="11537008" cy="2463801"/>
          </a:xfrm>
          <a:prstGeom prst="rect">
            <a:avLst/>
          </a:prstGeom>
        </p:spPr>
        <p:txBody>
          <a:bodyPr lIns="0" tIns="0" rIns="0" bIns="0"/>
          <a:lstStyle>
            <a:lvl1pPr marL="0" indent="0" algn="ctr" defTabSz="1371600" rtl="0" eaLnBrk="1" latinLnBrk="0" hangingPunct="1">
              <a:buNone/>
              <a:defRPr lang="fr-FR" sz="13800" b="1" kern="1200" dirty="0" smtClean="0">
                <a:solidFill>
                  <a:schemeClr val="bg1">
                    <a:alpha val="30000"/>
                  </a:schemeClr>
                </a:solidFill>
                <a:latin typeface="+mn-lt"/>
                <a:ea typeface="Verdana" panose="020B0604030504040204" pitchFamily="34" charset="0"/>
                <a:cs typeface="+mn-cs"/>
              </a:defRPr>
            </a:lvl1pPr>
          </a:lstStyle>
          <a:p>
            <a:pPr lvl="0"/>
            <a:r>
              <a:rPr lang="fr-FR" dirty="0"/>
              <a:t>TEXTE</a:t>
            </a:r>
          </a:p>
        </p:txBody>
      </p:sp>
      <p:sp>
        <p:nvSpPr>
          <p:cNvPr id="2" name="Titre 1">
            <a:extLst>
              <a:ext uri="{FF2B5EF4-FFF2-40B4-BE49-F238E27FC236}">
                <a16:creationId xmlns:a16="http://schemas.microsoft.com/office/drawing/2014/main" id="{A6C66A9A-9D8C-433C-98B0-CC8625D4ACB9}"/>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Tree>
    <p:extLst>
      <p:ext uri="{BB962C8B-B14F-4D97-AF65-F5344CB8AC3E}">
        <p14:creationId xmlns:p14="http://schemas.microsoft.com/office/powerpoint/2010/main" val="10289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576" userDrawn="1">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0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7088" y="3142494"/>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0" name="Picture Placeholder 9"/>
          <p:cNvSpPr>
            <a:spLocks noGrp="1"/>
          </p:cNvSpPr>
          <p:nvPr>
            <p:ph type="pic" sz="quarter" idx="11"/>
          </p:nvPr>
        </p:nvSpPr>
        <p:spPr>
          <a:xfrm>
            <a:off x="6443081" y="3146017"/>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12061195" y="3146017"/>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6488D4CC-A612-481C-A1FF-6F3935466B6A}"/>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1" name="Titre 1">
            <a:extLst>
              <a:ext uri="{FF2B5EF4-FFF2-40B4-BE49-F238E27FC236}">
                <a16:creationId xmlns:a16="http://schemas.microsoft.com/office/drawing/2014/main" id="{C5AAB320-1FBD-4C0E-8E9B-94184D1DC0CD}"/>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58527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59" userDrawn="1">
          <p15:clr>
            <a:srgbClr val="FBAE40"/>
          </p15:clr>
        </p15:guide>
        <p15:guide id="7" orient="horz" pos="1872">
          <p15:clr>
            <a:srgbClr val="FBAE40"/>
          </p15:clr>
        </p15:guide>
        <p15:guide id="8" orient="horz" pos="56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BA3C91-FE06-8472-C37B-64DFC0399362}"/>
              </a:ext>
            </a:extLst>
          </p:cNvPr>
          <p:cNvSpPr>
            <a:spLocks noGrp="1"/>
          </p:cNvSpPr>
          <p:nvPr>
            <p:ph type="ctrTitle"/>
          </p:nvPr>
        </p:nvSpPr>
        <p:spPr>
          <a:xfrm>
            <a:off x="2286000" y="1683544"/>
            <a:ext cx="13716000" cy="3581400"/>
          </a:xfrm>
        </p:spPr>
        <p:txBody>
          <a:bodyPr anchor="b"/>
          <a:lstStyle>
            <a:lvl1pPr algn="ctr">
              <a:defRPr sz="9000"/>
            </a:lvl1pPr>
          </a:lstStyle>
          <a:p>
            <a:r>
              <a:rPr lang="fr-FR"/>
              <a:t>Modifiez le style du titre</a:t>
            </a:r>
          </a:p>
        </p:txBody>
      </p:sp>
      <p:sp>
        <p:nvSpPr>
          <p:cNvPr id="3" name="Sous-titre 2">
            <a:extLst>
              <a:ext uri="{FF2B5EF4-FFF2-40B4-BE49-F238E27FC236}">
                <a16:creationId xmlns:a16="http://schemas.microsoft.com/office/drawing/2014/main" id="{062C85B3-95D8-1823-9764-F022970C4B9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D1E88A2-57C2-6CE9-855F-AEA8081246E1}"/>
              </a:ext>
            </a:extLst>
          </p:cNvPr>
          <p:cNvSpPr>
            <a:spLocks noGrp="1"/>
          </p:cNvSpPr>
          <p:nvPr>
            <p:ph type="dt" sz="half" idx="10"/>
          </p:nvPr>
        </p:nvSpPr>
        <p:spPr/>
        <p:txBody>
          <a:bodyPr/>
          <a:lstStyle/>
          <a:p>
            <a:fld id="{ECEDFEB7-89C4-2D42-8404-A4221E44C141}" type="datetimeFigureOut">
              <a:rPr lang="fr-FR" smtClean="0"/>
              <a:t>10/06/2025</a:t>
            </a:fld>
            <a:endParaRPr lang="fr-FR" dirty="0"/>
          </a:p>
        </p:txBody>
      </p:sp>
      <p:sp>
        <p:nvSpPr>
          <p:cNvPr id="5" name="Espace réservé du pied de page 4">
            <a:extLst>
              <a:ext uri="{FF2B5EF4-FFF2-40B4-BE49-F238E27FC236}">
                <a16:creationId xmlns:a16="http://schemas.microsoft.com/office/drawing/2014/main" id="{09E98713-6B8D-1541-D3FB-75F124EB697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8768A4E5-8853-18CE-C253-7E406F2924BA}"/>
              </a:ext>
            </a:extLst>
          </p:cNvPr>
          <p:cNvSpPr>
            <a:spLocks noGrp="1"/>
          </p:cNvSpPr>
          <p:nvPr>
            <p:ph type="sldNum" sz="quarter" idx="12"/>
          </p:nvPr>
        </p:nvSpPr>
        <p:spPr/>
        <p:txBody>
          <a:bodyPr/>
          <a:lstStyle/>
          <a:p>
            <a:fld id="{3436371D-342D-4349-B2A9-BEF0789EBF94}" type="slidenum">
              <a:rPr lang="fr-FR" smtClean="0"/>
              <a:t>‹N°›</a:t>
            </a:fld>
            <a:endParaRPr lang="fr-FR" dirty="0"/>
          </a:p>
        </p:txBody>
      </p:sp>
    </p:spTree>
    <p:extLst>
      <p:ext uri="{BB962C8B-B14F-4D97-AF65-F5344CB8AC3E}">
        <p14:creationId xmlns:p14="http://schemas.microsoft.com/office/powerpoint/2010/main" val="418861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0" name="Espace réservé du texte 4">
            <a:extLst>
              <a:ext uri="{FF2B5EF4-FFF2-40B4-BE49-F238E27FC236}">
                <a16:creationId xmlns:a16="http://schemas.microsoft.com/office/drawing/2014/main" id="{122F5127-BA85-487B-820C-A88BFA41EDB2}"/>
              </a:ext>
            </a:extLst>
          </p:cNvPr>
          <p:cNvSpPr>
            <a:spLocks noGrp="1"/>
          </p:cNvSpPr>
          <p:nvPr>
            <p:ph type="body" sz="quarter" idx="10" hasCustomPrompt="1"/>
          </p:nvPr>
        </p:nvSpPr>
        <p:spPr>
          <a:xfrm>
            <a:off x="1256400" y="2538155"/>
            <a:ext cx="15775200" cy="456535"/>
          </a:xfrm>
          <a:prstGeom prst="rect">
            <a:avLst/>
          </a:prstGeom>
        </p:spPr>
        <p:txBody>
          <a:bodyPr>
            <a:spAutoFit/>
          </a:bodyPr>
          <a:lstStyle>
            <a:lvl1pPr marL="0" indent="0" algn="ctr" defTabSz="1371600" rtl="0" eaLnBrk="1" latinLnBrk="0" hangingPunct="1">
              <a:lnSpc>
                <a:spcPct val="150000"/>
              </a:lnSpc>
              <a:spcBef>
                <a:spcPts val="1200"/>
              </a:spcBef>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Sous-titre</a:t>
            </a:r>
            <a:endParaRPr lang="en-US" dirty="0"/>
          </a:p>
        </p:txBody>
      </p:sp>
    </p:spTree>
    <p:extLst>
      <p:ext uri="{BB962C8B-B14F-4D97-AF65-F5344CB8AC3E}">
        <p14:creationId xmlns:p14="http://schemas.microsoft.com/office/powerpoint/2010/main" val="8551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23400" y="890051"/>
            <a:ext cx="170412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ctr" anchorCtr="0">
            <a:noAutofit/>
          </a:bodyPr>
          <a:lstStyle>
            <a:lvl1pPr marL="914378" lvl="0" indent="-634985" rtl="0">
              <a:spcBef>
                <a:spcPts val="0"/>
              </a:spcBef>
              <a:spcAft>
                <a:spcPts val="0"/>
              </a:spcAft>
              <a:buSzPts val="1400"/>
              <a:buChar char="●"/>
              <a:defRPr/>
            </a:lvl1pPr>
            <a:lvl2pPr marL="1828755" lvl="1" indent="-634985" rtl="0">
              <a:spcBef>
                <a:spcPts val="0"/>
              </a:spcBef>
              <a:spcAft>
                <a:spcPts val="0"/>
              </a:spcAft>
              <a:buSzPts val="1400"/>
              <a:buChar char="○"/>
              <a:defRPr/>
            </a:lvl2pPr>
            <a:lvl3pPr marL="2743131" lvl="2" indent="-634985" rtl="0">
              <a:spcBef>
                <a:spcPts val="0"/>
              </a:spcBef>
              <a:spcAft>
                <a:spcPts val="0"/>
              </a:spcAft>
              <a:buSzPts val="1400"/>
              <a:buChar char="■"/>
              <a:defRPr/>
            </a:lvl3pPr>
            <a:lvl4pPr marL="3657509" lvl="3" indent="-634985" rtl="0">
              <a:spcBef>
                <a:spcPts val="0"/>
              </a:spcBef>
              <a:spcAft>
                <a:spcPts val="0"/>
              </a:spcAft>
              <a:buSzPts val="1400"/>
              <a:buChar char="●"/>
              <a:defRPr/>
            </a:lvl4pPr>
            <a:lvl5pPr marL="4571886" lvl="4" indent="-634985" rtl="0">
              <a:spcBef>
                <a:spcPts val="0"/>
              </a:spcBef>
              <a:spcAft>
                <a:spcPts val="0"/>
              </a:spcAft>
              <a:buSzPts val="1400"/>
              <a:buChar char="○"/>
              <a:defRPr/>
            </a:lvl5pPr>
            <a:lvl6pPr marL="5486264" lvl="5" indent="-634985" rtl="0">
              <a:spcBef>
                <a:spcPts val="0"/>
              </a:spcBef>
              <a:spcAft>
                <a:spcPts val="0"/>
              </a:spcAft>
              <a:buSzPts val="1400"/>
              <a:buChar char="■"/>
              <a:defRPr/>
            </a:lvl6pPr>
            <a:lvl7pPr marL="6400640" lvl="6" indent="-634985" rtl="0">
              <a:spcBef>
                <a:spcPts val="0"/>
              </a:spcBef>
              <a:spcAft>
                <a:spcPts val="0"/>
              </a:spcAft>
              <a:buSzPts val="1400"/>
              <a:buChar char="●"/>
              <a:defRPr/>
            </a:lvl7pPr>
            <a:lvl8pPr marL="7315017" lvl="7" indent="-634985" rtl="0">
              <a:spcBef>
                <a:spcPts val="0"/>
              </a:spcBef>
              <a:spcAft>
                <a:spcPts val="0"/>
              </a:spcAft>
              <a:buSzPts val="1400"/>
              <a:buChar char="○"/>
              <a:defRPr/>
            </a:lvl8pPr>
            <a:lvl9pPr marL="8229395" lvl="8" indent="-634985" rtl="0">
              <a:spcBef>
                <a:spcPts val="0"/>
              </a:spcBef>
              <a:spcAft>
                <a:spcPts val="0"/>
              </a:spcAft>
              <a:buSzPts val="1400"/>
              <a:buChar char="■"/>
              <a:defRPr/>
            </a:lvl9pPr>
          </a:lstStyle>
          <a:p>
            <a:endParaRPr/>
          </a:p>
        </p:txBody>
      </p:sp>
      <p:sp>
        <p:nvSpPr>
          <p:cNvPr id="22" name="Google Shape;22;p3"/>
          <p:cNvSpPr txBox="1">
            <a:spLocks noGrp="1"/>
          </p:cNvSpPr>
          <p:nvPr>
            <p:ph type="sldNum" idx="12"/>
          </p:nvPr>
        </p:nvSpPr>
        <p:spPr>
          <a:xfrm>
            <a:off x="16980500" y="9362018"/>
            <a:ext cx="1097400" cy="7872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fr-BE" smtClean="0"/>
              <a:pPr/>
              <a:t>‹N°›</a:t>
            </a:fld>
            <a:endParaRPr lang="fr-BE"/>
          </a:p>
        </p:txBody>
      </p:sp>
    </p:spTree>
    <p:extLst>
      <p:ext uri="{BB962C8B-B14F-4D97-AF65-F5344CB8AC3E}">
        <p14:creationId xmlns:p14="http://schemas.microsoft.com/office/powerpoint/2010/main" val="84100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0" name="Espace réservé du texte 4">
            <a:extLst>
              <a:ext uri="{FF2B5EF4-FFF2-40B4-BE49-F238E27FC236}">
                <a16:creationId xmlns:a16="http://schemas.microsoft.com/office/drawing/2014/main" id="{122F5127-BA85-487B-820C-A88BFA41EDB2}"/>
              </a:ext>
            </a:extLst>
          </p:cNvPr>
          <p:cNvSpPr>
            <a:spLocks noGrp="1"/>
          </p:cNvSpPr>
          <p:nvPr>
            <p:ph type="body" sz="quarter" idx="10" hasCustomPrompt="1"/>
          </p:nvPr>
        </p:nvSpPr>
        <p:spPr>
          <a:xfrm>
            <a:off x="1256400" y="2538155"/>
            <a:ext cx="15775200" cy="456535"/>
          </a:xfrm>
          <a:prstGeom prst="rect">
            <a:avLst/>
          </a:prstGeom>
        </p:spPr>
        <p:txBody>
          <a:bodyPr>
            <a:spAutoFit/>
          </a:bodyPr>
          <a:lstStyle>
            <a:lvl1pPr marL="0" indent="0" algn="ctr" defTabSz="1371600" rtl="0" eaLnBrk="1" latinLnBrk="0" hangingPunct="1">
              <a:lnSpc>
                <a:spcPct val="150000"/>
              </a:lnSpc>
              <a:spcBef>
                <a:spcPts val="1200"/>
              </a:spcBef>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Sous-titre</a:t>
            </a:r>
            <a:endParaRPr lang="en-US" dirty="0"/>
          </a:p>
        </p:txBody>
      </p:sp>
    </p:spTree>
    <p:extLst>
      <p:ext uri="{BB962C8B-B14F-4D97-AF65-F5344CB8AC3E}">
        <p14:creationId xmlns:p14="http://schemas.microsoft.com/office/powerpoint/2010/main" val="418699924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1483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133575485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784943"/>
            <a:ext cx="3600000" cy="2585323"/>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583573"/>
            <a:ext cx="3600000" cy="698717"/>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6701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784943"/>
            <a:ext cx="3600000" cy="2585323"/>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583573"/>
            <a:ext cx="3600000" cy="698717"/>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349527507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40209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E59EF8-B98E-4B92-B75A-A1ECD54083CC}"/>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827088" y="8897952"/>
            <a:ext cx="2458066" cy="565136"/>
          </a:xfrm>
          <a:prstGeom prst="rect">
            <a:avLst/>
          </a:prstGeom>
        </p:spPr>
      </p:pic>
    </p:spTree>
    <p:extLst>
      <p:ext uri="{BB962C8B-B14F-4D97-AF65-F5344CB8AC3E}">
        <p14:creationId xmlns:p14="http://schemas.microsoft.com/office/powerpoint/2010/main" val="864947786"/>
      </p:ext>
    </p:extLst>
  </p:cSld>
  <p:clrMap bg1="lt1" tx1="dk1" bg2="lt2" tx2="dk2" accent1="accent1" accent2="accent2" accent3="accent3" accent4="accent4" accent5="accent5" accent6="accent6" hlink="hlink" folHlink="folHlink"/>
  <p:sldLayoutIdLst>
    <p:sldLayoutId id="2147483806" r:id="rId1"/>
    <p:sldLayoutId id="2147483809" r:id="rId2"/>
    <p:sldLayoutId id="2147483723" r:id="rId3"/>
    <p:sldLayoutId id="2147483820" r:id="rId4"/>
    <p:sldLayoutId id="2147483811" r:id="rId5"/>
    <p:sldLayoutId id="2147483826" r:id="rId6"/>
    <p:sldLayoutId id="2147483813" r:id="rId7"/>
    <p:sldLayoutId id="2147483825" r:id="rId8"/>
    <p:sldLayoutId id="2147483808" r:id="rId9"/>
    <p:sldLayoutId id="2147483819" r:id="rId10"/>
    <p:sldLayoutId id="2147483802" r:id="rId11"/>
    <p:sldLayoutId id="2147483807" r:id="rId12"/>
    <p:sldLayoutId id="2147483810" r:id="rId13"/>
    <p:sldLayoutId id="2147483804" r:id="rId14"/>
    <p:sldLayoutId id="2147483805" r:id="rId15"/>
    <p:sldLayoutId id="2147483733" r:id="rId16"/>
    <p:sldLayoutId id="2147483801" r:id="rId17"/>
    <p:sldLayoutId id="2147483816" r:id="rId18"/>
    <p:sldLayoutId id="2147483815" r:id="rId19"/>
    <p:sldLayoutId id="2147483745" r:id="rId20"/>
    <p:sldLayoutId id="2147483746" r:id="rId21"/>
    <p:sldLayoutId id="2147483752" r:id="rId22"/>
    <p:sldLayoutId id="2147483798" r:id="rId23"/>
    <p:sldLayoutId id="2147483818" r:id="rId24"/>
    <p:sldLayoutId id="2147483757" r:id="rId25"/>
    <p:sldLayoutId id="2147483821" r:id="rId26"/>
    <p:sldLayoutId id="2147483814" r:id="rId27"/>
    <p:sldLayoutId id="2147483812" r:id="rId28"/>
    <p:sldLayoutId id="2147483827" r:id="rId29"/>
    <p:sldLayoutId id="2147483828" r:id="rId3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0" userDrawn="1">
          <p15:clr>
            <a:srgbClr val="F26B43"/>
          </p15:clr>
        </p15:guide>
        <p15:guide id="2" orient="horz" pos="3240" userDrawn="1">
          <p15:clr>
            <a:srgbClr val="F26B43"/>
          </p15:clr>
        </p15:guide>
        <p15:guide id="3" orient="horz" pos="519" userDrawn="1">
          <p15:clr>
            <a:srgbClr val="F26B43"/>
          </p15:clr>
        </p15:guide>
        <p15:guide id="4" pos="521" userDrawn="1">
          <p15:clr>
            <a:srgbClr val="F26B43"/>
          </p15:clr>
        </p15:guide>
        <p15:guide id="5" orient="horz" pos="5961" userDrawn="1">
          <p15:clr>
            <a:srgbClr val="F26B43"/>
          </p15:clr>
        </p15:guide>
        <p15:guide id="6" pos="110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reference.medscape.com/drug-interactionchecker"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hyperlink" Target="http://www.mycarg.org/Chemo_Toxicity_Calculator"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26.tif"/><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0.tif"/><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hyperlink" Target="https://eforms.moffitt.org/cirsgScore.aspx"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hyperlink" Target="https://www.mdcalc.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forms.moffitt.org/cirsgScore.aspx"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hyperlink" Target="http://farmacologiaclinica.info/scales/CIRS-G/"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345B0-57F1-1ED4-F141-1E2B53AAE5AC}"/>
              </a:ext>
            </a:extLst>
          </p:cNvPr>
          <p:cNvSpPr>
            <a:spLocks noGrp="1"/>
          </p:cNvSpPr>
          <p:nvPr>
            <p:ph type="ctrTitle"/>
          </p:nvPr>
        </p:nvSpPr>
        <p:spPr>
          <a:xfrm>
            <a:off x="573741" y="1378744"/>
            <a:ext cx="17409459" cy="2906385"/>
          </a:xfrm>
        </p:spPr>
        <p:txBody>
          <a:bodyPr>
            <a:normAutofit/>
          </a:bodyPr>
          <a:lstStyle/>
          <a:p>
            <a:r>
              <a:rPr lang="fr-FR" sz="7200" dirty="0">
                <a:solidFill>
                  <a:srgbClr val="002060"/>
                </a:solidFill>
              </a:rPr>
              <a:t>Gériatrie oncologique : compléments</a:t>
            </a:r>
          </a:p>
        </p:txBody>
      </p:sp>
      <p:sp>
        <p:nvSpPr>
          <p:cNvPr id="3" name="Sous-titre 2">
            <a:extLst>
              <a:ext uri="{FF2B5EF4-FFF2-40B4-BE49-F238E27FC236}">
                <a16:creationId xmlns:a16="http://schemas.microsoft.com/office/drawing/2014/main" id="{4A4F3089-E7B9-D7FB-CB9F-720874466CE4}"/>
              </a:ext>
            </a:extLst>
          </p:cNvPr>
          <p:cNvSpPr>
            <a:spLocks noGrp="1"/>
          </p:cNvSpPr>
          <p:nvPr>
            <p:ph type="subTitle" idx="1"/>
          </p:nvPr>
        </p:nvSpPr>
        <p:spPr>
          <a:xfrm>
            <a:off x="2286000" y="5310005"/>
            <a:ext cx="13716000" cy="3454505"/>
          </a:xfrm>
        </p:spPr>
        <p:txBody>
          <a:bodyPr>
            <a:normAutofit/>
          </a:bodyPr>
          <a:lstStyle/>
          <a:p>
            <a:r>
              <a:rPr lang="fr-FR" dirty="0">
                <a:solidFill>
                  <a:srgbClr val="002060"/>
                </a:solidFill>
              </a:rPr>
              <a:t>Jeudi 12 juin 2025</a:t>
            </a:r>
          </a:p>
          <a:p>
            <a:r>
              <a:rPr lang="fr-FR" dirty="0">
                <a:solidFill>
                  <a:srgbClr val="002060"/>
                </a:solidFill>
              </a:rPr>
              <a:t>Prof Dr Sandra De Breucker</a:t>
            </a:r>
          </a:p>
          <a:p>
            <a:r>
              <a:rPr lang="fr-FR" dirty="0">
                <a:solidFill>
                  <a:srgbClr val="002060"/>
                </a:solidFill>
              </a:rPr>
              <a:t>Cours interuniversitaire de gériatrie (BIUCGM)</a:t>
            </a:r>
          </a:p>
        </p:txBody>
      </p:sp>
      <p:pic>
        <p:nvPicPr>
          <p:cNvPr id="1026" name="Picture 2">
            <a:extLst>
              <a:ext uri="{FF2B5EF4-FFF2-40B4-BE49-F238E27FC236}">
                <a16:creationId xmlns:a16="http://schemas.microsoft.com/office/drawing/2014/main" id="{3B4A5C29-5332-209C-558F-11D09A0A7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55" t="18413" r="19255" b="19188"/>
          <a:stretch>
            <a:fillRect/>
          </a:stretch>
        </p:blipFill>
        <p:spPr bwMode="auto">
          <a:xfrm>
            <a:off x="15724094" y="8529042"/>
            <a:ext cx="2563906" cy="1283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e de Geneve Logo PNG vector in SVG, PDF, AI, CDR format">
            <a:extLst>
              <a:ext uri="{FF2B5EF4-FFF2-40B4-BE49-F238E27FC236}">
                <a16:creationId xmlns:a16="http://schemas.microsoft.com/office/drawing/2014/main" id="{CAFC93B8-2892-A374-AD08-7C79F39A7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7167282" y="8523684"/>
            <a:ext cx="3675530" cy="114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7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5" name="Google Shape;465;p68"/>
          <p:cNvSpPr txBox="1"/>
          <p:nvPr/>
        </p:nvSpPr>
        <p:spPr>
          <a:xfrm>
            <a:off x="10356351" y="3549012"/>
            <a:ext cx="7308249" cy="2549985"/>
          </a:xfrm>
          <a:prstGeom prst="rect">
            <a:avLst/>
          </a:prstGeom>
          <a:noFill/>
          <a:ln>
            <a:solidFill>
              <a:schemeClr val="accent1"/>
            </a:solidFill>
          </a:ln>
        </p:spPr>
        <p:txBody>
          <a:bodyPr spcFirstLastPara="1" wrap="square" lIns="182850" tIns="182850" rIns="182850" bIns="182850" anchor="t" anchorCtr="0">
            <a:noAutofit/>
          </a:bodyPr>
          <a:lstStyle/>
          <a:p>
            <a:pPr marL="514350" indent="-514350">
              <a:buFont typeface="Arial" panose="020B0604020202020204" pitchFamily="34" charset="0"/>
              <a:buChar char="•"/>
            </a:pPr>
            <a:r>
              <a:rPr lang="nl-BE" sz="3200" dirty="0">
                <a:solidFill>
                  <a:srgbClr val="002060"/>
                </a:solidFill>
              </a:rPr>
              <a:t>Activités de base de la vie journalière : score de Katz</a:t>
            </a:r>
          </a:p>
          <a:p>
            <a:pPr marL="514350" indent="-514350">
              <a:buFont typeface="Arial" panose="020B0604020202020204" pitchFamily="34" charset="0"/>
              <a:buChar char="•"/>
            </a:pPr>
            <a:r>
              <a:rPr lang="nl-BE" sz="3200" dirty="0">
                <a:solidFill>
                  <a:srgbClr val="002060"/>
                </a:solidFill>
              </a:rPr>
              <a:t>Activités instrumentales de la vie journalière : score de Lawton</a:t>
            </a:r>
            <a:endParaRPr sz="3200" dirty="0">
              <a:solidFill>
                <a:srgbClr val="002060"/>
              </a:solidFill>
            </a:endParaRPr>
          </a:p>
        </p:txBody>
      </p:sp>
      <p:pic>
        <p:nvPicPr>
          <p:cNvPr id="467" name="Google Shape;467;p68"/>
          <p:cNvPicPr preferRelativeResize="0"/>
          <p:nvPr/>
        </p:nvPicPr>
        <p:blipFill>
          <a:blip r:embed="rId3">
            <a:alphaModFix/>
          </a:blip>
          <a:stretch>
            <a:fillRect/>
          </a:stretch>
        </p:blipFill>
        <p:spPr>
          <a:xfrm>
            <a:off x="623400" y="3549013"/>
            <a:ext cx="8308116" cy="6231098"/>
          </a:xfrm>
          <a:prstGeom prst="rect">
            <a:avLst/>
          </a:prstGeom>
          <a:noFill/>
          <a:ln>
            <a:noFill/>
          </a:ln>
        </p:spPr>
      </p:pic>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Dépendance fonctionnelle</a:t>
            </a:r>
          </a:p>
        </p:txBody>
      </p:sp>
    </p:spTree>
    <p:extLst>
      <p:ext uri="{BB962C8B-B14F-4D97-AF65-F5344CB8AC3E}">
        <p14:creationId xmlns:p14="http://schemas.microsoft.com/office/powerpoint/2010/main" val="555773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Dépendance fonctionnelle</a:t>
            </a:r>
          </a:p>
        </p:txBody>
      </p:sp>
      <p:pic>
        <p:nvPicPr>
          <p:cNvPr id="2" name="Google Shape;475;p69">
            <a:extLst>
              <a:ext uri="{FF2B5EF4-FFF2-40B4-BE49-F238E27FC236}">
                <a16:creationId xmlns:a16="http://schemas.microsoft.com/office/drawing/2014/main" id="{F2A6EC64-8B04-E56E-E559-120322DB48EC}"/>
              </a:ext>
            </a:extLst>
          </p:cNvPr>
          <p:cNvPicPr preferRelativeResize="0"/>
          <p:nvPr/>
        </p:nvPicPr>
        <p:blipFill>
          <a:blip r:embed="rId3">
            <a:alphaModFix/>
          </a:blip>
          <a:stretch>
            <a:fillRect/>
          </a:stretch>
        </p:blipFill>
        <p:spPr>
          <a:xfrm>
            <a:off x="623399" y="3795248"/>
            <a:ext cx="6453263" cy="4633136"/>
          </a:xfrm>
          <a:prstGeom prst="rect">
            <a:avLst/>
          </a:prstGeom>
          <a:noFill/>
          <a:ln>
            <a:noFill/>
          </a:ln>
        </p:spPr>
      </p:pic>
      <p:sp>
        <p:nvSpPr>
          <p:cNvPr id="3" name="Google Shape;476;p69">
            <a:extLst>
              <a:ext uri="{FF2B5EF4-FFF2-40B4-BE49-F238E27FC236}">
                <a16:creationId xmlns:a16="http://schemas.microsoft.com/office/drawing/2014/main" id="{D3A852E4-6868-9E46-4F83-2B8B4B58E20D}"/>
              </a:ext>
            </a:extLst>
          </p:cNvPr>
          <p:cNvSpPr txBox="1"/>
          <p:nvPr/>
        </p:nvSpPr>
        <p:spPr>
          <a:xfrm>
            <a:off x="503265" y="2938664"/>
            <a:ext cx="4323606" cy="856584"/>
          </a:xfrm>
          <a:prstGeom prst="rect">
            <a:avLst/>
          </a:prstGeom>
          <a:noFill/>
          <a:ln>
            <a:noFill/>
          </a:ln>
        </p:spPr>
        <p:txBody>
          <a:bodyPr spcFirstLastPara="1" wrap="square" lIns="182850" tIns="182850" rIns="182850" bIns="182850" anchor="t" anchorCtr="0">
            <a:noAutofit/>
          </a:bodyPr>
          <a:lstStyle/>
          <a:p>
            <a:r>
              <a:rPr lang="fr" sz="3600" b="1" dirty="0">
                <a:solidFill>
                  <a:srgbClr val="002060"/>
                </a:solidFill>
                <a:ea typeface="Times New Roman"/>
                <a:cs typeface="Times New Roman"/>
                <a:sym typeface="Times New Roman"/>
              </a:rPr>
              <a:t>Echelle de Katz</a:t>
            </a:r>
            <a:endParaRPr sz="3600" b="1" dirty="0">
              <a:solidFill>
                <a:srgbClr val="002060"/>
              </a:solidFill>
              <a:ea typeface="Times New Roman"/>
              <a:cs typeface="Times New Roman"/>
              <a:sym typeface="Times New Roman"/>
            </a:endParaRPr>
          </a:p>
        </p:txBody>
      </p:sp>
      <p:pic>
        <p:nvPicPr>
          <p:cNvPr id="6" name="Google Shape;483;p70">
            <a:extLst>
              <a:ext uri="{FF2B5EF4-FFF2-40B4-BE49-F238E27FC236}">
                <a16:creationId xmlns:a16="http://schemas.microsoft.com/office/drawing/2014/main" id="{A4F2F222-98E2-74EB-5521-10C2FB3BA8CC}"/>
              </a:ext>
            </a:extLst>
          </p:cNvPr>
          <p:cNvPicPr preferRelativeResize="0"/>
          <p:nvPr/>
        </p:nvPicPr>
        <p:blipFill>
          <a:blip r:embed="rId4">
            <a:alphaModFix/>
          </a:blip>
          <a:stretch>
            <a:fillRect/>
          </a:stretch>
        </p:blipFill>
        <p:spPr>
          <a:xfrm>
            <a:off x="7559351" y="1921250"/>
            <a:ext cx="6046200" cy="8365751"/>
          </a:xfrm>
          <a:prstGeom prst="rect">
            <a:avLst/>
          </a:prstGeom>
          <a:noFill/>
          <a:ln>
            <a:noFill/>
          </a:ln>
        </p:spPr>
      </p:pic>
      <p:pic>
        <p:nvPicPr>
          <p:cNvPr id="7" name="Google Shape;484;p70">
            <a:extLst>
              <a:ext uri="{FF2B5EF4-FFF2-40B4-BE49-F238E27FC236}">
                <a16:creationId xmlns:a16="http://schemas.microsoft.com/office/drawing/2014/main" id="{88B31364-52BC-14C8-C1F4-0123CAF61160}"/>
              </a:ext>
            </a:extLst>
          </p:cNvPr>
          <p:cNvPicPr preferRelativeResize="0"/>
          <p:nvPr/>
        </p:nvPicPr>
        <p:blipFill>
          <a:blip r:embed="rId5">
            <a:alphaModFix/>
          </a:blip>
          <a:stretch>
            <a:fillRect/>
          </a:stretch>
        </p:blipFill>
        <p:spPr>
          <a:xfrm>
            <a:off x="13466403" y="6535708"/>
            <a:ext cx="4821597" cy="3660086"/>
          </a:xfrm>
          <a:prstGeom prst="rect">
            <a:avLst/>
          </a:prstGeom>
          <a:noFill/>
          <a:ln>
            <a:noFill/>
          </a:ln>
        </p:spPr>
      </p:pic>
      <p:sp>
        <p:nvSpPr>
          <p:cNvPr id="8" name="Google Shape;476;p69">
            <a:extLst>
              <a:ext uri="{FF2B5EF4-FFF2-40B4-BE49-F238E27FC236}">
                <a16:creationId xmlns:a16="http://schemas.microsoft.com/office/drawing/2014/main" id="{32AE6BDB-037F-B10A-6452-C93F95D26A75}"/>
              </a:ext>
            </a:extLst>
          </p:cNvPr>
          <p:cNvSpPr txBox="1"/>
          <p:nvPr/>
        </p:nvSpPr>
        <p:spPr>
          <a:xfrm>
            <a:off x="13777877" y="1921250"/>
            <a:ext cx="4323606" cy="856584"/>
          </a:xfrm>
          <a:prstGeom prst="rect">
            <a:avLst/>
          </a:prstGeom>
          <a:noFill/>
          <a:ln>
            <a:noFill/>
          </a:ln>
        </p:spPr>
        <p:txBody>
          <a:bodyPr spcFirstLastPara="1" wrap="square" lIns="182850" tIns="182850" rIns="182850" bIns="182850" anchor="t" anchorCtr="0">
            <a:noAutofit/>
          </a:bodyPr>
          <a:lstStyle/>
          <a:p>
            <a:r>
              <a:rPr lang="fr" sz="3600" b="1" dirty="0">
                <a:solidFill>
                  <a:srgbClr val="002060"/>
                </a:solidFill>
                <a:ea typeface="Times New Roman"/>
                <a:cs typeface="Times New Roman"/>
                <a:sym typeface="Times New Roman"/>
              </a:rPr>
              <a:t>Score de Lawton</a:t>
            </a:r>
            <a:endParaRPr sz="3600" b="1" dirty="0">
              <a:solidFill>
                <a:srgbClr val="002060"/>
              </a:solidFill>
              <a:ea typeface="Times New Roman"/>
              <a:cs typeface="Times New Roman"/>
              <a:sym typeface="Times New Roman"/>
            </a:endParaRPr>
          </a:p>
        </p:txBody>
      </p:sp>
    </p:spTree>
    <p:extLst>
      <p:ext uri="{BB962C8B-B14F-4D97-AF65-F5344CB8AC3E}">
        <p14:creationId xmlns:p14="http://schemas.microsoft.com/office/powerpoint/2010/main" val="2338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Troubles cognitifs</a:t>
            </a:r>
          </a:p>
        </p:txBody>
      </p:sp>
      <p:sp>
        <p:nvSpPr>
          <p:cNvPr id="10" name="ZoneTexte 9">
            <a:extLst>
              <a:ext uri="{FF2B5EF4-FFF2-40B4-BE49-F238E27FC236}">
                <a16:creationId xmlns:a16="http://schemas.microsoft.com/office/drawing/2014/main" id="{46445AD8-BC0D-B38D-F843-CADCBB152EF9}"/>
              </a:ext>
            </a:extLst>
          </p:cNvPr>
          <p:cNvSpPr txBox="1"/>
          <p:nvPr/>
        </p:nvSpPr>
        <p:spPr>
          <a:xfrm>
            <a:off x="623399" y="3161322"/>
            <a:ext cx="10746965" cy="5847755"/>
          </a:xfrm>
          <a:prstGeom prst="rect">
            <a:avLst/>
          </a:prstGeom>
          <a:noFill/>
        </p:spPr>
        <p:txBody>
          <a:bodyPr wrap="square">
            <a:spAutoFit/>
          </a:bodyPr>
          <a:lstStyle/>
          <a:p>
            <a:pPr>
              <a:buClr>
                <a:schemeClr val="dk1"/>
              </a:buClr>
              <a:buSzPts val="1100"/>
            </a:pPr>
            <a:endParaRPr lang="fr-FR" sz="3200" dirty="0">
              <a:solidFill>
                <a:srgbClr val="002060"/>
              </a:solidFill>
              <a:ea typeface="Times New Roman"/>
              <a:cs typeface="Times New Roman"/>
              <a:sym typeface="Times New Roman"/>
            </a:endParaRPr>
          </a:p>
          <a:p>
            <a:pPr marL="514350" indent="-514350">
              <a:buClr>
                <a:schemeClr val="dk1"/>
              </a:buClr>
              <a:buSzPts val="1100"/>
              <a:buFont typeface="Arial" panose="020B0604020202020204" pitchFamily="34" charset="0"/>
              <a:buChar char="•"/>
            </a:pPr>
            <a:r>
              <a:rPr lang="fr-FR" sz="3200" dirty="0">
                <a:solidFill>
                  <a:srgbClr val="002060"/>
                </a:solidFill>
                <a:ea typeface="Times New Roman"/>
                <a:cs typeface="Times New Roman"/>
                <a:sym typeface="Times New Roman"/>
              </a:rPr>
              <a:t>Risque plus élevé de dépendance fonctionnelle</a:t>
            </a:r>
          </a:p>
          <a:p>
            <a:pPr marL="514350" indent="-514350">
              <a:buClr>
                <a:schemeClr val="dk1"/>
              </a:buClr>
              <a:buSzPts val="1100"/>
              <a:buFont typeface="Arial" panose="020B0604020202020204" pitchFamily="34" charset="0"/>
              <a:buChar char="•"/>
            </a:pPr>
            <a:r>
              <a:rPr lang="fr-FR" sz="3200" dirty="0">
                <a:solidFill>
                  <a:srgbClr val="002060"/>
                </a:solidFill>
                <a:ea typeface="Times New Roman"/>
                <a:cs typeface="Times New Roman"/>
                <a:sym typeface="Times New Roman"/>
              </a:rPr>
              <a:t>Incidence plus élevée de dépression</a:t>
            </a:r>
          </a:p>
          <a:p>
            <a:pPr marL="514350" indent="-514350">
              <a:buClr>
                <a:schemeClr val="dk1"/>
              </a:buClr>
              <a:buSzPts val="1100"/>
              <a:buFont typeface="Arial" panose="020B0604020202020204" pitchFamily="34" charset="0"/>
              <a:buChar char="•"/>
            </a:pPr>
            <a:r>
              <a:rPr lang="fr-FR" sz="3200" dirty="0">
                <a:solidFill>
                  <a:srgbClr val="002060"/>
                </a:solidFill>
                <a:ea typeface="Times New Roman"/>
                <a:cs typeface="Times New Roman"/>
                <a:sym typeface="Times New Roman"/>
              </a:rPr>
              <a:t>Haut risque de décès</a:t>
            </a:r>
          </a:p>
          <a:p>
            <a:pPr marL="514350" indent="-514350">
              <a:buClr>
                <a:schemeClr val="dk1"/>
              </a:buClr>
              <a:buSzPts val="1100"/>
              <a:buFont typeface="Arial" panose="020B0604020202020204" pitchFamily="34" charset="0"/>
              <a:buChar char="•"/>
            </a:pPr>
            <a:r>
              <a:rPr lang="fr-FR" sz="3200" dirty="0">
                <a:solidFill>
                  <a:srgbClr val="002060"/>
                </a:solidFill>
                <a:ea typeface="Times New Roman"/>
                <a:cs typeface="Times New Roman"/>
                <a:sym typeface="Times New Roman"/>
              </a:rPr>
              <a:t>Facteur de mauvaise observance</a:t>
            </a:r>
          </a:p>
          <a:p>
            <a:pPr marL="514350" indent="-514350">
              <a:buClr>
                <a:schemeClr val="dk1"/>
              </a:buClr>
              <a:buSzPts val="1100"/>
              <a:buFont typeface="Arial" panose="020B0604020202020204" pitchFamily="34" charset="0"/>
              <a:buChar char="•"/>
            </a:pPr>
            <a:endParaRPr lang="fr-FR" sz="3200" dirty="0">
              <a:solidFill>
                <a:srgbClr val="002060"/>
              </a:solidFill>
              <a:ea typeface="Times New Roman"/>
              <a:cs typeface="Times New Roman"/>
              <a:sym typeface="Times New Roman"/>
            </a:endParaRPr>
          </a:p>
          <a:p>
            <a:pPr marL="514350" indent="-514350">
              <a:buClr>
                <a:schemeClr val="dk1"/>
              </a:buClr>
              <a:buSzPts val="1100"/>
              <a:buFont typeface="Arial" panose="020B0604020202020204" pitchFamily="34" charset="0"/>
              <a:buChar char="•"/>
            </a:pPr>
            <a:r>
              <a:rPr lang="fr-FR" sz="3200" b="1" dirty="0">
                <a:solidFill>
                  <a:srgbClr val="002060"/>
                </a:solidFill>
                <a:ea typeface="Times New Roman"/>
                <a:cs typeface="Times New Roman"/>
                <a:sym typeface="Times New Roman"/>
              </a:rPr>
              <a:t>Le patient est-il capable de prendre une décision?</a:t>
            </a:r>
          </a:p>
          <a:p>
            <a:pPr marL="1200150" lvl="1" indent="-514350">
              <a:buClr>
                <a:schemeClr val="dk1"/>
              </a:buClr>
              <a:buSzPts val="1100"/>
              <a:buFont typeface="Arial" panose="020B0604020202020204" pitchFamily="34" charset="0"/>
              <a:buChar char="•"/>
            </a:pPr>
            <a:r>
              <a:rPr lang="fr-FR" sz="2800" dirty="0">
                <a:solidFill>
                  <a:srgbClr val="002060"/>
                </a:solidFill>
                <a:ea typeface="Times New Roman"/>
                <a:cs typeface="Times New Roman"/>
                <a:sym typeface="Times New Roman"/>
              </a:rPr>
              <a:t>Comprend-il les informations pertinentes au sujet du diagnostic et des traitements? </a:t>
            </a:r>
          </a:p>
          <a:p>
            <a:pPr marL="1200150" lvl="1" indent="-514350">
              <a:buClr>
                <a:schemeClr val="dk1"/>
              </a:buClr>
              <a:buSzPts val="1100"/>
              <a:buFont typeface="Arial" panose="020B0604020202020204" pitchFamily="34" charset="0"/>
              <a:buChar char="•"/>
            </a:pPr>
            <a:r>
              <a:rPr lang="fr-FR" sz="2800" dirty="0">
                <a:solidFill>
                  <a:srgbClr val="002060"/>
                </a:solidFill>
                <a:ea typeface="Times New Roman"/>
                <a:cs typeface="Times New Roman"/>
                <a:sym typeface="Times New Roman"/>
              </a:rPr>
              <a:t>Comment évalue-t-il sa situation actuelle?</a:t>
            </a:r>
          </a:p>
          <a:p>
            <a:pPr marL="1200150" lvl="1" indent="-514350">
              <a:buClr>
                <a:schemeClr val="dk1"/>
              </a:buClr>
              <a:buSzPts val="1100"/>
              <a:buFont typeface="Arial" panose="020B0604020202020204" pitchFamily="34" charset="0"/>
              <a:buChar char="•"/>
            </a:pPr>
            <a:r>
              <a:rPr lang="fr-FR" sz="2800" dirty="0">
                <a:solidFill>
                  <a:srgbClr val="002060"/>
                </a:solidFill>
                <a:ea typeface="Times New Roman"/>
                <a:cs typeface="Times New Roman"/>
                <a:sym typeface="Times New Roman"/>
              </a:rPr>
              <a:t>Est-il capable de donner un consentement éclairé?</a:t>
            </a:r>
          </a:p>
          <a:p>
            <a:pPr marL="1200150" lvl="1" indent="-514350">
              <a:buClr>
                <a:schemeClr val="dk1"/>
              </a:buClr>
              <a:buSzPts val="1100"/>
              <a:buFont typeface="Arial" panose="020B0604020202020204" pitchFamily="34" charset="0"/>
              <a:buChar char="•"/>
            </a:pPr>
            <a:r>
              <a:rPr lang="fr-FR" sz="2800" dirty="0">
                <a:solidFill>
                  <a:srgbClr val="002060"/>
                </a:solidFill>
                <a:ea typeface="Times New Roman"/>
                <a:cs typeface="Times New Roman"/>
                <a:sym typeface="Times New Roman"/>
              </a:rPr>
              <a:t>Communique-t-il ses choix? </a:t>
            </a:r>
          </a:p>
        </p:txBody>
      </p:sp>
      <p:sp>
        <p:nvSpPr>
          <p:cNvPr id="12" name="Google Shape;465;p68">
            <a:extLst>
              <a:ext uri="{FF2B5EF4-FFF2-40B4-BE49-F238E27FC236}">
                <a16:creationId xmlns:a16="http://schemas.microsoft.com/office/drawing/2014/main" id="{532DD1C1-1123-0F65-4979-E1D2F543A24F}"/>
              </a:ext>
            </a:extLst>
          </p:cNvPr>
          <p:cNvSpPr txBox="1"/>
          <p:nvPr/>
        </p:nvSpPr>
        <p:spPr>
          <a:xfrm>
            <a:off x="11919872" y="1978789"/>
            <a:ext cx="6055697" cy="2073258"/>
          </a:xfrm>
          <a:prstGeom prst="rect">
            <a:avLst/>
          </a:prstGeom>
          <a:noFill/>
          <a:ln>
            <a:solidFill>
              <a:schemeClr val="accent1"/>
            </a:solidFill>
          </a:ln>
        </p:spPr>
        <p:txBody>
          <a:bodyPr spcFirstLastPara="1" wrap="square" lIns="182850" tIns="182850" rIns="182850" bIns="182850" anchor="t" anchorCtr="0">
            <a:noAutofit/>
          </a:bodyPr>
          <a:lstStyle/>
          <a:p>
            <a:pPr marL="514350" indent="-514350">
              <a:buFont typeface="Arial" panose="020B0604020202020204" pitchFamily="34" charset="0"/>
              <a:buChar char="•"/>
            </a:pPr>
            <a:r>
              <a:rPr lang="nl-BE" sz="3600" dirty="0">
                <a:solidFill>
                  <a:srgbClr val="002060"/>
                </a:solidFill>
              </a:rPr>
              <a:t>Score MMSE</a:t>
            </a:r>
          </a:p>
          <a:p>
            <a:pPr marL="514350" indent="-514350">
              <a:buFont typeface="Arial" panose="020B0604020202020204" pitchFamily="34" charset="0"/>
              <a:buChar char="•"/>
            </a:pPr>
            <a:r>
              <a:rPr lang="nl-BE" sz="3600" dirty="0">
                <a:solidFill>
                  <a:srgbClr val="002060"/>
                </a:solidFill>
              </a:rPr>
              <a:t>Score MoCA</a:t>
            </a:r>
          </a:p>
          <a:p>
            <a:pPr marL="514350" indent="-514350">
              <a:buFont typeface="Arial" panose="020B0604020202020204" pitchFamily="34" charset="0"/>
              <a:buChar char="•"/>
            </a:pPr>
            <a:r>
              <a:rPr lang="nl-BE" sz="3600" dirty="0">
                <a:solidFill>
                  <a:srgbClr val="002060"/>
                </a:solidFill>
              </a:rPr>
              <a:t>Mini-Cog (reco ASCO)</a:t>
            </a:r>
            <a:endParaRPr sz="3600" dirty="0">
              <a:solidFill>
                <a:srgbClr val="002060"/>
              </a:solidFill>
            </a:endParaRPr>
          </a:p>
        </p:txBody>
      </p:sp>
      <p:sp>
        <p:nvSpPr>
          <p:cNvPr id="2" name="Rectangle 1">
            <a:extLst>
              <a:ext uri="{FF2B5EF4-FFF2-40B4-BE49-F238E27FC236}">
                <a16:creationId xmlns:a16="http://schemas.microsoft.com/office/drawing/2014/main" id="{D29B45C0-1ED1-1105-07BE-7301FC18B4E9}"/>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descr="Image">
            <a:extLst>
              <a:ext uri="{FF2B5EF4-FFF2-40B4-BE49-F238E27FC236}">
                <a16:creationId xmlns:a16="http://schemas.microsoft.com/office/drawing/2014/main" id="{AA7A03EE-D491-448A-469D-56DFF2013F03}"/>
              </a:ext>
            </a:extLst>
          </p:cNvPr>
          <p:cNvPicPr>
            <a:picLocks noChangeAspect="1"/>
          </p:cNvPicPr>
          <p:nvPr/>
        </p:nvPicPr>
        <p:blipFill>
          <a:blip r:embed="rId3"/>
          <a:stretch>
            <a:fillRect/>
          </a:stretch>
        </p:blipFill>
        <p:spPr>
          <a:xfrm>
            <a:off x="13078047" y="4500283"/>
            <a:ext cx="3739346" cy="5367200"/>
          </a:xfrm>
          <a:prstGeom prst="rect">
            <a:avLst/>
          </a:prstGeom>
          <a:ln w="12700">
            <a:miter lim="400000"/>
          </a:ln>
        </p:spPr>
      </p:pic>
    </p:spTree>
    <p:extLst>
      <p:ext uri="{BB962C8B-B14F-4D97-AF65-F5344CB8AC3E}">
        <p14:creationId xmlns:p14="http://schemas.microsoft.com/office/powerpoint/2010/main" val="80107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Affects dépressifs et/ou anxieux</a:t>
            </a:r>
          </a:p>
        </p:txBody>
      </p:sp>
      <p:sp>
        <p:nvSpPr>
          <p:cNvPr id="10" name="ZoneTexte 9">
            <a:extLst>
              <a:ext uri="{FF2B5EF4-FFF2-40B4-BE49-F238E27FC236}">
                <a16:creationId xmlns:a16="http://schemas.microsoft.com/office/drawing/2014/main" id="{46445AD8-BC0D-B38D-F843-CADCBB152EF9}"/>
              </a:ext>
            </a:extLst>
          </p:cNvPr>
          <p:cNvSpPr txBox="1"/>
          <p:nvPr/>
        </p:nvSpPr>
        <p:spPr>
          <a:xfrm>
            <a:off x="442048" y="3549011"/>
            <a:ext cx="7924253" cy="3518784"/>
          </a:xfrm>
          <a:prstGeom prst="rect">
            <a:avLst/>
          </a:prstGeom>
          <a:noFill/>
        </p:spPr>
        <p:txBody>
          <a:bodyPr wrap="square">
            <a:spAutoFit/>
          </a:bodyPr>
          <a:lstStyle/>
          <a:p>
            <a:pPr marL="717546" indent="-514350">
              <a:lnSpc>
                <a:spcPct val="115000"/>
              </a:lnSpc>
              <a:buSzPts val="2000"/>
              <a:buFont typeface="Arial" panose="020B0604020202020204" pitchFamily="34" charset="0"/>
              <a:buChar char="•"/>
            </a:pPr>
            <a:r>
              <a:rPr lang="fr-FR" sz="2800" dirty="0">
                <a:solidFill>
                  <a:srgbClr val="002060"/>
                </a:solidFill>
                <a:ea typeface="Times New Roman"/>
                <a:cs typeface="Times New Roman"/>
                <a:sym typeface="Times New Roman"/>
              </a:rPr>
              <a:t>Anxiété présente chez 41% des patients </a:t>
            </a:r>
          </a:p>
          <a:p>
            <a:pPr marL="717546" indent="-514350">
              <a:lnSpc>
                <a:spcPct val="115000"/>
              </a:lnSpc>
              <a:buSzPts val="2000"/>
              <a:buFont typeface="Arial" panose="020B0604020202020204" pitchFamily="34" charset="0"/>
              <a:buChar char="•"/>
            </a:pPr>
            <a:r>
              <a:rPr lang="fr-FR" sz="2800" dirty="0">
                <a:solidFill>
                  <a:srgbClr val="002060"/>
                </a:solidFill>
                <a:ea typeface="Times New Roman"/>
                <a:cs typeface="Times New Roman"/>
                <a:sym typeface="Times New Roman"/>
              </a:rPr>
              <a:t>Fatigue et dépression fréquemment liées</a:t>
            </a:r>
          </a:p>
          <a:p>
            <a:pPr marL="717546" indent="-514350">
              <a:lnSpc>
                <a:spcPct val="115000"/>
              </a:lnSpc>
              <a:buSzPts val="2000"/>
              <a:buFont typeface="Arial" panose="020B0604020202020204" pitchFamily="34" charset="0"/>
              <a:buChar char="•"/>
            </a:pPr>
            <a:r>
              <a:rPr lang="fr-FR" sz="2800" dirty="0">
                <a:solidFill>
                  <a:srgbClr val="002060"/>
                </a:solidFill>
                <a:ea typeface="Times New Roman"/>
                <a:cs typeface="Times New Roman"/>
                <a:sym typeface="Times New Roman"/>
              </a:rPr>
              <a:t>Altèrent  la qualité de vie du patient atteint de cancer</a:t>
            </a:r>
          </a:p>
          <a:p>
            <a:pPr marL="717546" indent="-514350">
              <a:lnSpc>
                <a:spcPct val="115000"/>
              </a:lnSpc>
              <a:buSzPts val="2000"/>
              <a:buFont typeface="Arial" panose="020B0604020202020204" pitchFamily="34" charset="0"/>
              <a:buChar char="•"/>
            </a:pPr>
            <a:r>
              <a:rPr lang="fr-FR" sz="2800" dirty="0">
                <a:solidFill>
                  <a:srgbClr val="002060"/>
                </a:solidFill>
                <a:ea typeface="Times New Roman"/>
                <a:cs typeface="Times New Roman"/>
                <a:sym typeface="Times New Roman"/>
              </a:rPr>
              <a:t>Liés à un risque de mauvaise observance du traitement</a:t>
            </a:r>
          </a:p>
          <a:p>
            <a:pPr marL="717546" indent="-514350">
              <a:lnSpc>
                <a:spcPct val="115000"/>
              </a:lnSpc>
              <a:buSzPts val="2000"/>
              <a:buFont typeface="Arial" panose="020B0604020202020204" pitchFamily="34" charset="0"/>
              <a:buChar char="•"/>
            </a:pPr>
            <a:r>
              <a:rPr lang="fr-FR" sz="2800" dirty="0">
                <a:solidFill>
                  <a:srgbClr val="002060"/>
                </a:solidFill>
                <a:ea typeface="Times New Roman"/>
                <a:cs typeface="Times New Roman"/>
                <a:sym typeface="Times New Roman"/>
              </a:rPr>
              <a:t>Liés au déclin fonctionnel et à la mortalité</a:t>
            </a:r>
          </a:p>
        </p:txBody>
      </p:sp>
      <p:pic>
        <p:nvPicPr>
          <p:cNvPr id="2" name="Google Shape;517;p75">
            <a:extLst>
              <a:ext uri="{FF2B5EF4-FFF2-40B4-BE49-F238E27FC236}">
                <a16:creationId xmlns:a16="http://schemas.microsoft.com/office/drawing/2014/main" id="{D979BCBE-E8B0-E9E3-4B19-5F62FB4ABE26}"/>
              </a:ext>
            </a:extLst>
          </p:cNvPr>
          <p:cNvPicPr preferRelativeResize="0"/>
          <p:nvPr/>
        </p:nvPicPr>
        <p:blipFill>
          <a:blip r:embed="rId3">
            <a:alphaModFix/>
          </a:blip>
          <a:stretch>
            <a:fillRect/>
          </a:stretch>
        </p:blipFill>
        <p:spPr>
          <a:xfrm>
            <a:off x="8967051" y="2535944"/>
            <a:ext cx="8878902" cy="7612350"/>
          </a:xfrm>
          <a:prstGeom prst="rect">
            <a:avLst/>
          </a:prstGeom>
          <a:noFill/>
          <a:ln>
            <a:noFill/>
          </a:ln>
        </p:spPr>
      </p:pic>
      <p:sp>
        <p:nvSpPr>
          <p:cNvPr id="3" name="Google Shape;465;p68">
            <a:extLst>
              <a:ext uri="{FF2B5EF4-FFF2-40B4-BE49-F238E27FC236}">
                <a16:creationId xmlns:a16="http://schemas.microsoft.com/office/drawing/2014/main" id="{DC45A773-0B09-1C38-E5CD-3A7CC28001D0}"/>
              </a:ext>
            </a:extLst>
          </p:cNvPr>
          <p:cNvSpPr txBox="1"/>
          <p:nvPr/>
        </p:nvSpPr>
        <p:spPr>
          <a:xfrm>
            <a:off x="15266181" y="1738259"/>
            <a:ext cx="2579772" cy="797685"/>
          </a:xfrm>
          <a:prstGeom prst="rect">
            <a:avLst/>
          </a:prstGeom>
          <a:noFill/>
          <a:ln>
            <a:solidFill>
              <a:schemeClr val="accent1"/>
            </a:solidFill>
          </a:ln>
        </p:spPr>
        <p:txBody>
          <a:bodyPr spcFirstLastPara="1" wrap="square" lIns="182850" tIns="182850" rIns="182850" bIns="182850" anchor="t" anchorCtr="0">
            <a:noAutofit/>
          </a:bodyPr>
          <a:lstStyle/>
          <a:p>
            <a:r>
              <a:rPr lang="nl-BE" sz="3200" dirty="0">
                <a:solidFill>
                  <a:srgbClr val="002060"/>
                </a:solidFill>
              </a:rPr>
              <a:t>Score GDS</a:t>
            </a:r>
            <a:endParaRPr sz="3200" dirty="0">
              <a:solidFill>
                <a:srgbClr val="002060"/>
              </a:solidFill>
            </a:endParaRPr>
          </a:p>
        </p:txBody>
      </p:sp>
      <p:sp>
        <p:nvSpPr>
          <p:cNvPr id="6" name="Rectangle 5">
            <a:extLst>
              <a:ext uri="{FF2B5EF4-FFF2-40B4-BE49-F238E27FC236}">
                <a16:creationId xmlns:a16="http://schemas.microsoft.com/office/drawing/2014/main" id="{5AA6C6DB-760A-416E-C01F-272028B1946A}"/>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0252192-5C08-6502-8B60-6702E522B77B}"/>
              </a:ext>
            </a:extLst>
          </p:cNvPr>
          <p:cNvSpPr txBox="1"/>
          <p:nvPr/>
        </p:nvSpPr>
        <p:spPr>
          <a:xfrm>
            <a:off x="-344788" y="9471538"/>
            <a:ext cx="9144000" cy="707886"/>
          </a:xfrm>
          <a:prstGeom prst="rect">
            <a:avLst/>
          </a:prstGeom>
          <a:noFill/>
        </p:spPr>
        <p:txBody>
          <a:bodyPr wrap="square">
            <a:spAutoFit/>
          </a:bodyPr>
          <a:lstStyle/>
          <a:p>
            <a:pPr algn="r"/>
            <a:r>
              <a:rPr lang="fr-BE" sz="2000" dirty="0" err="1"/>
              <a:t>Aparicio</a:t>
            </a:r>
            <a:r>
              <a:rPr lang="fr-BE" sz="2000" dirty="0"/>
              <a:t>, JCO 2013</a:t>
            </a:r>
          </a:p>
          <a:p>
            <a:pPr algn="r"/>
            <a:r>
              <a:rPr lang="fr-BE" sz="2000" dirty="0" err="1"/>
              <a:t>Clough-Gorr</a:t>
            </a:r>
            <a:r>
              <a:rPr lang="fr-BE" sz="2000" dirty="0"/>
              <a:t>, JCO 2013</a:t>
            </a:r>
          </a:p>
        </p:txBody>
      </p:sp>
    </p:spTree>
    <p:extLst>
      <p:ext uri="{BB962C8B-B14F-4D97-AF65-F5344CB8AC3E}">
        <p14:creationId xmlns:p14="http://schemas.microsoft.com/office/powerpoint/2010/main" val="2213793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2" name="Rectangle 1">
            <a:extLst>
              <a:ext uri="{FF2B5EF4-FFF2-40B4-BE49-F238E27FC236}">
                <a16:creationId xmlns:a16="http://schemas.microsoft.com/office/drawing/2014/main" id="{FC7EB01E-2A8B-757F-14A1-DFFE4D42AF43}"/>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Fatigue</a:t>
            </a:r>
          </a:p>
        </p:txBody>
      </p:sp>
      <p:sp>
        <p:nvSpPr>
          <p:cNvPr id="10" name="ZoneTexte 9">
            <a:extLst>
              <a:ext uri="{FF2B5EF4-FFF2-40B4-BE49-F238E27FC236}">
                <a16:creationId xmlns:a16="http://schemas.microsoft.com/office/drawing/2014/main" id="{46445AD8-BC0D-B38D-F843-CADCBB152EF9}"/>
              </a:ext>
            </a:extLst>
          </p:cNvPr>
          <p:cNvSpPr txBox="1"/>
          <p:nvPr/>
        </p:nvSpPr>
        <p:spPr>
          <a:xfrm>
            <a:off x="481803" y="3161322"/>
            <a:ext cx="14824134" cy="7175362"/>
          </a:xfrm>
          <a:prstGeom prst="rect">
            <a:avLst/>
          </a:prstGeom>
          <a:noFill/>
        </p:spPr>
        <p:txBody>
          <a:bodyPr wrap="square">
            <a:spAutoFit/>
          </a:bodyPr>
          <a:lstStyle/>
          <a:p>
            <a:pPr marL="514350" indent="-514350">
              <a:lnSpc>
                <a:spcPct val="150000"/>
              </a:lnSpc>
              <a:buFont typeface="Arial" panose="020B0604020202020204" pitchFamily="34" charset="0"/>
              <a:buChar char="•"/>
            </a:pPr>
            <a:r>
              <a:rPr lang="fr-FR" sz="3200" dirty="0">
                <a:solidFill>
                  <a:srgbClr val="002060"/>
                </a:solidFill>
                <a:ea typeface="Times New Roman"/>
                <a:cs typeface="Times New Roman"/>
                <a:sym typeface="Times New Roman"/>
              </a:rPr>
              <a:t>Fatigue liée au cancer et aux traitements : réfractaire au repos/sommeil</a:t>
            </a:r>
          </a:p>
          <a:p>
            <a:pPr marL="514350" indent="-514350">
              <a:lnSpc>
                <a:spcPct val="150000"/>
              </a:lnSpc>
              <a:buFont typeface="Arial" panose="020B0604020202020204" pitchFamily="34" charset="0"/>
              <a:buChar char="•"/>
            </a:pPr>
            <a:r>
              <a:rPr lang="fr-FR" sz="3200" dirty="0">
                <a:solidFill>
                  <a:srgbClr val="002060"/>
                </a:solidFill>
                <a:ea typeface="Times New Roman"/>
                <a:cs typeface="Times New Roman"/>
                <a:sym typeface="Times New Roman"/>
              </a:rPr>
              <a:t>Prévalence de 50 à 70 % dans les cancers avancés</a:t>
            </a:r>
          </a:p>
          <a:p>
            <a:pPr marL="514350" indent="-514350">
              <a:lnSpc>
                <a:spcPct val="150000"/>
              </a:lnSpc>
              <a:buFont typeface="Arial" panose="020B0604020202020204" pitchFamily="34" charset="0"/>
              <a:buChar char="•"/>
            </a:pPr>
            <a:r>
              <a:rPr lang="fr-FR" sz="3200" dirty="0">
                <a:solidFill>
                  <a:srgbClr val="002060"/>
                </a:solidFill>
                <a:ea typeface="Times New Roman"/>
                <a:cs typeface="Times New Roman"/>
                <a:sym typeface="Times New Roman"/>
              </a:rPr>
              <a:t>Fatigue perçue comme le </a:t>
            </a:r>
            <a:r>
              <a:rPr lang="fr-FR" sz="3200" b="1" dirty="0">
                <a:solidFill>
                  <a:srgbClr val="002060"/>
                </a:solidFill>
                <a:ea typeface="Times New Roman"/>
                <a:cs typeface="Times New Roman"/>
                <a:sym typeface="Times New Roman"/>
              </a:rPr>
              <a:t>symptôme le plus pénible</a:t>
            </a:r>
            <a:r>
              <a:rPr lang="fr-FR" sz="3200" dirty="0">
                <a:solidFill>
                  <a:srgbClr val="002060"/>
                </a:solidFill>
                <a:ea typeface="Times New Roman"/>
                <a:cs typeface="Times New Roman"/>
                <a:sym typeface="Times New Roman"/>
              </a:rPr>
              <a:t> (&gt; D+,N+,V+)</a:t>
            </a:r>
          </a:p>
          <a:p>
            <a:pPr marL="514350" indent="-514350">
              <a:lnSpc>
                <a:spcPct val="150000"/>
              </a:lnSpc>
              <a:buFont typeface="Arial" panose="020B0604020202020204" pitchFamily="34" charset="0"/>
              <a:buChar char="•"/>
            </a:pPr>
            <a:r>
              <a:rPr lang="fr-FR" sz="3200" dirty="0">
                <a:solidFill>
                  <a:srgbClr val="002060"/>
                </a:solidFill>
                <a:ea typeface="Times New Roman"/>
                <a:cs typeface="Times New Roman"/>
                <a:sym typeface="Times New Roman"/>
              </a:rPr>
              <a:t>Influence l’adhérence au traitement</a:t>
            </a:r>
          </a:p>
          <a:p>
            <a:pPr marL="514350" indent="-514350">
              <a:lnSpc>
                <a:spcPct val="115000"/>
              </a:lnSpc>
              <a:buFont typeface="Arial" panose="020B0604020202020204" pitchFamily="34" charset="0"/>
              <a:buChar char="•"/>
            </a:pPr>
            <a:r>
              <a:rPr lang="fr-FR" sz="3200" dirty="0">
                <a:solidFill>
                  <a:srgbClr val="002060"/>
                </a:solidFill>
                <a:ea typeface="Times New Roman"/>
                <a:cs typeface="Times New Roman"/>
                <a:sym typeface="Times New Roman"/>
              </a:rPr>
              <a:t>Facteurs contribuant à la fatigue:</a:t>
            </a:r>
          </a:p>
          <a:p>
            <a:pPr marL="914378" indent="-711182">
              <a:lnSpc>
                <a:spcPct val="115000"/>
              </a:lnSpc>
              <a:buSzPts val="2000"/>
              <a:buFont typeface="Times New Roman"/>
              <a:buChar char="-"/>
            </a:pPr>
            <a:r>
              <a:rPr lang="fr-FR" sz="2800" dirty="0">
                <a:solidFill>
                  <a:srgbClr val="002060"/>
                </a:solidFill>
                <a:ea typeface="Times New Roman"/>
                <a:cs typeface="Times New Roman"/>
                <a:sym typeface="Times New Roman"/>
              </a:rPr>
              <a:t>Douleurs</a:t>
            </a:r>
          </a:p>
          <a:p>
            <a:pPr marL="914378" indent="-711182">
              <a:lnSpc>
                <a:spcPct val="115000"/>
              </a:lnSpc>
              <a:buSzPts val="2000"/>
              <a:buFont typeface="Times New Roman"/>
              <a:buChar char="-"/>
            </a:pPr>
            <a:r>
              <a:rPr lang="fr-FR" sz="2800" dirty="0">
                <a:solidFill>
                  <a:srgbClr val="002060"/>
                </a:solidFill>
                <a:ea typeface="Times New Roman"/>
                <a:cs typeface="Times New Roman"/>
                <a:sym typeface="Times New Roman"/>
              </a:rPr>
              <a:t>Anxiété</a:t>
            </a:r>
          </a:p>
          <a:p>
            <a:pPr marL="914378" indent="-711182">
              <a:lnSpc>
                <a:spcPct val="115000"/>
              </a:lnSpc>
              <a:buSzPts val="2000"/>
              <a:buFont typeface="Times New Roman"/>
              <a:buChar char="-"/>
            </a:pPr>
            <a:r>
              <a:rPr lang="fr-FR" sz="2800" dirty="0">
                <a:solidFill>
                  <a:srgbClr val="002060"/>
                </a:solidFill>
                <a:ea typeface="Times New Roman"/>
                <a:cs typeface="Times New Roman"/>
                <a:sym typeface="Times New Roman"/>
              </a:rPr>
              <a:t>Anémie</a:t>
            </a:r>
          </a:p>
          <a:p>
            <a:pPr marL="914378" indent="-711182">
              <a:lnSpc>
                <a:spcPct val="115000"/>
              </a:lnSpc>
              <a:buSzPts val="2000"/>
              <a:buFont typeface="Times New Roman"/>
              <a:buChar char="-"/>
            </a:pPr>
            <a:r>
              <a:rPr lang="fr-FR" sz="2800" dirty="0">
                <a:solidFill>
                  <a:srgbClr val="002060"/>
                </a:solidFill>
                <a:ea typeface="Times New Roman"/>
                <a:cs typeface="Times New Roman"/>
                <a:sym typeface="Times New Roman"/>
              </a:rPr>
              <a:t>Troubles du sommeil</a:t>
            </a:r>
          </a:p>
          <a:p>
            <a:pPr marL="914378" indent="-711182">
              <a:lnSpc>
                <a:spcPct val="115000"/>
              </a:lnSpc>
              <a:buSzPts val="2000"/>
              <a:buFont typeface="Times New Roman"/>
              <a:buChar char="-"/>
            </a:pPr>
            <a:r>
              <a:rPr lang="fr-FR" sz="2800" dirty="0">
                <a:solidFill>
                  <a:srgbClr val="002060"/>
                </a:solidFill>
                <a:ea typeface="Times New Roman"/>
                <a:cs typeface="Times New Roman"/>
                <a:sym typeface="Times New Roman"/>
              </a:rPr>
              <a:t>Comorbidités (insuffisance cardiaque,...)</a:t>
            </a:r>
          </a:p>
          <a:p>
            <a:pPr>
              <a:lnSpc>
                <a:spcPct val="115000"/>
              </a:lnSpc>
            </a:pPr>
            <a:endParaRPr lang="fr-FR" sz="3200" dirty="0">
              <a:solidFill>
                <a:srgbClr val="002060"/>
              </a:solidFill>
              <a:ea typeface="Times New Roman"/>
              <a:cs typeface="Times New Roman"/>
              <a:sym typeface="Times New Roman"/>
            </a:endParaRPr>
          </a:p>
          <a:p>
            <a:pPr>
              <a:lnSpc>
                <a:spcPct val="115000"/>
              </a:lnSpc>
            </a:pPr>
            <a:endParaRPr lang="fr-FR" sz="3200" dirty="0">
              <a:solidFill>
                <a:srgbClr val="002060"/>
              </a:solidFill>
              <a:ea typeface="Times New Roman"/>
              <a:cs typeface="Times New Roman"/>
              <a:sym typeface="Times New Roman"/>
            </a:endParaRPr>
          </a:p>
        </p:txBody>
      </p:sp>
      <p:pic>
        <p:nvPicPr>
          <p:cNvPr id="6" name="Google Shape;538;p78">
            <a:extLst>
              <a:ext uri="{FF2B5EF4-FFF2-40B4-BE49-F238E27FC236}">
                <a16:creationId xmlns:a16="http://schemas.microsoft.com/office/drawing/2014/main" id="{FAF4A671-92C0-DF48-312A-D0C859971566}"/>
              </a:ext>
            </a:extLst>
          </p:cNvPr>
          <p:cNvPicPr preferRelativeResize="0"/>
          <p:nvPr/>
        </p:nvPicPr>
        <p:blipFill>
          <a:blip r:embed="rId3">
            <a:alphaModFix/>
          </a:blip>
          <a:stretch>
            <a:fillRect/>
          </a:stretch>
        </p:blipFill>
        <p:spPr>
          <a:xfrm>
            <a:off x="9998765" y="6543938"/>
            <a:ext cx="7665836" cy="3094913"/>
          </a:xfrm>
          <a:prstGeom prst="rect">
            <a:avLst/>
          </a:prstGeom>
          <a:noFill/>
          <a:ln>
            <a:noFill/>
          </a:ln>
        </p:spPr>
      </p:pic>
      <p:sp>
        <p:nvSpPr>
          <p:cNvPr id="3" name="Google Shape;465;p68">
            <a:extLst>
              <a:ext uri="{FF2B5EF4-FFF2-40B4-BE49-F238E27FC236}">
                <a16:creationId xmlns:a16="http://schemas.microsoft.com/office/drawing/2014/main" id="{DC45A773-0B09-1C38-E5CD-3A7CC28001D0}"/>
              </a:ext>
            </a:extLst>
          </p:cNvPr>
          <p:cNvSpPr txBox="1"/>
          <p:nvPr/>
        </p:nvSpPr>
        <p:spPr>
          <a:xfrm>
            <a:off x="12085984" y="9416829"/>
            <a:ext cx="5367131" cy="797685"/>
          </a:xfrm>
          <a:prstGeom prst="rect">
            <a:avLst/>
          </a:prstGeom>
          <a:noFill/>
          <a:ln>
            <a:solidFill>
              <a:schemeClr val="accent1"/>
            </a:solidFill>
          </a:ln>
        </p:spPr>
        <p:txBody>
          <a:bodyPr spcFirstLastPara="1" wrap="square" lIns="182850" tIns="182850" rIns="182850" bIns="182850" anchor="t" anchorCtr="0">
            <a:noAutofit/>
          </a:bodyPr>
          <a:lstStyle/>
          <a:p>
            <a:r>
              <a:rPr lang="nl-BE" sz="3200" dirty="0">
                <a:solidFill>
                  <a:srgbClr val="002060"/>
                </a:solidFill>
              </a:rPr>
              <a:t>Echelle visuelle analogique</a:t>
            </a:r>
            <a:endParaRPr sz="3200" dirty="0">
              <a:solidFill>
                <a:srgbClr val="002060"/>
              </a:solidFill>
            </a:endParaRPr>
          </a:p>
        </p:txBody>
      </p:sp>
    </p:spTree>
    <p:extLst>
      <p:ext uri="{BB962C8B-B14F-4D97-AF65-F5344CB8AC3E}">
        <p14:creationId xmlns:p14="http://schemas.microsoft.com/office/powerpoint/2010/main" val="3990662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Douleur</a:t>
            </a:r>
          </a:p>
        </p:txBody>
      </p:sp>
      <p:sp>
        <p:nvSpPr>
          <p:cNvPr id="10" name="ZoneTexte 9">
            <a:extLst>
              <a:ext uri="{FF2B5EF4-FFF2-40B4-BE49-F238E27FC236}">
                <a16:creationId xmlns:a16="http://schemas.microsoft.com/office/drawing/2014/main" id="{46445AD8-BC0D-B38D-F843-CADCBB152EF9}"/>
              </a:ext>
            </a:extLst>
          </p:cNvPr>
          <p:cNvSpPr txBox="1"/>
          <p:nvPr/>
        </p:nvSpPr>
        <p:spPr>
          <a:xfrm>
            <a:off x="481803" y="3161323"/>
            <a:ext cx="14824134" cy="1312347"/>
          </a:xfrm>
          <a:prstGeom prst="rect">
            <a:avLst/>
          </a:prstGeom>
          <a:noFill/>
        </p:spPr>
        <p:txBody>
          <a:bodyPr wrap="square">
            <a:spAutoFit/>
          </a:bodyPr>
          <a:lstStyle/>
          <a:p>
            <a:pPr>
              <a:lnSpc>
                <a:spcPct val="115000"/>
              </a:lnSpc>
            </a:pPr>
            <a:endParaRPr lang="fr-FR" sz="3600" dirty="0">
              <a:solidFill>
                <a:srgbClr val="002060"/>
              </a:solidFill>
              <a:ea typeface="Times New Roman"/>
              <a:cs typeface="Times New Roman"/>
              <a:sym typeface="Times New Roman"/>
            </a:endParaRPr>
          </a:p>
          <a:p>
            <a:pPr>
              <a:lnSpc>
                <a:spcPct val="115000"/>
              </a:lnSpc>
            </a:pPr>
            <a:endParaRPr lang="fr-FR" sz="3600" dirty="0">
              <a:solidFill>
                <a:srgbClr val="002060"/>
              </a:solidFill>
              <a:ea typeface="Times New Roman"/>
              <a:cs typeface="Times New Roman"/>
              <a:sym typeface="Times New Roman"/>
            </a:endParaRPr>
          </a:p>
        </p:txBody>
      </p:sp>
      <p:sp>
        <p:nvSpPr>
          <p:cNvPr id="3" name="Google Shape;465;p68">
            <a:extLst>
              <a:ext uri="{FF2B5EF4-FFF2-40B4-BE49-F238E27FC236}">
                <a16:creationId xmlns:a16="http://schemas.microsoft.com/office/drawing/2014/main" id="{DC45A773-0B09-1C38-E5CD-3A7CC28001D0}"/>
              </a:ext>
            </a:extLst>
          </p:cNvPr>
          <p:cNvSpPr txBox="1"/>
          <p:nvPr/>
        </p:nvSpPr>
        <p:spPr>
          <a:xfrm>
            <a:off x="1425893" y="6267737"/>
            <a:ext cx="5367131" cy="797685"/>
          </a:xfrm>
          <a:prstGeom prst="rect">
            <a:avLst/>
          </a:prstGeom>
          <a:noFill/>
          <a:ln>
            <a:solidFill>
              <a:schemeClr val="accent1"/>
            </a:solidFill>
          </a:ln>
        </p:spPr>
        <p:txBody>
          <a:bodyPr spcFirstLastPara="1" wrap="square" lIns="182850" tIns="182850" rIns="182850" bIns="182850" anchor="t" anchorCtr="0">
            <a:noAutofit/>
          </a:bodyPr>
          <a:lstStyle/>
          <a:p>
            <a:r>
              <a:rPr lang="nl-BE" sz="3200" dirty="0">
                <a:solidFill>
                  <a:srgbClr val="002060"/>
                </a:solidFill>
              </a:rPr>
              <a:t>Echelle visuelle analogique</a:t>
            </a:r>
            <a:endParaRPr sz="3200" dirty="0">
              <a:solidFill>
                <a:srgbClr val="002060"/>
              </a:solidFill>
            </a:endParaRPr>
          </a:p>
        </p:txBody>
      </p:sp>
      <p:pic>
        <p:nvPicPr>
          <p:cNvPr id="2" name="Google Shape;551;p80">
            <a:extLst>
              <a:ext uri="{FF2B5EF4-FFF2-40B4-BE49-F238E27FC236}">
                <a16:creationId xmlns:a16="http://schemas.microsoft.com/office/drawing/2014/main" id="{D7DC184D-AF94-A739-E343-0A88B12B320E}"/>
              </a:ext>
            </a:extLst>
          </p:cNvPr>
          <p:cNvPicPr preferRelativeResize="0"/>
          <p:nvPr/>
        </p:nvPicPr>
        <p:blipFill rotWithShape="1">
          <a:blip r:embed="rId3">
            <a:alphaModFix/>
          </a:blip>
          <a:srcRect t="54672"/>
          <a:stretch/>
        </p:blipFill>
        <p:spPr>
          <a:xfrm>
            <a:off x="481803" y="3772876"/>
            <a:ext cx="7255311" cy="2135894"/>
          </a:xfrm>
          <a:prstGeom prst="rect">
            <a:avLst/>
          </a:prstGeom>
          <a:noFill/>
          <a:ln>
            <a:noFill/>
          </a:ln>
        </p:spPr>
      </p:pic>
      <p:pic>
        <p:nvPicPr>
          <p:cNvPr id="7" name="Google Shape;557;p81">
            <a:extLst>
              <a:ext uri="{FF2B5EF4-FFF2-40B4-BE49-F238E27FC236}">
                <a16:creationId xmlns:a16="http://schemas.microsoft.com/office/drawing/2014/main" id="{CCC76913-E3D6-6255-33C9-C0C501183118}"/>
              </a:ext>
            </a:extLst>
          </p:cNvPr>
          <p:cNvPicPr preferRelativeResize="0"/>
          <p:nvPr/>
        </p:nvPicPr>
        <p:blipFill>
          <a:blip r:embed="rId4">
            <a:alphaModFix/>
          </a:blip>
          <a:stretch>
            <a:fillRect/>
          </a:stretch>
        </p:blipFill>
        <p:spPr>
          <a:xfrm>
            <a:off x="10774017" y="2423141"/>
            <a:ext cx="4917609" cy="5548044"/>
          </a:xfrm>
          <a:prstGeom prst="rect">
            <a:avLst/>
          </a:prstGeom>
          <a:noFill/>
          <a:ln>
            <a:noFill/>
          </a:ln>
        </p:spPr>
      </p:pic>
      <p:sp>
        <p:nvSpPr>
          <p:cNvPr id="8" name="Google Shape;465;p68">
            <a:extLst>
              <a:ext uri="{FF2B5EF4-FFF2-40B4-BE49-F238E27FC236}">
                <a16:creationId xmlns:a16="http://schemas.microsoft.com/office/drawing/2014/main" id="{CFC24D19-56CF-0191-8F3F-5AB0E438263F}"/>
              </a:ext>
            </a:extLst>
          </p:cNvPr>
          <p:cNvSpPr txBox="1"/>
          <p:nvPr/>
        </p:nvSpPr>
        <p:spPr>
          <a:xfrm>
            <a:off x="10774018" y="8358875"/>
            <a:ext cx="5367131" cy="797685"/>
          </a:xfrm>
          <a:prstGeom prst="rect">
            <a:avLst/>
          </a:prstGeom>
          <a:noFill/>
          <a:ln>
            <a:solidFill>
              <a:schemeClr val="accent1"/>
            </a:solidFill>
          </a:ln>
        </p:spPr>
        <p:txBody>
          <a:bodyPr spcFirstLastPara="1" wrap="square" lIns="182850" tIns="182850" rIns="182850" bIns="182850" anchor="t" anchorCtr="0">
            <a:noAutofit/>
          </a:bodyPr>
          <a:lstStyle/>
          <a:p>
            <a:r>
              <a:rPr lang="nl-BE" sz="3600" dirty="0">
                <a:solidFill>
                  <a:srgbClr val="002060"/>
                </a:solidFill>
              </a:rPr>
              <a:t>Score Doloplus</a:t>
            </a:r>
            <a:endParaRPr sz="3600" dirty="0">
              <a:solidFill>
                <a:srgbClr val="002060"/>
              </a:solidFill>
            </a:endParaRPr>
          </a:p>
        </p:txBody>
      </p:sp>
    </p:spTree>
    <p:extLst>
      <p:ext uri="{BB962C8B-B14F-4D97-AF65-F5344CB8AC3E}">
        <p14:creationId xmlns:p14="http://schemas.microsoft.com/office/powerpoint/2010/main" val="283538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2" name="Rectangle 1">
            <a:extLst>
              <a:ext uri="{FF2B5EF4-FFF2-40B4-BE49-F238E27FC236}">
                <a16:creationId xmlns:a16="http://schemas.microsoft.com/office/drawing/2014/main" id="{5C3975AC-402F-B004-019B-BD830554FDE2}"/>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2">
            <a:extLst>
              <a:ext uri="{FF2B5EF4-FFF2-40B4-BE49-F238E27FC236}">
                <a16:creationId xmlns:a16="http://schemas.microsoft.com/office/drawing/2014/main" id="{BF80EF33-EF95-41E2-7840-76331C17358B}"/>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5" name="ZoneTexte 4">
            <a:extLst>
              <a:ext uri="{FF2B5EF4-FFF2-40B4-BE49-F238E27FC236}">
                <a16:creationId xmlns:a16="http://schemas.microsoft.com/office/drawing/2014/main" id="{A24AB796-0200-E000-B7FC-D29ED5F5D569}"/>
              </a:ext>
            </a:extLst>
          </p:cNvPr>
          <p:cNvSpPr txBox="1"/>
          <p:nvPr/>
        </p:nvSpPr>
        <p:spPr>
          <a:xfrm>
            <a:off x="312431" y="2423140"/>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Polymédication</a:t>
            </a:r>
          </a:p>
        </p:txBody>
      </p:sp>
      <p:sp>
        <p:nvSpPr>
          <p:cNvPr id="10" name="ZoneTexte 9">
            <a:extLst>
              <a:ext uri="{FF2B5EF4-FFF2-40B4-BE49-F238E27FC236}">
                <a16:creationId xmlns:a16="http://schemas.microsoft.com/office/drawing/2014/main" id="{46445AD8-BC0D-B38D-F843-CADCBB152EF9}"/>
              </a:ext>
            </a:extLst>
          </p:cNvPr>
          <p:cNvSpPr txBox="1"/>
          <p:nvPr/>
        </p:nvSpPr>
        <p:spPr>
          <a:xfrm>
            <a:off x="481803" y="3161323"/>
            <a:ext cx="14824134" cy="1312347"/>
          </a:xfrm>
          <a:prstGeom prst="rect">
            <a:avLst/>
          </a:prstGeom>
          <a:noFill/>
        </p:spPr>
        <p:txBody>
          <a:bodyPr wrap="square">
            <a:spAutoFit/>
          </a:bodyPr>
          <a:lstStyle/>
          <a:p>
            <a:pPr>
              <a:lnSpc>
                <a:spcPct val="115000"/>
              </a:lnSpc>
            </a:pPr>
            <a:endParaRPr lang="fr-FR" sz="3600" dirty="0">
              <a:solidFill>
                <a:srgbClr val="002060"/>
              </a:solidFill>
              <a:ea typeface="Times New Roman"/>
              <a:cs typeface="Times New Roman"/>
              <a:sym typeface="Times New Roman"/>
            </a:endParaRPr>
          </a:p>
          <a:p>
            <a:pPr>
              <a:lnSpc>
                <a:spcPct val="115000"/>
              </a:lnSpc>
            </a:pPr>
            <a:endParaRPr lang="fr-FR" sz="3600" dirty="0">
              <a:solidFill>
                <a:srgbClr val="002060"/>
              </a:solidFill>
              <a:ea typeface="Times New Roman"/>
              <a:cs typeface="Times New Roman"/>
              <a:sym typeface="Times New Roman"/>
            </a:endParaRPr>
          </a:p>
        </p:txBody>
      </p:sp>
      <p:sp>
        <p:nvSpPr>
          <p:cNvPr id="9" name="ZoneTexte 8">
            <a:extLst>
              <a:ext uri="{FF2B5EF4-FFF2-40B4-BE49-F238E27FC236}">
                <a16:creationId xmlns:a16="http://schemas.microsoft.com/office/drawing/2014/main" id="{AFFDF08F-E5DE-8426-90DF-54B6C10EF0E3}"/>
              </a:ext>
            </a:extLst>
          </p:cNvPr>
          <p:cNvSpPr txBox="1"/>
          <p:nvPr/>
        </p:nvSpPr>
        <p:spPr>
          <a:xfrm>
            <a:off x="623399" y="3899505"/>
            <a:ext cx="15517748" cy="1754326"/>
          </a:xfrm>
          <a:prstGeom prst="rect">
            <a:avLst/>
          </a:prstGeom>
          <a:noFill/>
        </p:spPr>
        <p:txBody>
          <a:bodyPr wrap="square">
            <a:spAutoFit/>
          </a:bodyPr>
          <a:lstStyle/>
          <a:p>
            <a:pPr marL="514350" indent="-514350">
              <a:buFont typeface="Arial" panose="020B0604020202020204" pitchFamily="34" charset="0"/>
              <a:buChar char="•"/>
            </a:pPr>
            <a:r>
              <a:rPr lang="fr-FR" sz="3600" dirty="0">
                <a:solidFill>
                  <a:srgbClr val="002060"/>
                </a:solidFill>
                <a:ea typeface="Times New Roman"/>
                <a:cs typeface="Times New Roman"/>
                <a:sym typeface="Times New Roman"/>
              </a:rPr>
              <a:t>Critères </a:t>
            </a:r>
            <a:r>
              <a:rPr lang="fr-FR" sz="3600" dirty="0" err="1">
                <a:solidFill>
                  <a:srgbClr val="002060"/>
                </a:solidFill>
                <a:ea typeface="Times New Roman"/>
                <a:cs typeface="Times New Roman"/>
                <a:sym typeface="Times New Roman"/>
              </a:rPr>
              <a:t>Stopp</a:t>
            </a:r>
            <a:r>
              <a:rPr lang="fr-FR" sz="3600" dirty="0">
                <a:solidFill>
                  <a:srgbClr val="002060"/>
                </a:solidFill>
                <a:ea typeface="Times New Roman"/>
                <a:cs typeface="Times New Roman"/>
                <a:sym typeface="Times New Roman"/>
              </a:rPr>
              <a:t> Start</a:t>
            </a:r>
          </a:p>
          <a:p>
            <a:pPr marL="514350" indent="-514350">
              <a:buFont typeface="Arial" panose="020B0604020202020204" pitchFamily="34" charset="0"/>
              <a:buChar char="•"/>
            </a:pPr>
            <a:r>
              <a:rPr lang="fr-FR" sz="3600" dirty="0">
                <a:solidFill>
                  <a:srgbClr val="002060"/>
                </a:solidFill>
                <a:ea typeface="Times New Roman"/>
                <a:cs typeface="Times New Roman"/>
                <a:sym typeface="Times New Roman"/>
              </a:rPr>
              <a:t>Interactions avec la thérapie contre le cancer</a:t>
            </a:r>
          </a:p>
          <a:p>
            <a:r>
              <a:rPr lang="fr-FR" sz="3600" dirty="0">
                <a:solidFill>
                  <a:srgbClr val="002060"/>
                </a:solidFill>
                <a:ea typeface="Times New Roman"/>
                <a:cs typeface="Times New Roman"/>
                <a:sym typeface="Times New Roman"/>
              </a:rPr>
              <a:t>		(</a:t>
            </a:r>
            <a:r>
              <a:rPr lang="fr-FR" sz="3600" dirty="0">
                <a:solidFill>
                  <a:srgbClr val="002060"/>
                </a:solidFill>
                <a:ea typeface="Times New Roman"/>
                <a:cs typeface="Times New Roman"/>
                <a:sym typeface="Times New Roman"/>
                <a:hlinkClick r:id="rId3"/>
              </a:rPr>
              <a:t>https://reference.medscape.com/drug-interactionchecker</a:t>
            </a:r>
            <a:r>
              <a:rPr lang="fr-FR" sz="3600" dirty="0">
                <a:solidFill>
                  <a:srgbClr val="002060"/>
                </a:solidFill>
                <a:ea typeface="Times New Roman"/>
                <a:cs typeface="Times New Roman"/>
                <a:sym typeface="Times New Roman"/>
              </a:rPr>
              <a:t>)</a:t>
            </a:r>
          </a:p>
        </p:txBody>
      </p:sp>
      <p:sp>
        <p:nvSpPr>
          <p:cNvPr id="11" name="ZoneTexte 10">
            <a:extLst>
              <a:ext uri="{FF2B5EF4-FFF2-40B4-BE49-F238E27FC236}">
                <a16:creationId xmlns:a16="http://schemas.microsoft.com/office/drawing/2014/main" id="{5EA23D41-D077-960C-8230-59202F2AE253}"/>
              </a:ext>
            </a:extLst>
          </p:cNvPr>
          <p:cNvSpPr txBox="1"/>
          <p:nvPr/>
        </p:nvSpPr>
        <p:spPr>
          <a:xfrm>
            <a:off x="312431" y="6451033"/>
            <a:ext cx="9146568" cy="675249"/>
          </a:xfrm>
          <a:prstGeom prst="rect">
            <a:avLst/>
          </a:prstGeom>
          <a:noFill/>
        </p:spPr>
        <p:txBody>
          <a:bodyPr wrap="square">
            <a:spAutoFit/>
          </a:bodyPr>
          <a:lstStyle/>
          <a:p>
            <a:pPr marL="203196">
              <a:lnSpc>
                <a:spcPct val="115000"/>
              </a:lnSpc>
              <a:buSzPts val="2000"/>
            </a:pPr>
            <a:r>
              <a:rPr lang="fr-FR" sz="3600" b="1" dirty="0">
                <a:solidFill>
                  <a:srgbClr val="C00000"/>
                </a:solidFill>
                <a:ea typeface="Times New Roman"/>
                <a:cs typeface="Times New Roman"/>
                <a:sym typeface="Times New Roman"/>
              </a:rPr>
              <a:t>Support social</a:t>
            </a:r>
          </a:p>
        </p:txBody>
      </p:sp>
      <p:sp>
        <p:nvSpPr>
          <p:cNvPr id="12" name="ZoneTexte 11">
            <a:extLst>
              <a:ext uri="{FF2B5EF4-FFF2-40B4-BE49-F238E27FC236}">
                <a16:creationId xmlns:a16="http://schemas.microsoft.com/office/drawing/2014/main" id="{01862A40-9A92-D46A-3796-3A7B75A0C3F5}"/>
              </a:ext>
            </a:extLst>
          </p:cNvPr>
          <p:cNvSpPr txBox="1"/>
          <p:nvPr/>
        </p:nvSpPr>
        <p:spPr>
          <a:xfrm>
            <a:off x="623397" y="7303151"/>
            <a:ext cx="17664603" cy="2400657"/>
          </a:xfrm>
          <a:prstGeom prst="rect">
            <a:avLst/>
          </a:prstGeom>
          <a:noFill/>
        </p:spPr>
        <p:txBody>
          <a:bodyPr wrap="square">
            <a:spAutoFit/>
          </a:bodyPr>
          <a:lstStyle/>
          <a:p>
            <a:pPr marL="514350" indent="-514350">
              <a:buSzPts val="1100"/>
              <a:buFont typeface="Arial" panose="020B0604020202020204" pitchFamily="34" charset="0"/>
              <a:buChar char="•"/>
            </a:pPr>
            <a:r>
              <a:rPr lang="fr-FR" sz="3000" dirty="0">
                <a:solidFill>
                  <a:srgbClr val="002060"/>
                </a:solidFill>
                <a:ea typeface="Times New Roman"/>
                <a:cs typeface="Times New Roman"/>
                <a:sym typeface="Times New Roman"/>
              </a:rPr>
              <a:t>Quel est le support social du patient? </a:t>
            </a:r>
          </a:p>
          <a:p>
            <a:pPr marL="514350" indent="-514350">
              <a:buSzPts val="1100"/>
              <a:buFont typeface="Arial" panose="020B0604020202020204" pitchFamily="34" charset="0"/>
              <a:buChar char="•"/>
            </a:pPr>
            <a:r>
              <a:rPr lang="fr-FR" sz="3000" dirty="0">
                <a:solidFill>
                  <a:srgbClr val="002060"/>
                </a:solidFill>
                <a:ea typeface="Times New Roman"/>
                <a:cs typeface="Times New Roman"/>
                <a:sym typeface="Times New Roman"/>
              </a:rPr>
              <a:t>Si l’état général du patient s’altère, quel support mettre en place? quel accès à la nourriture?</a:t>
            </a:r>
          </a:p>
          <a:p>
            <a:pPr marL="514350" indent="-514350">
              <a:buClr>
                <a:srgbClr val="000000"/>
              </a:buClr>
              <a:buSzPts val="1100"/>
              <a:buFont typeface="Arial" panose="020B0604020202020204" pitchFamily="34" charset="0"/>
              <a:buChar char="•"/>
            </a:pPr>
            <a:r>
              <a:rPr lang="fr-FR" sz="3000" dirty="0">
                <a:solidFill>
                  <a:srgbClr val="002060"/>
                </a:solidFill>
                <a:ea typeface="Times New Roman"/>
                <a:cs typeface="Times New Roman"/>
                <a:sym typeface="Times New Roman"/>
              </a:rPr>
              <a:t>Le patient a-t-il un aidant proche?</a:t>
            </a:r>
          </a:p>
          <a:p>
            <a:pPr marL="514350" indent="-514350">
              <a:buClr>
                <a:srgbClr val="000000"/>
              </a:buClr>
              <a:buSzPts val="1100"/>
              <a:buFont typeface="Arial" panose="020B0604020202020204" pitchFamily="34" charset="0"/>
              <a:buChar char="•"/>
            </a:pPr>
            <a:r>
              <a:rPr lang="fr-FR" sz="3000" dirty="0">
                <a:solidFill>
                  <a:srgbClr val="002060"/>
                </a:solidFill>
                <a:ea typeface="Times New Roman"/>
                <a:cs typeface="Times New Roman"/>
                <a:sym typeface="Times New Roman"/>
              </a:rPr>
              <a:t>Le patient est-il lui-même l’aidant proche de quelqu’un?</a:t>
            </a:r>
          </a:p>
          <a:p>
            <a:pPr marL="514350" indent="-514350">
              <a:buClr>
                <a:srgbClr val="000000"/>
              </a:buClr>
              <a:buSzPts val="1100"/>
              <a:buFont typeface="Arial" panose="020B0604020202020204" pitchFamily="34" charset="0"/>
              <a:buChar char="•"/>
            </a:pPr>
            <a:r>
              <a:rPr lang="fr-FR" sz="3000" dirty="0">
                <a:solidFill>
                  <a:srgbClr val="002060"/>
                </a:solidFill>
                <a:ea typeface="Times New Roman"/>
                <a:cs typeface="Times New Roman"/>
                <a:sym typeface="Times New Roman"/>
              </a:rPr>
              <a:t>Ses revenus sont-ils suffisants? </a:t>
            </a:r>
          </a:p>
        </p:txBody>
      </p:sp>
    </p:spTree>
    <p:extLst>
      <p:ext uri="{BB962C8B-B14F-4D97-AF65-F5344CB8AC3E}">
        <p14:creationId xmlns:p14="http://schemas.microsoft.com/office/powerpoint/2010/main" val="34555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3" name="Rectangle 2">
            <a:extLst>
              <a:ext uri="{FF2B5EF4-FFF2-40B4-BE49-F238E27FC236}">
                <a16:creationId xmlns:a16="http://schemas.microsoft.com/office/drawing/2014/main" id="{8F1A6201-8FD8-C0DD-0597-27E47A3AE265}"/>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1" name="Google Shape;611;p88"/>
          <p:cNvSpPr txBox="1"/>
          <p:nvPr/>
        </p:nvSpPr>
        <p:spPr>
          <a:xfrm>
            <a:off x="649631" y="2611921"/>
            <a:ext cx="8858531" cy="6103001"/>
          </a:xfrm>
          <a:prstGeom prst="rect">
            <a:avLst/>
          </a:prstGeom>
          <a:noFill/>
          <a:ln w="9525" cap="flat" cmpd="sng">
            <a:solidFill>
              <a:srgbClr val="0B5394"/>
            </a:solidFill>
            <a:prstDash val="solid"/>
            <a:round/>
            <a:headEnd type="none" w="sm" len="sm"/>
            <a:tailEnd type="none" w="sm" len="sm"/>
          </a:ln>
        </p:spPr>
        <p:txBody>
          <a:bodyPr spcFirstLastPara="1" wrap="square" lIns="182850" tIns="182850" rIns="182850" bIns="182850" anchor="t" anchorCtr="0">
            <a:noAutofit/>
          </a:bodyPr>
          <a:lstStyle/>
          <a:p>
            <a:endParaRPr lang="fr-FR" sz="3600" b="1" dirty="0">
              <a:latin typeface="Times New Roman"/>
              <a:ea typeface="Times New Roman"/>
              <a:cs typeface="Times New Roman"/>
              <a:sym typeface="Times New Roman"/>
            </a:endParaRPr>
          </a:p>
          <a:p>
            <a:endParaRPr lang="fr-FR" sz="3600" dirty="0">
              <a:latin typeface="Times New Roman"/>
              <a:ea typeface="Times New Roman"/>
              <a:cs typeface="Times New Roman"/>
              <a:sym typeface="Times New Roman"/>
            </a:endParaRPr>
          </a:p>
          <a:p>
            <a:pPr marL="742944" indent="-514350">
              <a:buSzPts val="1800"/>
              <a:buFont typeface="Arial" panose="020B0604020202020204" pitchFamily="34" charset="0"/>
              <a:buChar char="•"/>
            </a:pPr>
            <a:r>
              <a:rPr lang="fr-FR" sz="3600" dirty="0">
                <a:solidFill>
                  <a:srgbClr val="002060"/>
                </a:solidFill>
                <a:ea typeface="Times New Roman"/>
                <a:cs typeface="Times New Roman"/>
                <a:sym typeface="Times New Roman"/>
              </a:rPr>
              <a:t>Patient vivant en communauté (15 mois à 10 ans)</a:t>
            </a:r>
          </a:p>
          <a:p>
            <a:pPr marL="742944" indent="-514350">
              <a:buSzPts val="1800"/>
              <a:buFont typeface="Arial" panose="020B0604020202020204" pitchFamily="34" charset="0"/>
              <a:buChar char="•"/>
            </a:pPr>
            <a:r>
              <a:rPr lang="fr-FR" sz="3600" dirty="0">
                <a:solidFill>
                  <a:srgbClr val="002060"/>
                </a:solidFill>
                <a:ea typeface="Times New Roman"/>
                <a:cs typeface="Times New Roman"/>
                <a:sym typeface="Times New Roman"/>
              </a:rPr>
              <a:t>Patient vivant en  maison de repos (6 mois à 1 an)</a:t>
            </a:r>
          </a:p>
          <a:p>
            <a:pPr marL="742944" indent="-514350">
              <a:buSzPts val="1800"/>
              <a:buFont typeface="Arial" panose="020B0604020202020204" pitchFamily="34" charset="0"/>
              <a:buChar char="•"/>
            </a:pPr>
            <a:r>
              <a:rPr lang="fr-FR" sz="3600" dirty="0">
                <a:solidFill>
                  <a:srgbClr val="002060"/>
                </a:solidFill>
                <a:ea typeface="Times New Roman"/>
                <a:cs typeface="Times New Roman"/>
                <a:sym typeface="Times New Roman"/>
              </a:rPr>
              <a:t>Patient hospitalisé (1 an admission/sortie, 2 ans)</a:t>
            </a:r>
          </a:p>
          <a:p>
            <a:pPr marL="742944" indent="-514350">
              <a:buSzPts val="1800"/>
              <a:buFont typeface="Arial" panose="020B0604020202020204" pitchFamily="34" charset="0"/>
              <a:buChar char="•"/>
            </a:pPr>
            <a:r>
              <a:rPr lang="fr-FR" sz="3600" dirty="0">
                <a:solidFill>
                  <a:srgbClr val="002060"/>
                </a:solidFill>
                <a:ea typeface="Times New Roman"/>
                <a:cs typeface="Times New Roman"/>
                <a:sym typeface="Times New Roman"/>
              </a:rPr>
              <a:t>Patient ayant un cancer avancé</a:t>
            </a:r>
          </a:p>
          <a:p>
            <a:endParaRPr lang="fr-FR" sz="3600" dirty="0">
              <a:latin typeface="Times New Roman"/>
              <a:ea typeface="Times New Roman"/>
              <a:cs typeface="Times New Roman"/>
              <a:sym typeface="Times New Roman"/>
            </a:endParaRPr>
          </a:p>
          <a:p>
            <a:endParaRPr lang="fr-FR" sz="3600" dirty="0">
              <a:latin typeface="Times New Roman"/>
              <a:ea typeface="Times New Roman"/>
              <a:cs typeface="Times New Roman"/>
              <a:sym typeface="Times New Roman"/>
            </a:endParaRPr>
          </a:p>
        </p:txBody>
      </p:sp>
      <p:pic>
        <p:nvPicPr>
          <p:cNvPr id="612" name="Google Shape;612;p88"/>
          <p:cNvPicPr preferRelativeResize="0"/>
          <p:nvPr/>
        </p:nvPicPr>
        <p:blipFill>
          <a:blip r:embed="rId3">
            <a:alphaModFix/>
          </a:blip>
          <a:stretch>
            <a:fillRect/>
          </a:stretch>
        </p:blipFill>
        <p:spPr>
          <a:xfrm>
            <a:off x="623401" y="2148550"/>
            <a:ext cx="4826801" cy="1256300"/>
          </a:xfrm>
          <a:prstGeom prst="rect">
            <a:avLst/>
          </a:prstGeom>
          <a:noFill/>
          <a:ln>
            <a:noFill/>
          </a:ln>
        </p:spPr>
      </p:pic>
      <p:sp>
        <p:nvSpPr>
          <p:cNvPr id="2" name="Titre 2">
            <a:extLst>
              <a:ext uri="{FF2B5EF4-FFF2-40B4-BE49-F238E27FC236}">
                <a16:creationId xmlns:a16="http://schemas.microsoft.com/office/drawing/2014/main" id="{53AAC9C3-3168-67B1-0ABE-55A0B0FCA24B}"/>
              </a:ext>
            </a:extLst>
          </p:cNvPr>
          <p:cNvSpPr txBox="1">
            <a:spLocks/>
          </p:cNvSpPr>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sz="6600" dirty="0">
                <a:solidFill>
                  <a:srgbClr val="002060"/>
                </a:solidFill>
                <a:latin typeface="+mn-lt"/>
                <a:ea typeface="Oswald"/>
                <a:cs typeface="Oswald"/>
                <a:sym typeface="Oswald"/>
              </a:rPr>
              <a:t>Evaluation du pronostic vital</a:t>
            </a:r>
            <a:endParaRPr lang="fr-FR" sz="6600" dirty="0">
              <a:solidFill>
                <a:srgbClr val="002060"/>
              </a:solidFill>
              <a:latin typeface="+mn-lt"/>
            </a:endParaRPr>
          </a:p>
        </p:txBody>
      </p:sp>
      <p:pic>
        <p:nvPicPr>
          <p:cNvPr id="5" name="Google Shape;627;p90">
            <a:extLst>
              <a:ext uri="{FF2B5EF4-FFF2-40B4-BE49-F238E27FC236}">
                <a16:creationId xmlns:a16="http://schemas.microsoft.com/office/drawing/2014/main" id="{F4F31D2D-49C4-F0B1-1BD3-E15EEC7F911E}"/>
              </a:ext>
            </a:extLst>
          </p:cNvPr>
          <p:cNvPicPr preferRelativeResize="0"/>
          <p:nvPr/>
        </p:nvPicPr>
        <p:blipFill>
          <a:blip r:embed="rId4">
            <a:alphaModFix/>
          </a:blip>
          <a:stretch>
            <a:fillRect/>
          </a:stretch>
        </p:blipFill>
        <p:spPr>
          <a:xfrm>
            <a:off x="9819862" y="3280958"/>
            <a:ext cx="8328992" cy="6519093"/>
          </a:xfrm>
          <a:prstGeom prst="rect">
            <a:avLst/>
          </a:prstGeom>
          <a:noFill/>
          <a:ln>
            <a:solidFill>
              <a:schemeClr val="accent1"/>
            </a:solidFill>
          </a:ln>
        </p:spPr>
      </p:pic>
      <p:sp>
        <p:nvSpPr>
          <p:cNvPr id="6" name="Google Shape;465;p68">
            <a:extLst>
              <a:ext uri="{FF2B5EF4-FFF2-40B4-BE49-F238E27FC236}">
                <a16:creationId xmlns:a16="http://schemas.microsoft.com/office/drawing/2014/main" id="{4065B480-E7AF-EF98-5162-589370F39BCD}"/>
              </a:ext>
            </a:extLst>
          </p:cNvPr>
          <p:cNvSpPr txBox="1"/>
          <p:nvPr/>
        </p:nvSpPr>
        <p:spPr>
          <a:xfrm>
            <a:off x="15186992" y="2377857"/>
            <a:ext cx="2763078" cy="797685"/>
          </a:xfrm>
          <a:prstGeom prst="rect">
            <a:avLst/>
          </a:prstGeom>
          <a:noFill/>
          <a:ln>
            <a:solidFill>
              <a:schemeClr val="accent1"/>
            </a:solidFill>
          </a:ln>
        </p:spPr>
        <p:txBody>
          <a:bodyPr spcFirstLastPara="1" wrap="square" lIns="182850" tIns="182850" rIns="182850" bIns="182850" anchor="t" anchorCtr="0">
            <a:noAutofit/>
          </a:bodyPr>
          <a:lstStyle/>
          <a:p>
            <a:pPr algn="r"/>
            <a:r>
              <a:rPr lang="nl-BE" sz="2800" dirty="0">
                <a:solidFill>
                  <a:srgbClr val="002060"/>
                </a:solidFill>
              </a:rPr>
              <a:t>Score de Lee</a:t>
            </a:r>
            <a:endParaRPr sz="2800" dirty="0">
              <a:solidFill>
                <a:srgbClr val="002060"/>
              </a:solidFill>
            </a:endParaRPr>
          </a:p>
        </p:txBody>
      </p:sp>
      <p:sp>
        <p:nvSpPr>
          <p:cNvPr id="8" name="ZoneTexte 7">
            <a:extLst>
              <a:ext uri="{FF2B5EF4-FFF2-40B4-BE49-F238E27FC236}">
                <a16:creationId xmlns:a16="http://schemas.microsoft.com/office/drawing/2014/main" id="{4CFC5E43-DA97-B173-E36F-3995F94A6A27}"/>
              </a:ext>
            </a:extLst>
          </p:cNvPr>
          <p:cNvSpPr txBox="1"/>
          <p:nvPr/>
        </p:nvSpPr>
        <p:spPr>
          <a:xfrm>
            <a:off x="506897" y="8937602"/>
            <a:ext cx="9144000" cy="646331"/>
          </a:xfrm>
          <a:prstGeom prst="rect">
            <a:avLst/>
          </a:prstGeom>
          <a:noFill/>
          <a:ln>
            <a:solidFill>
              <a:schemeClr val="accent1"/>
            </a:solidFill>
          </a:ln>
        </p:spPr>
        <p:txBody>
          <a:bodyPr wrap="square">
            <a:spAutoFit/>
          </a:bodyPr>
          <a:lstStyle/>
          <a:p>
            <a:r>
              <a:rPr lang="fr" sz="3600" b="1" dirty="0">
                <a:solidFill>
                  <a:srgbClr val="002060"/>
                </a:solidFill>
                <a:ea typeface="Times New Roman"/>
                <a:cs typeface="Times New Roman"/>
                <a:sym typeface="Times New Roman"/>
              </a:rPr>
              <a:t>Cancer du sein</a:t>
            </a:r>
            <a:r>
              <a:rPr lang="fr" sz="3600" dirty="0">
                <a:solidFill>
                  <a:srgbClr val="002060"/>
                </a:solidFill>
                <a:ea typeface="Times New Roman"/>
                <a:cs typeface="Times New Roman"/>
                <a:sym typeface="Times New Roman"/>
              </a:rPr>
              <a:t> : score PREDICT </a:t>
            </a:r>
            <a:endParaRPr lang="fr-US" sz="3600" dirty="0">
              <a:solidFill>
                <a:srgbClr val="002060"/>
              </a:solidFill>
            </a:endParaRPr>
          </a:p>
        </p:txBody>
      </p:sp>
      <p:sp>
        <p:nvSpPr>
          <p:cNvPr id="10" name="ZoneTexte 9">
            <a:extLst>
              <a:ext uri="{FF2B5EF4-FFF2-40B4-BE49-F238E27FC236}">
                <a16:creationId xmlns:a16="http://schemas.microsoft.com/office/drawing/2014/main" id="{0FD56634-40AD-B750-3F74-CED05C857F68}"/>
              </a:ext>
            </a:extLst>
          </p:cNvPr>
          <p:cNvSpPr txBox="1"/>
          <p:nvPr/>
        </p:nvSpPr>
        <p:spPr>
          <a:xfrm>
            <a:off x="9004854" y="9800051"/>
            <a:ext cx="9144000" cy="523220"/>
          </a:xfrm>
          <a:prstGeom prst="rect">
            <a:avLst/>
          </a:prstGeom>
          <a:noFill/>
        </p:spPr>
        <p:txBody>
          <a:bodyPr wrap="square">
            <a:spAutoFit/>
          </a:bodyPr>
          <a:lstStyle/>
          <a:p>
            <a:pPr algn="r"/>
            <a:r>
              <a:rPr lang="fr-US" sz="2800" dirty="0">
                <a:solidFill>
                  <a:srgbClr val="002060"/>
                </a:solidFill>
              </a:rPr>
              <a:t>https://eprognosis.ucsf.edu/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2" name="Rectangle 1">
            <a:extLst>
              <a:ext uri="{FF2B5EF4-FFF2-40B4-BE49-F238E27FC236}">
                <a16:creationId xmlns:a16="http://schemas.microsoft.com/office/drawing/2014/main" id="{9B47FDEA-ED5F-D395-6AA8-9493FAA47BCF}"/>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Exemples d’interventions gériatriques</a:t>
            </a:r>
            <a:endParaRPr dirty="0">
              <a:solidFill>
                <a:srgbClr val="002060"/>
              </a:solidFill>
              <a:latin typeface="+mn-lt"/>
              <a:ea typeface="Oswald"/>
              <a:cs typeface="Oswald"/>
              <a:sym typeface="Oswald"/>
            </a:endParaRPr>
          </a:p>
        </p:txBody>
      </p:sp>
      <p:sp>
        <p:nvSpPr>
          <p:cNvPr id="751" name="Google Shape;751;p109"/>
          <p:cNvSpPr txBox="1"/>
          <p:nvPr/>
        </p:nvSpPr>
        <p:spPr>
          <a:xfrm>
            <a:off x="10614992" y="9520389"/>
            <a:ext cx="7503509" cy="549000"/>
          </a:xfrm>
          <a:prstGeom prst="rect">
            <a:avLst/>
          </a:prstGeom>
          <a:noFill/>
          <a:ln>
            <a:noFill/>
          </a:ln>
        </p:spPr>
        <p:txBody>
          <a:bodyPr spcFirstLastPara="1" wrap="square" lIns="182850" tIns="182850" rIns="182850" bIns="182850" anchor="t" anchorCtr="0">
            <a:noAutofit/>
          </a:bodyPr>
          <a:lstStyle/>
          <a:p>
            <a:pPr algn="r"/>
            <a:r>
              <a:rPr lang="fr" sz="3600">
                <a:solidFill>
                  <a:srgbClr val="002060"/>
                </a:solidFill>
              </a:rPr>
              <a:t>NCCN Guidelines version 2.2017</a:t>
            </a:r>
            <a:endParaRPr sz="3600" dirty="0">
              <a:solidFill>
                <a:srgbClr val="002060"/>
              </a:solidFill>
            </a:endParaRPr>
          </a:p>
        </p:txBody>
      </p:sp>
      <p:graphicFrame>
        <p:nvGraphicFramePr>
          <p:cNvPr id="752" name="Google Shape;752;p109"/>
          <p:cNvGraphicFramePr/>
          <p:nvPr/>
        </p:nvGraphicFramePr>
        <p:xfrm>
          <a:off x="1328285" y="1931169"/>
          <a:ext cx="14726200" cy="7863720"/>
        </p:xfrm>
        <a:graphic>
          <a:graphicData uri="http://schemas.openxmlformats.org/drawingml/2006/table">
            <a:tbl>
              <a:tblPr>
                <a:noFill/>
              </a:tblPr>
              <a:tblGrid>
                <a:gridCol w="3927500">
                  <a:extLst>
                    <a:ext uri="{9D8B030D-6E8A-4147-A177-3AD203B41FA5}">
                      <a16:colId xmlns:a16="http://schemas.microsoft.com/office/drawing/2014/main" val="20000"/>
                    </a:ext>
                  </a:extLst>
                </a:gridCol>
                <a:gridCol w="10798700">
                  <a:extLst>
                    <a:ext uri="{9D8B030D-6E8A-4147-A177-3AD203B41FA5}">
                      <a16:colId xmlns:a16="http://schemas.microsoft.com/office/drawing/2014/main" val="20001"/>
                    </a:ext>
                  </a:extLst>
                </a:gridCol>
              </a:tblGrid>
              <a:tr h="4206180">
                <a:tc>
                  <a:txBody>
                    <a:bodyPr/>
                    <a:lstStyle/>
                    <a:p>
                      <a:pPr marL="0" lvl="0" indent="0" algn="l" rtl="0">
                        <a:spcBef>
                          <a:spcPts val="0"/>
                        </a:spcBef>
                        <a:spcAft>
                          <a:spcPts val="0"/>
                        </a:spcAft>
                        <a:buNone/>
                      </a:pPr>
                      <a:r>
                        <a:rPr lang="fr" sz="3600" b="1" dirty="0">
                          <a:solidFill>
                            <a:srgbClr val="002060"/>
                          </a:solidFill>
                          <a:latin typeface="+mn-lt"/>
                          <a:ea typeface="Times New Roman"/>
                          <a:cs typeface="Times New Roman"/>
                          <a:sym typeface="Times New Roman"/>
                        </a:rPr>
                        <a:t>Statut fonctionnel</a:t>
                      </a:r>
                      <a:endParaRPr sz="3600" b="1" dirty="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solidFill>
                      <a:srgbClr val="C9DAF8"/>
                    </a:solidFill>
                  </a:tcPr>
                </a:tc>
                <a:tc>
                  <a:txBody>
                    <a:bodyPr/>
                    <a:lstStyle/>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Kinésithérapeute à domicile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Ergothérapeute à domicile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Soins à domicile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Sécurisation du domicile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Evaluation du risque de chute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Promouvoir l’exercice physique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Dépistage et prise en charge ostéoporose</a:t>
                      </a:r>
                      <a:endParaRPr sz="360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tcPr>
                </a:tc>
                <a:extLst>
                  <a:ext uri="{0D108BD9-81ED-4DB2-BD59-A6C34878D82A}">
                    <a16:rowId xmlns:a16="http://schemas.microsoft.com/office/drawing/2014/main" val="10000"/>
                  </a:ext>
                </a:extLst>
              </a:tr>
              <a:tr h="3657540">
                <a:tc>
                  <a:txBody>
                    <a:bodyPr/>
                    <a:lstStyle/>
                    <a:p>
                      <a:pPr marL="0" lvl="0" indent="0" algn="l" rtl="0">
                        <a:spcBef>
                          <a:spcPts val="0"/>
                        </a:spcBef>
                        <a:spcAft>
                          <a:spcPts val="0"/>
                        </a:spcAft>
                        <a:buNone/>
                      </a:pPr>
                      <a:r>
                        <a:rPr lang="fr" sz="3600" b="1">
                          <a:solidFill>
                            <a:srgbClr val="002060"/>
                          </a:solidFill>
                          <a:latin typeface="+mn-lt"/>
                          <a:ea typeface="Times New Roman"/>
                          <a:cs typeface="Times New Roman"/>
                          <a:sym typeface="Times New Roman"/>
                        </a:rPr>
                        <a:t>Statut cognitif</a:t>
                      </a:r>
                      <a:endParaRPr sz="3600" b="1">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solidFill>
                      <a:srgbClr val="C9DAF8"/>
                    </a:solidFill>
                  </a:tcPr>
                </a:tc>
                <a:tc>
                  <a:txBody>
                    <a:bodyPr/>
                    <a:lstStyle/>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Impliquer l’aidant proche</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Réduire les médications inappropriées</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Prévention du delirium</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Évaluer la capacité à consentir au traitement</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Identifier les proches / décision en collaboration</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Réaliser un </a:t>
                      </a:r>
                      <a:r>
                        <a:rPr lang="fr" sz="3600" dirty="0" err="1">
                          <a:solidFill>
                            <a:srgbClr val="002060"/>
                          </a:solidFill>
                          <a:latin typeface="+mn-lt"/>
                          <a:ea typeface="Times New Roman"/>
                          <a:cs typeface="Times New Roman"/>
                          <a:sym typeface="Times New Roman"/>
                        </a:rPr>
                        <a:t>testing</a:t>
                      </a:r>
                      <a:r>
                        <a:rPr lang="fr" sz="3600" dirty="0">
                          <a:solidFill>
                            <a:srgbClr val="002060"/>
                          </a:solidFill>
                          <a:latin typeface="+mn-lt"/>
                          <a:ea typeface="Times New Roman"/>
                          <a:cs typeface="Times New Roman"/>
                          <a:sym typeface="Times New Roman"/>
                        </a:rPr>
                        <a:t> neuropsychologique</a:t>
                      </a:r>
                      <a:endParaRPr sz="3600" dirty="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063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3" name="Rectangle 2">
            <a:extLst>
              <a:ext uri="{FF2B5EF4-FFF2-40B4-BE49-F238E27FC236}">
                <a16:creationId xmlns:a16="http://schemas.microsoft.com/office/drawing/2014/main" id="{DD54BC92-7E8B-2F73-A5B4-31739E819924}"/>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Exemples d’interventions gériatriques</a:t>
            </a:r>
            <a:endParaRPr dirty="0">
              <a:solidFill>
                <a:srgbClr val="002060"/>
              </a:solidFill>
              <a:latin typeface="+mn-lt"/>
              <a:ea typeface="Oswald"/>
              <a:cs typeface="Oswald"/>
              <a:sym typeface="Oswald"/>
            </a:endParaRPr>
          </a:p>
        </p:txBody>
      </p:sp>
      <p:sp>
        <p:nvSpPr>
          <p:cNvPr id="751" name="Google Shape;751;p109"/>
          <p:cNvSpPr txBox="1"/>
          <p:nvPr/>
        </p:nvSpPr>
        <p:spPr>
          <a:xfrm>
            <a:off x="10614992" y="9520389"/>
            <a:ext cx="7503509" cy="549000"/>
          </a:xfrm>
          <a:prstGeom prst="rect">
            <a:avLst/>
          </a:prstGeom>
          <a:noFill/>
          <a:ln>
            <a:noFill/>
          </a:ln>
        </p:spPr>
        <p:txBody>
          <a:bodyPr spcFirstLastPara="1" wrap="square" lIns="182850" tIns="182850" rIns="182850" bIns="182850" anchor="t" anchorCtr="0">
            <a:noAutofit/>
          </a:bodyPr>
          <a:lstStyle/>
          <a:p>
            <a:pPr algn="r"/>
            <a:r>
              <a:rPr lang="fr" sz="3600">
                <a:solidFill>
                  <a:srgbClr val="002060"/>
                </a:solidFill>
              </a:rPr>
              <a:t>NCCN Guidelines version 2.2017</a:t>
            </a:r>
            <a:endParaRPr sz="3600" dirty="0">
              <a:solidFill>
                <a:srgbClr val="002060"/>
              </a:solidFill>
            </a:endParaRPr>
          </a:p>
        </p:txBody>
      </p:sp>
      <p:graphicFrame>
        <p:nvGraphicFramePr>
          <p:cNvPr id="2" name="Google Shape;759;p110">
            <a:extLst>
              <a:ext uri="{FF2B5EF4-FFF2-40B4-BE49-F238E27FC236}">
                <a16:creationId xmlns:a16="http://schemas.microsoft.com/office/drawing/2014/main" id="{8EEE1BE8-BFAC-D542-A0E3-27D7D3788D31}"/>
              </a:ext>
            </a:extLst>
          </p:cNvPr>
          <p:cNvGraphicFramePr/>
          <p:nvPr/>
        </p:nvGraphicFramePr>
        <p:xfrm>
          <a:off x="1578819" y="2076330"/>
          <a:ext cx="14726200" cy="7863720"/>
        </p:xfrm>
        <a:graphic>
          <a:graphicData uri="http://schemas.openxmlformats.org/drawingml/2006/table">
            <a:tbl>
              <a:tblPr>
                <a:noFill/>
              </a:tblPr>
              <a:tblGrid>
                <a:gridCol w="3927500">
                  <a:extLst>
                    <a:ext uri="{9D8B030D-6E8A-4147-A177-3AD203B41FA5}">
                      <a16:colId xmlns:a16="http://schemas.microsoft.com/office/drawing/2014/main" val="20000"/>
                    </a:ext>
                  </a:extLst>
                </a:gridCol>
                <a:gridCol w="10798700">
                  <a:extLst>
                    <a:ext uri="{9D8B030D-6E8A-4147-A177-3AD203B41FA5}">
                      <a16:colId xmlns:a16="http://schemas.microsoft.com/office/drawing/2014/main" val="20001"/>
                    </a:ext>
                  </a:extLst>
                </a:gridCol>
              </a:tblGrid>
              <a:tr h="3108900">
                <a:tc>
                  <a:txBody>
                    <a:bodyPr/>
                    <a:lstStyle/>
                    <a:p>
                      <a:pPr marL="0" lvl="0" indent="0" algn="l" rtl="0">
                        <a:spcBef>
                          <a:spcPts val="0"/>
                        </a:spcBef>
                        <a:spcAft>
                          <a:spcPts val="0"/>
                        </a:spcAft>
                        <a:buNone/>
                      </a:pPr>
                      <a:r>
                        <a:rPr lang="fr" sz="3600" b="1">
                          <a:solidFill>
                            <a:srgbClr val="002060"/>
                          </a:solidFill>
                          <a:latin typeface="+mn-lt"/>
                          <a:ea typeface="Times New Roman"/>
                          <a:cs typeface="Times New Roman"/>
                          <a:sym typeface="Times New Roman"/>
                        </a:rPr>
                        <a:t>Support social / </a:t>
                      </a:r>
                      <a:endParaRPr sz="3600" b="1">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b="1">
                          <a:solidFill>
                            <a:srgbClr val="002060"/>
                          </a:solidFill>
                          <a:latin typeface="+mn-lt"/>
                          <a:ea typeface="Times New Roman"/>
                          <a:cs typeface="Times New Roman"/>
                          <a:sym typeface="Times New Roman"/>
                        </a:rPr>
                        <a:t>Fardeau de l’aidant</a:t>
                      </a:r>
                      <a:endParaRPr sz="3600" b="1">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solidFill>
                      <a:srgbClr val="C9DAF8"/>
                    </a:solidFill>
                  </a:tcPr>
                </a:tc>
                <a:tc>
                  <a:txBody>
                    <a:bodyPr/>
                    <a:lstStyle/>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Assistance pour le transport</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Soins à domicile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Groupes de soutien</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Psychiatre / Psychologue</a:t>
                      </a:r>
                      <a:endParaRPr sz="360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a:solidFill>
                            <a:srgbClr val="002060"/>
                          </a:solidFill>
                          <a:latin typeface="+mn-lt"/>
                          <a:ea typeface="Times New Roman"/>
                          <a:cs typeface="Times New Roman"/>
                          <a:sym typeface="Times New Roman"/>
                        </a:rPr>
                        <a:t>Soins spirituels</a:t>
                      </a:r>
                      <a:endParaRPr sz="360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tcPr>
                </a:tc>
                <a:extLst>
                  <a:ext uri="{0D108BD9-81ED-4DB2-BD59-A6C34878D82A}">
                    <a16:rowId xmlns:a16="http://schemas.microsoft.com/office/drawing/2014/main" val="10000"/>
                  </a:ext>
                </a:extLst>
              </a:tr>
              <a:tr h="4754820">
                <a:tc>
                  <a:txBody>
                    <a:bodyPr/>
                    <a:lstStyle/>
                    <a:p>
                      <a:pPr marL="0" lvl="0" indent="0" algn="l" rtl="0">
                        <a:spcBef>
                          <a:spcPts val="0"/>
                        </a:spcBef>
                        <a:spcAft>
                          <a:spcPts val="0"/>
                        </a:spcAft>
                        <a:buNone/>
                      </a:pPr>
                      <a:r>
                        <a:rPr lang="fr" sz="3600" b="1" dirty="0">
                          <a:solidFill>
                            <a:srgbClr val="002060"/>
                          </a:solidFill>
                          <a:latin typeface="+mn-lt"/>
                          <a:ea typeface="Times New Roman"/>
                          <a:cs typeface="Times New Roman"/>
                          <a:sym typeface="Times New Roman"/>
                        </a:rPr>
                        <a:t>Etat psychologique</a:t>
                      </a:r>
                      <a:endParaRPr sz="3600" b="1" dirty="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solidFill>
                      <a:srgbClr val="C9DAF8"/>
                    </a:solidFill>
                  </a:tcPr>
                </a:tc>
                <a:tc>
                  <a:txBody>
                    <a:bodyPr/>
                    <a:lstStyle/>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Prise en charge non pharmacologique : méditation, relaxation, acupuncture</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Programme d’exercices</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Accompagnement</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Psychiatre / Psychologue</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Médication contre l’anxiété / la dépression</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Programmes de soutien, management du stress</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3600" dirty="0">
                          <a:solidFill>
                            <a:srgbClr val="002060"/>
                          </a:solidFill>
                          <a:latin typeface="+mn-lt"/>
                          <a:ea typeface="Times New Roman"/>
                          <a:cs typeface="Times New Roman"/>
                          <a:sym typeface="Times New Roman"/>
                        </a:rPr>
                        <a:t>Soins spirituels</a:t>
                      </a:r>
                      <a:endParaRPr sz="3600" dirty="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4082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p:nvPr/>
        </p:nvSpPr>
        <p:spPr>
          <a:xfrm>
            <a:off x="11253572" y="2035451"/>
            <a:ext cx="6612000" cy="5784246"/>
          </a:xfrm>
          <a:prstGeom prst="rect">
            <a:avLst/>
          </a:prstGeom>
          <a:noFill/>
          <a:ln>
            <a:noFill/>
          </a:ln>
        </p:spPr>
        <p:txBody>
          <a:bodyPr spcFirstLastPara="1" wrap="square" lIns="182850" tIns="182850" rIns="182850" bIns="182850" anchor="t" anchorCtr="0">
            <a:noAutofit/>
          </a:bodyPr>
          <a:lstStyle/>
          <a:p>
            <a:r>
              <a:rPr lang="fr" sz="4001" dirty="0">
                <a:solidFill>
                  <a:srgbClr val="002060"/>
                </a:solidFill>
              </a:rPr>
              <a:t>Prend 5 - 10 minutes</a:t>
            </a:r>
            <a:endParaRPr sz="4001" dirty="0">
              <a:solidFill>
                <a:srgbClr val="002060"/>
              </a:solidFill>
            </a:endParaRPr>
          </a:p>
          <a:p>
            <a:endParaRPr sz="4001" dirty="0">
              <a:solidFill>
                <a:srgbClr val="002060"/>
              </a:solidFill>
            </a:endParaRPr>
          </a:p>
          <a:p>
            <a:pPr>
              <a:buClr>
                <a:schemeClr val="dk1"/>
              </a:buClr>
              <a:buSzPts val="1100"/>
            </a:pPr>
            <a:r>
              <a:rPr lang="fr" sz="4001" dirty="0">
                <a:solidFill>
                  <a:srgbClr val="C00000"/>
                </a:solidFill>
              </a:rPr>
              <a:t>Score ≤ 14/17 : anormal </a:t>
            </a:r>
            <a:endParaRPr sz="4001" dirty="0">
              <a:solidFill>
                <a:srgbClr val="C00000"/>
              </a:solidFill>
            </a:endParaRPr>
          </a:p>
          <a:p>
            <a:pPr>
              <a:buClr>
                <a:schemeClr val="dk1"/>
              </a:buClr>
              <a:buSzPts val="1100"/>
            </a:pPr>
            <a:r>
              <a:rPr lang="fr" sz="4001" dirty="0">
                <a:solidFill>
                  <a:srgbClr val="002060"/>
                </a:solidFill>
              </a:rPr>
              <a:t>➩ faire évaluation gériatrique approfondie</a:t>
            </a:r>
            <a:endParaRPr sz="4001" dirty="0">
              <a:solidFill>
                <a:srgbClr val="002060"/>
              </a:solidFill>
            </a:endParaRPr>
          </a:p>
          <a:p>
            <a:endParaRPr sz="4001" dirty="0">
              <a:solidFill>
                <a:srgbClr val="002060"/>
              </a:solidFill>
            </a:endParaRPr>
          </a:p>
          <a:p>
            <a:r>
              <a:rPr lang="fr" sz="4001" dirty="0">
                <a:solidFill>
                  <a:srgbClr val="002060"/>
                </a:solidFill>
              </a:rPr>
              <a:t>Sensibilité : 65-92 %</a:t>
            </a:r>
            <a:endParaRPr sz="4001" dirty="0">
              <a:solidFill>
                <a:srgbClr val="002060"/>
              </a:solidFill>
            </a:endParaRPr>
          </a:p>
          <a:p>
            <a:r>
              <a:rPr lang="fr" sz="4001" dirty="0">
                <a:solidFill>
                  <a:srgbClr val="002060"/>
                </a:solidFill>
              </a:rPr>
              <a:t>Spécificité : 64%</a:t>
            </a:r>
            <a:endParaRPr sz="4001" dirty="0">
              <a:solidFill>
                <a:srgbClr val="002060"/>
              </a:solidFill>
            </a:endParaRPr>
          </a:p>
          <a:p>
            <a:endParaRPr sz="4001" dirty="0">
              <a:solidFill>
                <a:srgbClr val="002060"/>
              </a:solidFill>
            </a:endParaRPr>
          </a:p>
          <a:p>
            <a:endParaRPr sz="3600" dirty="0">
              <a:solidFill>
                <a:srgbClr val="002060"/>
              </a:solidFill>
            </a:endParaRPr>
          </a:p>
          <a:p>
            <a:endParaRPr sz="3600" dirty="0">
              <a:solidFill>
                <a:srgbClr val="002060"/>
              </a:solidFill>
            </a:endParaRPr>
          </a:p>
        </p:txBody>
      </p:sp>
      <p:sp>
        <p:nvSpPr>
          <p:cNvPr id="238" name="Google Shape;238;p35"/>
          <p:cNvSpPr txBox="1"/>
          <p:nvPr/>
        </p:nvSpPr>
        <p:spPr>
          <a:xfrm>
            <a:off x="10305600" y="9180000"/>
            <a:ext cx="7982400" cy="1107000"/>
          </a:xfrm>
          <a:prstGeom prst="rect">
            <a:avLst/>
          </a:prstGeom>
          <a:noFill/>
          <a:ln>
            <a:noFill/>
          </a:ln>
        </p:spPr>
        <p:txBody>
          <a:bodyPr spcFirstLastPara="1" wrap="square" lIns="182850" tIns="182850" rIns="182850" bIns="182850" anchor="t" anchorCtr="0">
            <a:noAutofit/>
          </a:bodyPr>
          <a:lstStyle/>
          <a:p>
            <a:pPr algn="r"/>
            <a:r>
              <a:rPr lang="fr" sz="2400" dirty="0">
                <a:solidFill>
                  <a:srgbClr val="002060"/>
                </a:solidFill>
              </a:rPr>
              <a:t>Soubeyran P et al, Journal of </a:t>
            </a:r>
            <a:r>
              <a:rPr lang="fr" sz="2400" dirty="0" err="1">
                <a:solidFill>
                  <a:srgbClr val="002060"/>
                </a:solidFill>
              </a:rPr>
              <a:t>Clinical</a:t>
            </a:r>
            <a:r>
              <a:rPr lang="fr" sz="2400" dirty="0">
                <a:solidFill>
                  <a:srgbClr val="002060"/>
                </a:solidFill>
              </a:rPr>
              <a:t> </a:t>
            </a:r>
            <a:r>
              <a:rPr lang="fr" sz="2400" dirty="0" err="1">
                <a:solidFill>
                  <a:srgbClr val="002060"/>
                </a:solidFill>
              </a:rPr>
              <a:t>Oncology</a:t>
            </a:r>
            <a:r>
              <a:rPr lang="fr" sz="2400" dirty="0">
                <a:solidFill>
                  <a:srgbClr val="002060"/>
                </a:solidFill>
              </a:rPr>
              <a:t> 2011.</a:t>
            </a:r>
            <a:endParaRPr sz="2400" dirty="0">
              <a:solidFill>
                <a:srgbClr val="002060"/>
              </a:solidFill>
            </a:endParaRPr>
          </a:p>
          <a:p>
            <a:pPr algn="r">
              <a:buClr>
                <a:schemeClr val="dk1"/>
              </a:buClr>
              <a:buSzPts val="1100"/>
            </a:pPr>
            <a:r>
              <a:rPr lang="fr" sz="2400" dirty="0" err="1">
                <a:solidFill>
                  <a:srgbClr val="002060"/>
                </a:solidFill>
              </a:rPr>
              <a:t>Decoster</a:t>
            </a:r>
            <a:r>
              <a:rPr lang="fr" sz="2400" dirty="0">
                <a:solidFill>
                  <a:srgbClr val="002060"/>
                </a:solidFill>
              </a:rPr>
              <a:t> L et al, Ann </a:t>
            </a:r>
            <a:r>
              <a:rPr lang="fr" sz="2400" dirty="0" err="1">
                <a:solidFill>
                  <a:srgbClr val="002060"/>
                </a:solidFill>
              </a:rPr>
              <a:t>Oncol</a:t>
            </a:r>
            <a:r>
              <a:rPr lang="fr" sz="2400" dirty="0">
                <a:solidFill>
                  <a:srgbClr val="002060"/>
                </a:solidFill>
              </a:rPr>
              <a:t> 2015.</a:t>
            </a:r>
            <a:endParaRPr sz="2400" dirty="0">
              <a:solidFill>
                <a:srgbClr val="002060"/>
              </a:solidFill>
            </a:endParaRPr>
          </a:p>
        </p:txBody>
      </p:sp>
      <p:pic>
        <p:nvPicPr>
          <p:cNvPr id="239" name="Google Shape;239;p35"/>
          <p:cNvPicPr preferRelativeResize="0"/>
          <p:nvPr/>
        </p:nvPicPr>
        <p:blipFill>
          <a:blip r:embed="rId3">
            <a:alphaModFix/>
          </a:blip>
          <a:stretch>
            <a:fillRect/>
          </a:stretch>
        </p:blipFill>
        <p:spPr>
          <a:xfrm>
            <a:off x="422429" y="1852200"/>
            <a:ext cx="10319574" cy="8434800"/>
          </a:xfrm>
          <a:prstGeom prst="rect">
            <a:avLst/>
          </a:prstGeom>
          <a:noFill/>
          <a:ln>
            <a:noFill/>
          </a:ln>
        </p:spPr>
      </p:pic>
      <p:sp>
        <p:nvSpPr>
          <p:cNvPr id="2" name="Titre 2">
            <a:extLst>
              <a:ext uri="{FF2B5EF4-FFF2-40B4-BE49-F238E27FC236}">
                <a16:creationId xmlns:a16="http://schemas.microsoft.com/office/drawing/2014/main" id="{A2B72BD0-131C-5BA7-BB82-3F1E35F77021}"/>
              </a:ext>
            </a:extLst>
          </p:cNvPr>
          <p:cNvSpPr>
            <a:spLocks noGrp="1"/>
          </p:cNvSpPr>
          <p:nvPr>
            <p:ph type="title"/>
          </p:nvPr>
        </p:nvSpPr>
        <p:spPr>
          <a:xfrm>
            <a:off x="623400" y="890051"/>
            <a:ext cx="17041200" cy="1145400"/>
          </a:xfrm>
        </p:spPr>
        <p:txBody>
          <a:bodyPr/>
          <a:lstStyle/>
          <a:p>
            <a:r>
              <a:rPr lang="fr" sz="4800" dirty="0">
                <a:solidFill>
                  <a:srgbClr val="002060"/>
                </a:solidFill>
                <a:latin typeface="+mn-lt"/>
                <a:ea typeface="Oswald"/>
                <a:cs typeface="Oswald"/>
                <a:sym typeface="Oswald"/>
              </a:rPr>
              <a:t>La fragilité en </a:t>
            </a:r>
            <a:r>
              <a:rPr lang="fr" sz="4800" dirty="0" err="1">
                <a:solidFill>
                  <a:srgbClr val="002060"/>
                </a:solidFill>
                <a:latin typeface="+mn-lt"/>
                <a:ea typeface="Oswald"/>
                <a:cs typeface="Oswald"/>
                <a:sym typeface="Oswald"/>
              </a:rPr>
              <a:t>oncogériatrie</a:t>
            </a:r>
            <a:r>
              <a:rPr lang="fr" sz="4800" dirty="0">
                <a:solidFill>
                  <a:srgbClr val="002060"/>
                </a:solidFill>
                <a:latin typeface="+mn-lt"/>
                <a:ea typeface="Oswald"/>
                <a:cs typeface="Oswald"/>
                <a:sym typeface="Oswald"/>
              </a:rPr>
              <a:t> : le score G8</a:t>
            </a:r>
            <a:endParaRPr lang="fr-FR" sz="4800" dirty="0">
              <a:solidFill>
                <a:srgbClr val="002060"/>
              </a:solidFill>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Exemples d’interventions gériatriques</a:t>
            </a:r>
            <a:endParaRPr dirty="0">
              <a:solidFill>
                <a:srgbClr val="002060"/>
              </a:solidFill>
              <a:latin typeface="+mn-lt"/>
              <a:ea typeface="Oswald"/>
              <a:cs typeface="Oswald"/>
              <a:sym typeface="Oswald"/>
            </a:endParaRPr>
          </a:p>
        </p:txBody>
      </p:sp>
      <p:sp>
        <p:nvSpPr>
          <p:cNvPr id="751" name="Google Shape;751;p109"/>
          <p:cNvSpPr txBox="1"/>
          <p:nvPr/>
        </p:nvSpPr>
        <p:spPr>
          <a:xfrm>
            <a:off x="10614992" y="9520389"/>
            <a:ext cx="7503509" cy="549000"/>
          </a:xfrm>
          <a:prstGeom prst="rect">
            <a:avLst/>
          </a:prstGeom>
          <a:noFill/>
          <a:ln>
            <a:noFill/>
          </a:ln>
        </p:spPr>
        <p:txBody>
          <a:bodyPr spcFirstLastPara="1" wrap="square" lIns="182850" tIns="182850" rIns="182850" bIns="182850" anchor="t" anchorCtr="0">
            <a:noAutofit/>
          </a:bodyPr>
          <a:lstStyle/>
          <a:p>
            <a:pPr algn="r"/>
            <a:r>
              <a:rPr lang="fr" sz="3600">
                <a:solidFill>
                  <a:srgbClr val="002060"/>
                </a:solidFill>
              </a:rPr>
              <a:t>NCCN Guidelines version 2.2017</a:t>
            </a:r>
            <a:endParaRPr sz="3600" dirty="0">
              <a:solidFill>
                <a:srgbClr val="002060"/>
              </a:solidFill>
            </a:endParaRPr>
          </a:p>
        </p:txBody>
      </p:sp>
      <p:graphicFrame>
        <p:nvGraphicFramePr>
          <p:cNvPr id="3" name="Google Shape;766;p111">
            <a:extLst>
              <a:ext uri="{FF2B5EF4-FFF2-40B4-BE49-F238E27FC236}">
                <a16:creationId xmlns:a16="http://schemas.microsoft.com/office/drawing/2014/main" id="{BB3223FC-78E0-AFF1-C1AD-0739F69869F7}"/>
              </a:ext>
            </a:extLst>
          </p:cNvPr>
          <p:cNvGraphicFramePr/>
          <p:nvPr/>
        </p:nvGraphicFramePr>
        <p:xfrm>
          <a:off x="1546946" y="2444516"/>
          <a:ext cx="14726200" cy="4754820"/>
        </p:xfrm>
        <a:graphic>
          <a:graphicData uri="http://schemas.openxmlformats.org/drawingml/2006/table">
            <a:tbl>
              <a:tblPr>
                <a:noFill/>
              </a:tblPr>
              <a:tblGrid>
                <a:gridCol w="3927500">
                  <a:extLst>
                    <a:ext uri="{9D8B030D-6E8A-4147-A177-3AD203B41FA5}">
                      <a16:colId xmlns:a16="http://schemas.microsoft.com/office/drawing/2014/main" val="20000"/>
                    </a:ext>
                  </a:extLst>
                </a:gridCol>
                <a:gridCol w="10798700">
                  <a:extLst>
                    <a:ext uri="{9D8B030D-6E8A-4147-A177-3AD203B41FA5}">
                      <a16:colId xmlns:a16="http://schemas.microsoft.com/office/drawing/2014/main" val="20001"/>
                    </a:ext>
                  </a:extLst>
                </a:gridCol>
              </a:tblGrid>
              <a:tr h="4754820">
                <a:tc>
                  <a:txBody>
                    <a:bodyPr/>
                    <a:lstStyle/>
                    <a:p>
                      <a:pPr marL="0" lvl="0" indent="0" algn="l" rtl="0">
                        <a:spcBef>
                          <a:spcPts val="0"/>
                        </a:spcBef>
                        <a:spcAft>
                          <a:spcPts val="0"/>
                        </a:spcAft>
                        <a:buNone/>
                      </a:pPr>
                      <a:r>
                        <a:rPr lang="fr" sz="3600" b="1">
                          <a:solidFill>
                            <a:srgbClr val="002060"/>
                          </a:solidFill>
                          <a:latin typeface="+mn-lt"/>
                          <a:ea typeface="Times New Roman"/>
                          <a:cs typeface="Times New Roman"/>
                          <a:sym typeface="Times New Roman"/>
                        </a:rPr>
                        <a:t>Nutrition</a:t>
                      </a:r>
                      <a:endParaRPr sz="3600" b="1">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solidFill>
                      <a:srgbClr val="C9DAF8"/>
                    </a:solidFill>
                  </a:tcPr>
                </a:tc>
                <a:tc>
                  <a:txBody>
                    <a:bodyPr/>
                    <a:lstStyle/>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Consultation diététique + suivi</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Recommandations diététiques spécifiques</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Soins de bouche</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Suppléments nutritionnels</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Si problème fonctionnel : ergothérapeute, kiné, aides à domicile, livraison des repas, passage des proches, </a:t>
                      </a:r>
                      <a:endParaRPr sz="3600" dirty="0">
                        <a:solidFill>
                          <a:srgbClr val="002060"/>
                        </a:solidFill>
                        <a:latin typeface="+mn-lt"/>
                        <a:ea typeface="Times New Roman"/>
                        <a:cs typeface="Times New Roman"/>
                        <a:sym typeface="Times New Roman"/>
                      </a:endParaRPr>
                    </a:p>
                    <a:p>
                      <a:pPr marL="0" lvl="0" indent="0" algn="l" rtl="0">
                        <a:spcBef>
                          <a:spcPts val="0"/>
                        </a:spcBef>
                        <a:spcAft>
                          <a:spcPts val="0"/>
                        </a:spcAft>
                        <a:buNone/>
                      </a:pPr>
                      <a:r>
                        <a:rPr lang="fr" sz="3600" dirty="0">
                          <a:solidFill>
                            <a:srgbClr val="002060"/>
                          </a:solidFill>
                          <a:latin typeface="+mn-lt"/>
                          <a:ea typeface="Times New Roman"/>
                          <a:cs typeface="Times New Roman"/>
                          <a:sym typeface="Times New Roman"/>
                        </a:rPr>
                        <a:t>Vitamine D</a:t>
                      </a:r>
                      <a:endParaRPr sz="3600" dirty="0">
                        <a:solidFill>
                          <a:srgbClr val="002060"/>
                        </a:solidFill>
                        <a:latin typeface="+mn-lt"/>
                        <a:ea typeface="Times New Roman"/>
                        <a:cs typeface="Times New Roman"/>
                        <a:sym typeface="Times New Roman"/>
                      </a:endParaRPr>
                    </a:p>
                  </a:txBody>
                  <a:tcPr marL="182850" marR="182850" marT="182850" marB="182850">
                    <a:lnL w="19050" cap="flat" cmpd="sng">
                      <a:solidFill>
                        <a:srgbClr val="000000"/>
                      </a:solidFill>
                      <a:prstDash val="dot"/>
                      <a:round/>
                      <a:headEnd type="none" w="sm" len="sm"/>
                      <a:tailEnd type="none" w="sm" len="sm"/>
                    </a:lnL>
                    <a:lnR w="19050" cap="flat" cmpd="sng">
                      <a:solidFill>
                        <a:srgbClr val="000000"/>
                      </a:solidFill>
                      <a:prstDash val="dot"/>
                      <a:round/>
                      <a:headEnd type="none" w="sm" len="sm"/>
                      <a:tailEnd type="none" w="sm" len="sm"/>
                    </a:lnR>
                    <a:lnT w="19050" cap="flat" cmpd="sng">
                      <a:solidFill>
                        <a:srgbClr val="000000"/>
                      </a:solidFill>
                      <a:prstDash val="dot"/>
                      <a:round/>
                      <a:headEnd type="none" w="sm" len="sm"/>
                      <a:tailEnd type="none" w="sm" len="sm"/>
                    </a:lnT>
                    <a:lnB w="19050" cap="flat" cmpd="sng">
                      <a:solidFill>
                        <a:srgbClr val="000000"/>
                      </a:solidFill>
                      <a:prstDash val="dot"/>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2448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BDBDE24C-70C3-2A04-F512-3BA6FE4D7591}"/>
              </a:ext>
            </a:extLst>
          </p:cNvPr>
          <p:cNvSpPr txBox="1"/>
          <p:nvPr/>
        </p:nvSpPr>
        <p:spPr>
          <a:xfrm>
            <a:off x="1328282" y="2120628"/>
            <a:ext cx="16266035" cy="7109639"/>
          </a:xfrm>
          <a:prstGeom prst="rect">
            <a:avLst/>
          </a:prstGeom>
          <a:noFill/>
        </p:spPr>
        <p:txBody>
          <a:bodyPr wrap="square">
            <a:spAutoFit/>
          </a:bodyPr>
          <a:lstStyle/>
          <a:p>
            <a:r>
              <a:rPr lang="fr-BE" sz="2400" b="1" u="sng" dirty="0">
                <a:solidFill>
                  <a:srgbClr val="002060"/>
                </a:solidFill>
                <a:ea typeface="Times New Roman"/>
                <a:cs typeface="Times New Roman"/>
                <a:sym typeface="Times New Roman"/>
              </a:rPr>
              <a:t>Chirurgie: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L’âge  chronologique ne doit pas être un critère dans la décision</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Une chirurgie en urgence augmente le risque de complications</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Importance d’une optimisation de la prise en charge en pré - per et post-opératoire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Dépister les patients à risque de delirium &amp; appliquer les mesures de prévention</a:t>
            </a:r>
          </a:p>
          <a:p>
            <a:pPr marL="428625" indent="-428625">
              <a:buFont typeface="Arial" panose="020B0604020202020204" pitchFamily="34" charset="0"/>
              <a:buChar char="•"/>
            </a:pPr>
            <a:endParaRPr lang="fr-BE" sz="2400" dirty="0">
              <a:solidFill>
                <a:srgbClr val="002060"/>
              </a:solidFill>
              <a:ea typeface="Times New Roman"/>
              <a:cs typeface="Times New Roman"/>
              <a:sym typeface="Times New Roman"/>
            </a:endParaRPr>
          </a:p>
          <a:p>
            <a:r>
              <a:rPr lang="fr-BE" sz="2400" b="1" u="sng" dirty="0">
                <a:solidFill>
                  <a:srgbClr val="002060"/>
                </a:solidFill>
                <a:ea typeface="Times New Roman"/>
                <a:cs typeface="Times New Roman"/>
                <a:sym typeface="Times New Roman"/>
              </a:rPr>
              <a:t>Radiothérapie: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Bien déterminer la faisabilité, les risques et les bénéfices (ex : ne pas bouger pendant le temps de la séance)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Les interruptions de traitement compromettent l’efficacité mais limitent les effets indésirables</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Prudence lors de la réalisation d’une chimiothérapie concomitante : risque de toxicité accrue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Mucite radique : importance d’une prise en charge de la douleur et d’un support nutritionnel adéquat. </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Toxicités aiguës ET tardives à prendre en compte</a:t>
            </a:r>
          </a:p>
          <a:p>
            <a:endParaRPr lang="fr-BE" sz="2400" dirty="0">
              <a:solidFill>
                <a:srgbClr val="002060"/>
              </a:solidFill>
              <a:ea typeface="Times New Roman"/>
              <a:cs typeface="Times New Roman"/>
              <a:sym typeface="Times New Roman"/>
            </a:endParaRPr>
          </a:p>
          <a:p>
            <a:r>
              <a:rPr lang="fr-BE" sz="2400" b="1" u="sng" dirty="0">
                <a:solidFill>
                  <a:srgbClr val="002060"/>
                </a:solidFill>
                <a:ea typeface="Times New Roman"/>
                <a:cs typeface="Times New Roman"/>
                <a:sym typeface="Times New Roman"/>
              </a:rPr>
              <a:t>Chimiothérapie:</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Même efficacité que chez les plus jeunes mais toxicités plus importantes…</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Toxicités les plus fréquentes : </a:t>
            </a:r>
            <a:r>
              <a:rPr lang="fr-BE" sz="2400" dirty="0" err="1">
                <a:solidFill>
                  <a:srgbClr val="002060"/>
                </a:solidFill>
                <a:ea typeface="Times New Roman"/>
                <a:cs typeface="Times New Roman"/>
                <a:sym typeface="Times New Roman"/>
              </a:rPr>
              <a:t>myélosuppression</a:t>
            </a:r>
            <a:r>
              <a:rPr lang="fr-BE" sz="2400" dirty="0">
                <a:solidFill>
                  <a:srgbClr val="002060"/>
                </a:solidFill>
                <a:ea typeface="Times New Roman"/>
                <a:cs typeface="Times New Roman"/>
                <a:sym typeface="Times New Roman"/>
              </a:rPr>
              <a:t>, mucite, toxicité rénale et cardiaque, neurotoxicité</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Toxicités induisent des réductions de dose, des interruptions de traitements..</a:t>
            </a:r>
          </a:p>
          <a:p>
            <a:pPr marL="428625" indent="-428625">
              <a:buFont typeface="Arial" panose="020B0604020202020204" pitchFamily="34" charset="0"/>
              <a:buChar char="•"/>
            </a:pPr>
            <a:r>
              <a:rPr lang="fr-BE" sz="2400" dirty="0">
                <a:solidFill>
                  <a:srgbClr val="002060"/>
                </a:solidFill>
                <a:ea typeface="Times New Roman"/>
                <a:cs typeface="Times New Roman"/>
                <a:sym typeface="Times New Roman"/>
              </a:rPr>
              <a:t>Bien sélectionner les patients selon le type de chimiothérapie proposée</a:t>
            </a:r>
          </a:p>
          <a:p>
            <a:endParaRPr lang="fr-BE" sz="2400" dirty="0">
              <a:solidFill>
                <a:srgbClr val="002060"/>
              </a:solidFill>
              <a:ea typeface="Times New Roman"/>
              <a:cs typeface="Times New Roman"/>
              <a:sym typeface="Times New Roman"/>
            </a:endParaRPr>
          </a:p>
        </p:txBody>
      </p:sp>
      <p:sp>
        <p:nvSpPr>
          <p:cNvPr id="6" name="ZoneTexte 5">
            <a:extLst>
              <a:ext uri="{FF2B5EF4-FFF2-40B4-BE49-F238E27FC236}">
                <a16:creationId xmlns:a16="http://schemas.microsoft.com/office/drawing/2014/main" id="{2F5B3EB6-CD74-0DCB-E065-90BB1B5FF902}"/>
              </a:ext>
            </a:extLst>
          </p:cNvPr>
          <p:cNvSpPr txBox="1"/>
          <p:nvPr/>
        </p:nvSpPr>
        <p:spPr>
          <a:xfrm>
            <a:off x="9104586" y="9794889"/>
            <a:ext cx="9183414" cy="461665"/>
          </a:xfrm>
          <a:prstGeom prst="rect">
            <a:avLst/>
          </a:prstGeom>
          <a:noFill/>
        </p:spPr>
        <p:txBody>
          <a:bodyPr wrap="square">
            <a:spAutoFit/>
          </a:bodyPr>
          <a:lstStyle/>
          <a:p>
            <a:pPr algn="r"/>
            <a:r>
              <a:rPr lang="fr-BE" sz="2400" dirty="0" err="1">
                <a:solidFill>
                  <a:srgbClr val="002060"/>
                </a:solidFill>
              </a:rPr>
              <a:t>Korc-Grodzicki</a:t>
            </a:r>
            <a:r>
              <a:rPr lang="fr-BE" sz="2400" dirty="0">
                <a:solidFill>
                  <a:srgbClr val="002060"/>
                </a:solidFill>
              </a:rPr>
              <a:t>, JCO, 2014.</a:t>
            </a:r>
          </a:p>
        </p:txBody>
      </p:sp>
      <p:sp>
        <p:nvSpPr>
          <p:cNvPr id="2" name="Rectangle 1">
            <a:extLst>
              <a:ext uri="{FF2B5EF4-FFF2-40B4-BE49-F238E27FC236}">
                <a16:creationId xmlns:a16="http://schemas.microsoft.com/office/drawing/2014/main" id="{2801808B-64B6-EA93-7897-4E4EF1F7EB4E}"/>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3873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2" name="Rectangle 1">
            <a:extLst>
              <a:ext uri="{FF2B5EF4-FFF2-40B4-BE49-F238E27FC236}">
                <a16:creationId xmlns:a16="http://schemas.microsoft.com/office/drawing/2014/main" id="{7C10388E-8ED9-1133-8916-1107735915A0}"/>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BDBDE24C-70C3-2A04-F512-3BA6FE4D7591}"/>
              </a:ext>
            </a:extLst>
          </p:cNvPr>
          <p:cNvSpPr txBox="1"/>
          <p:nvPr/>
        </p:nvSpPr>
        <p:spPr>
          <a:xfrm>
            <a:off x="1444340" y="1886855"/>
            <a:ext cx="12997315" cy="1754326"/>
          </a:xfrm>
          <a:prstGeom prst="rect">
            <a:avLst/>
          </a:prstGeom>
          <a:noFill/>
        </p:spPr>
        <p:txBody>
          <a:bodyPr wrap="square">
            <a:spAutoFit/>
          </a:bodyPr>
          <a:lstStyle/>
          <a:p>
            <a:r>
              <a:rPr lang="fr-BE" sz="4000" b="1" dirty="0">
                <a:solidFill>
                  <a:srgbClr val="002060"/>
                </a:solidFill>
                <a:ea typeface="Times New Roman"/>
                <a:cs typeface="Times New Roman"/>
                <a:sym typeface="Times New Roman"/>
              </a:rPr>
              <a:t>Chimiothérapie: </a:t>
            </a:r>
            <a:r>
              <a:rPr lang="fr" sz="2400" b="1" dirty="0">
                <a:solidFill>
                  <a:srgbClr val="002060"/>
                </a:solidFill>
                <a:ea typeface="Oswald"/>
                <a:cs typeface="Oswald"/>
                <a:sym typeface="Oswald"/>
              </a:rPr>
              <a:t>Les scores de toxicité de la chimiothérapie permettent de prédire le risque de toxicité</a:t>
            </a:r>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sp>
        <p:nvSpPr>
          <p:cNvPr id="6" name="ZoneTexte 5">
            <a:extLst>
              <a:ext uri="{FF2B5EF4-FFF2-40B4-BE49-F238E27FC236}">
                <a16:creationId xmlns:a16="http://schemas.microsoft.com/office/drawing/2014/main" id="{2F5B3EB6-CD74-0DCB-E065-90BB1B5FF902}"/>
              </a:ext>
            </a:extLst>
          </p:cNvPr>
          <p:cNvSpPr txBox="1"/>
          <p:nvPr/>
        </p:nvSpPr>
        <p:spPr>
          <a:xfrm>
            <a:off x="9104586" y="9534121"/>
            <a:ext cx="9183414" cy="707886"/>
          </a:xfrm>
          <a:prstGeom prst="rect">
            <a:avLst/>
          </a:prstGeom>
          <a:noFill/>
        </p:spPr>
        <p:txBody>
          <a:bodyPr wrap="square">
            <a:spAutoFit/>
          </a:bodyPr>
          <a:lstStyle/>
          <a:p>
            <a:pPr algn="r"/>
            <a:r>
              <a:rPr lang="fr-BE" sz="2000" dirty="0">
                <a:solidFill>
                  <a:srgbClr val="002060"/>
                </a:solidFill>
                <a:hlinkClick r:id="rId3"/>
              </a:rPr>
              <a:t>http://www.mycarg.org/Chemo_Toxicity_Calculator</a:t>
            </a:r>
            <a:endParaRPr lang="fr-BE" sz="2000" dirty="0">
              <a:solidFill>
                <a:srgbClr val="002060"/>
              </a:solidFill>
            </a:endParaRPr>
          </a:p>
          <a:p>
            <a:pPr algn="r"/>
            <a:r>
              <a:rPr lang="fr-BE" sz="2000" dirty="0" err="1"/>
              <a:t>Ostwal</a:t>
            </a:r>
            <a:r>
              <a:rPr lang="fr-BE" sz="2000" dirty="0"/>
              <a:t>  et al. BMJ Open. 2021 </a:t>
            </a:r>
          </a:p>
        </p:txBody>
      </p:sp>
      <p:sp>
        <p:nvSpPr>
          <p:cNvPr id="7" name="Google Shape;673;p97">
            <a:extLst>
              <a:ext uri="{FF2B5EF4-FFF2-40B4-BE49-F238E27FC236}">
                <a16:creationId xmlns:a16="http://schemas.microsoft.com/office/drawing/2014/main" id="{489DB399-6D65-D34D-71DD-19FC674938AE}"/>
              </a:ext>
            </a:extLst>
          </p:cNvPr>
          <p:cNvSpPr txBox="1"/>
          <p:nvPr/>
        </p:nvSpPr>
        <p:spPr>
          <a:xfrm>
            <a:off x="1141392" y="3010381"/>
            <a:ext cx="15232200" cy="1567026"/>
          </a:xfrm>
          <a:prstGeom prst="rect">
            <a:avLst/>
          </a:prstGeom>
          <a:noFill/>
          <a:ln>
            <a:noFill/>
          </a:ln>
        </p:spPr>
        <p:txBody>
          <a:bodyPr spcFirstLastPara="1" wrap="square" lIns="182850" tIns="182850" rIns="182850" bIns="182850" anchor="t" anchorCtr="0">
            <a:noAutofit/>
          </a:bodyPr>
          <a:lstStyle/>
          <a:p>
            <a:pPr marL="228594">
              <a:lnSpc>
                <a:spcPct val="115000"/>
              </a:lnSpc>
              <a:buClr>
                <a:schemeClr val="dk1"/>
              </a:buClr>
              <a:buSzPts val="1800"/>
            </a:pPr>
            <a:r>
              <a:rPr lang="fr" sz="2400" b="1" dirty="0">
                <a:solidFill>
                  <a:srgbClr val="002060"/>
                </a:solidFill>
                <a:ea typeface="Syncopate"/>
                <a:cs typeface="Syncopate"/>
                <a:sym typeface="Syncopate"/>
              </a:rPr>
              <a:t>CARG : </a:t>
            </a:r>
            <a:r>
              <a:rPr lang="fr" sz="2400" b="1" dirty="0" err="1">
                <a:solidFill>
                  <a:srgbClr val="002060"/>
                </a:solidFill>
                <a:ea typeface="Syncopate"/>
                <a:cs typeface="Syncopate"/>
                <a:sym typeface="Syncopate"/>
              </a:rPr>
              <a:t>Prediction</a:t>
            </a:r>
            <a:r>
              <a:rPr lang="fr" sz="2400" b="1" dirty="0">
                <a:solidFill>
                  <a:srgbClr val="002060"/>
                </a:solidFill>
                <a:ea typeface="Syncopate"/>
                <a:cs typeface="Syncopate"/>
                <a:sym typeface="Syncopate"/>
              </a:rPr>
              <a:t> Tool for </a:t>
            </a:r>
            <a:r>
              <a:rPr lang="fr" sz="2400" b="1" dirty="0" err="1">
                <a:solidFill>
                  <a:srgbClr val="002060"/>
                </a:solidFill>
                <a:ea typeface="Syncopate"/>
                <a:cs typeface="Syncopate"/>
                <a:sym typeface="Syncopate"/>
              </a:rPr>
              <a:t>Chemotherapy</a:t>
            </a:r>
            <a:r>
              <a:rPr lang="fr" sz="2400" b="1" dirty="0">
                <a:solidFill>
                  <a:srgbClr val="002060"/>
                </a:solidFill>
                <a:ea typeface="Syncopate"/>
                <a:cs typeface="Syncopate"/>
                <a:sym typeface="Syncopate"/>
              </a:rPr>
              <a:t> </a:t>
            </a:r>
            <a:r>
              <a:rPr lang="fr" sz="2400" b="1" dirty="0" err="1">
                <a:solidFill>
                  <a:srgbClr val="002060"/>
                </a:solidFill>
                <a:ea typeface="Syncopate"/>
                <a:cs typeface="Syncopate"/>
                <a:sym typeface="Syncopate"/>
              </a:rPr>
              <a:t>Toxicity</a:t>
            </a:r>
            <a:r>
              <a:rPr lang="fr" sz="2400" dirty="0">
                <a:solidFill>
                  <a:srgbClr val="002060"/>
                </a:solidFill>
                <a:ea typeface="Times New Roman"/>
                <a:cs typeface="Times New Roman"/>
                <a:sym typeface="Times New Roman"/>
              </a:rPr>
              <a:t> in </a:t>
            </a:r>
            <a:r>
              <a:rPr lang="fr" sz="2400" dirty="0" err="1">
                <a:solidFill>
                  <a:srgbClr val="002060"/>
                </a:solidFill>
                <a:ea typeface="Times New Roman"/>
                <a:cs typeface="Times New Roman"/>
                <a:sym typeface="Times New Roman"/>
              </a:rPr>
              <a:t>Older</a:t>
            </a:r>
            <a:r>
              <a:rPr lang="fr" sz="2400" dirty="0">
                <a:solidFill>
                  <a:srgbClr val="002060"/>
                </a:solidFill>
                <a:ea typeface="Times New Roman"/>
                <a:cs typeface="Times New Roman"/>
                <a:sym typeface="Times New Roman"/>
              </a:rPr>
              <a:t> </a:t>
            </a:r>
            <a:r>
              <a:rPr lang="fr" sz="2400" dirty="0" err="1">
                <a:solidFill>
                  <a:srgbClr val="002060"/>
                </a:solidFill>
                <a:ea typeface="Times New Roman"/>
                <a:cs typeface="Times New Roman"/>
                <a:sym typeface="Times New Roman"/>
              </a:rPr>
              <a:t>Adults</a:t>
            </a:r>
            <a:r>
              <a:rPr lang="fr" sz="2400" dirty="0">
                <a:solidFill>
                  <a:srgbClr val="002060"/>
                </a:solidFill>
                <a:ea typeface="Times New Roman"/>
                <a:cs typeface="Times New Roman"/>
                <a:sym typeface="Times New Roman"/>
              </a:rPr>
              <a:t> </a:t>
            </a:r>
            <a:r>
              <a:rPr lang="fr" sz="2400" dirty="0" err="1">
                <a:solidFill>
                  <a:srgbClr val="002060"/>
                </a:solidFill>
                <a:ea typeface="Times New Roman"/>
                <a:cs typeface="Times New Roman"/>
                <a:sym typeface="Times New Roman"/>
              </a:rPr>
              <a:t>With</a:t>
            </a:r>
            <a:r>
              <a:rPr lang="fr" sz="2400" dirty="0">
                <a:solidFill>
                  <a:srgbClr val="002060"/>
                </a:solidFill>
                <a:ea typeface="Times New Roman"/>
                <a:cs typeface="Times New Roman"/>
                <a:sym typeface="Times New Roman"/>
              </a:rPr>
              <a:t> Cancer</a:t>
            </a:r>
          </a:p>
          <a:p>
            <a:pPr marL="228594">
              <a:lnSpc>
                <a:spcPct val="115000"/>
              </a:lnSpc>
              <a:buClr>
                <a:schemeClr val="dk1"/>
              </a:buClr>
              <a:buSzPts val="1800"/>
            </a:pPr>
            <a:r>
              <a:rPr lang="fr" sz="2400" dirty="0">
                <a:solidFill>
                  <a:srgbClr val="002060"/>
                </a:solidFill>
                <a:ea typeface="Times New Roman"/>
                <a:cs typeface="Times New Roman"/>
                <a:sym typeface="Times New Roman"/>
              </a:rPr>
              <a:t>Permet de déterminer le risque de toxicité de grade 3, 4 &amp; 5</a:t>
            </a:r>
          </a:p>
          <a:p>
            <a:pPr indent="914378"/>
            <a:endParaRPr sz="2400" dirty="0">
              <a:solidFill>
                <a:srgbClr val="002060"/>
              </a:solidFill>
              <a:ea typeface="Times New Roman"/>
              <a:cs typeface="Times New Roman"/>
              <a:sym typeface="Times New Roman"/>
            </a:endParaRPr>
          </a:p>
          <a:p>
            <a:pPr indent="914378"/>
            <a:endParaRPr sz="2400" dirty="0">
              <a:solidFill>
                <a:srgbClr val="002060"/>
              </a:solidFill>
              <a:ea typeface="Times New Roman"/>
              <a:cs typeface="Times New Roman"/>
              <a:sym typeface="Times New Roman"/>
            </a:endParaRPr>
          </a:p>
          <a:p>
            <a:pPr indent="914378"/>
            <a:endParaRPr sz="2400" dirty="0">
              <a:solidFill>
                <a:srgbClr val="002060"/>
              </a:solidFill>
              <a:ea typeface="Times New Roman"/>
              <a:cs typeface="Times New Roman"/>
              <a:sym typeface="Times New Roman"/>
            </a:endParaRPr>
          </a:p>
          <a:p>
            <a:pPr>
              <a:buClr>
                <a:schemeClr val="dk1"/>
              </a:buClr>
              <a:buSzPts val="1100"/>
            </a:pPr>
            <a:r>
              <a:rPr lang="fr" sz="2400" dirty="0">
                <a:solidFill>
                  <a:srgbClr val="002060"/>
                </a:solidFill>
                <a:ea typeface="Times New Roman"/>
                <a:cs typeface="Times New Roman"/>
                <a:sym typeface="Times New Roman"/>
              </a:rPr>
              <a:t>			</a:t>
            </a:r>
            <a:r>
              <a:rPr lang="fr" sz="2400" dirty="0">
                <a:solidFill>
                  <a:srgbClr val="002060"/>
                </a:solidFill>
              </a:rPr>
              <a:t>	</a:t>
            </a:r>
            <a:endParaRPr sz="2400" dirty="0">
              <a:solidFill>
                <a:srgbClr val="002060"/>
              </a:solidFill>
            </a:endParaRPr>
          </a:p>
          <a:p>
            <a:pPr>
              <a:buClr>
                <a:schemeClr val="dk1"/>
              </a:buClr>
              <a:buSzPts val="1100"/>
            </a:pPr>
            <a:r>
              <a:rPr lang="fr" sz="2400" dirty="0">
                <a:solidFill>
                  <a:srgbClr val="002060"/>
                </a:solidFill>
              </a:rPr>
              <a:t>			</a:t>
            </a:r>
            <a:endParaRPr sz="2400" dirty="0">
              <a:solidFill>
                <a:srgbClr val="002060"/>
              </a:solidFill>
            </a:endParaRPr>
          </a:p>
          <a:p>
            <a:pPr>
              <a:buClr>
                <a:schemeClr val="dk1"/>
              </a:buClr>
              <a:buSzPts val="1100"/>
            </a:pPr>
            <a:r>
              <a:rPr lang="fr" sz="2400" dirty="0">
                <a:solidFill>
                  <a:srgbClr val="002060"/>
                </a:solidFill>
              </a:rPr>
              <a:t>		</a:t>
            </a:r>
            <a:endParaRPr sz="2400" dirty="0">
              <a:solidFill>
                <a:srgbClr val="002060"/>
              </a:solidFill>
            </a:endParaRPr>
          </a:p>
          <a:p>
            <a:endParaRPr sz="2400" b="1" dirty="0">
              <a:solidFill>
                <a:srgbClr val="002060"/>
              </a:solidFill>
              <a:ea typeface="Times New Roman"/>
              <a:cs typeface="Times New Roman"/>
              <a:sym typeface="Times New Roman"/>
            </a:endParaRPr>
          </a:p>
        </p:txBody>
      </p:sp>
      <p:pic>
        <p:nvPicPr>
          <p:cNvPr id="9" name="Google Shape;687;p99">
            <a:extLst>
              <a:ext uri="{FF2B5EF4-FFF2-40B4-BE49-F238E27FC236}">
                <a16:creationId xmlns:a16="http://schemas.microsoft.com/office/drawing/2014/main" id="{42A204A5-9801-0468-3074-E09AAAE7EBCF}"/>
              </a:ext>
            </a:extLst>
          </p:cNvPr>
          <p:cNvPicPr preferRelativeResize="0"/>
          <p:nvPr/>
        </p:nvPicPr>
        <p:blipFill rotWithShape="1">
          <a:blip r:embed="rId4">
            <a:alphaModFix/>
          </a:blip>
          <a:srcRect r="25931"/>
          <a:stretch/>
        </p:blipFill>
        <p:spPr>
          <a:xfrm>
            <a:off x="8757492" y="4722710"/>
            <a:ext cx="5419950" cy="3978350"/>
          </a:xfrm>
          <a:prstGeom prst="rect">
            <a:avLst/>
          </a:prstGeom>
          <a:noFill/>
          <a:ln>
            <a:noFill/>
          </a:ln>
        </p:spPr>
      </p:pic>
      <p:pic>
        <p:nvPicPr>
          <p:cNvPr id="11" name="Google Shape;692;p100">
            <a:extLst>
              <a:ext uri="{FF2B5EF4-FFF2-40B4-BE49-F238E27FC236}">
                <a16:creationId xmlns:a16="http://schemas.microsoft.com/office/drawing/2014/main" id="{37FE507B-EFE4-BFAF-16EA-4ECFF46393E0}"/>
              </a:ext>
            </a:extLst>
          </p:cNvPr>
          <p:cNvPicPr preferRelativeResize="0"/>
          <p:nvPr/>
        </p:nvPicPr>
        <p:blipFill rotWithShape="1">
          <a:blip r:embed="rId5">
            <a:alphaModFix/>
          </a:blip>
          <a:srcRect l="2405" r="1638"/>
          <a:stretch/>
        </p:blipFill>
        <p:spPr>
          <a:xfrm>
            <a:off x="1900518" y="4411901"/>
            <a:ext cx="6392144" cy="5382988"/>
          </a:xfrm>
          <a:prstGeom prst="rect">
            <a:avLst/>
          </a:prstGeom>
          <a:noFill/>
          <a:ln>
            <a:noFill/>
          </a:ln>
        </p:spPr>
      </p:pic>
      <p:pic>
        <p:nvPicPr>
          <p:cNvPr id="3" name="Image" descr="Image">
            <a:extLst>
              <a:ext uri="{FF2B5EF4-FFF2-40B4-BE49-F238E27FC236}">
                <a16:creationId xmlns:a16="http://schemas.microsoft.com/office/drawing/2014/main" id="{B5A50059-804E-743D-0AE4-9ED33F0E150E}"/>
              </a:ext>
            </a:extLst>
          </p:cNvPr>
          <p:cNvPicPr>
            <a:picLocks noChangeAspect="1"/>
          </p:cNvPicPr>
          <p:nvPr/>
        </p:nvPicPr>
        <p:blipFill>
          <a:blip r:embed="rId6"/>
          <a:stretch>
            <a:fillRect/>
          </a:stretch>
        </p:blipFill>
        <p:spPr>
          <a:xfrm>
            <a:off x="14557709" y="492111"/>
            <a:ext cx="3340878" cy="9004878"/>
          </a:xfrm>
          <a:prstGeom prst="rect">
            <a:avLst/>
          </a:prstGeom>
          <a:ln w="12700">
            <a:miter lim="400000"/>
          </a:ln>
        </p:spPr>
      </p:pic>
      <p:sp>
        <p:nvSpPr>
          <p:cNvPr id="5" name="Rectangle 3">
            <a:extLst>
              <a:ext uri="{FF2B5EF4-FFF2-40B4-BE49-F238E27FC236}">
                <a16:creationId xmlns:a16="http://schemas.microsoft.com/office/drawing/2014/main" id="{2466FA87-B762-939D-8290-CF911CDDF88E}"/>
              </a:ext>
            </a:extLst>
          </p:cNvPr>
          <p:cNvSpPr txBox="1"/>
          <p:nvPr/>
        </p:nvSpPr>
        <p:spPr>
          <a:xfrm>
            <a:off x="484910" y="9686834"/>
            <a:ext cx="12053454" cy="369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7" tIns="68577" rIns="68577" bIns="68577">
            <a:spAutoFit/>
          </a:bodyPr>
          <a:lstStyle>
            <a:lvl1pPr>
              <a:defRPr sz="1000">
                <a:solidFill>
                  <a:srgbClr val="212121"/>
                </a:solidFill>
                <a:latin typeface="BlinkMacSystemFont"/>
                <a:ea typeface="BlinkMacSystemFont"/>
                <a:cs typeface="BlinkMacSystemFont"/>
                <a:sym typeface="BlinkMacSystemFont"/>
              </a:defRPr>
            </a:lvl1pPr>
          </a:lstStyle>
          <a:p>
            <a:endParaRPr sz="1500" dirty="0"/>
          </a:p>
        </p:txBody>
      </p:sp>
    </p:spTree>
    <p:extLst>
      <p:ext uri="{BB962C8B-B14F-4D97-AF65-F5344CB8AC3E}">
        <p14:creationId xmlns:p14="http://schemas.microsoft.com/office/powerpoint/2010/main" val="100839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2" name="Rectangle 1">
            <a:extLst>
              <a:ext uri="{FF2B5EF4-FFF2-40B4-BE49-F238E27FC236}">
                <a16:creationId xmlns:a16="http://schemas.microsoft.com/office/drawing/2014/main" id="{2ADE2483-EBD4-B784-099E-858E8D90D7EC}"/>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BDBDE24C-70C3-2A04-F512-3BA6FE4D7591}"/>
              </a:ext>
            </a:extLst>
          </p:cNvPr>
          <p:cNvSpPr txBox="1"/>
          <p:nvPr/>
        </p:nvSpPr>
        <p:spPr>
          <a:xfrm>
            <a:off x="1328285" y="2373596"/>
            <a:ext cx="12387715" cy="1754326"/>
          </a:xfrm>
          <a:prstGeom prst="rect">
            <a:avLst/>
          </a:prstGeom>
          <a:noFill/>
        </p:spPr>
        <p:txBody>
          <a:bodyPr wrap="square">
            <a:spAutoFit/>
          </a:bodyPr>
          <a:lstStyle/>
          <a:p>
            <a:r>
              <a:rPr lang="fr-BE" sz="4000" b="1" dirty="0">
                <a:solidFill>
                  <a:srgbClr val="002060"/>
                </a:solidFill>
                <a:ea typeface="Times New Roman"/>
                <a:cs typeface="Times New Roman"/>
                <a:sym typeface="Times New Roman"/>
              </a:rPr>
              <a:t>Chimiothérapie: </a:t>
            </a:r>
            <a:r>
              <a:rPr lang="fr" sz="2400" b="1" dirty="0">
                <a:solidFill>
                  <a:srgbClr val="002060"/>
                </a:solidFill>
                <a:ea typeface="Oswald"/>
                <a:cs typeface="Oswald"/>
                <a:sym typeface="Oswald"/>
              </a:rPr>
              <a:t>Les scores de toxicité de la chimiothérapie permettent de prédire le risque de toxicité</a:t>
            </a:r>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sp>
        <p:nvSpPr>
          <p:cNvPr id="7" name="Google Shape;673;p97">
            <a:extLst>
              <a:ext uri="{FF2B5EF4-FFF2-40B4-BE49-F238E27FC236}">
                <a16:creationId xmlns:a16="http://schemas.microsoft.com/office/drawing/2014/main" id="{489DB399-6D65-D34D-71DD-19FC674938AE}"/>
              </a:ext>
            </a:extLst>
          </p:cNvPr>
          <p:cNvSpPr txBox="1"/>
          <p:nvPr/>
        </p:nvSpPr>
        <p:spPr>
          <a:xfrm>
            <a:off x="1001049" y="3309035"/>
            <a:ext cx="15765518" cy="1567026"/>
          </a:xfrm>
          <a:prstGeom prst="rect">
            <a:avLst/>
          </a:prstGeom>
          <a:noFill/>
          <a:ln>
            <a:noFill/>
          </a:ln>
        </p:spPr>
        <p:txBody>
          <a:bodyPr spcFirstLastPara="1" wrap="square" lIns="182850" tIns="182850" rIns="182850" bIns="182850" anchor="t" anchorCtr="0">
            <a:noAutofit/>
          </a:bodyPr>
          <a:lstStyle/>
          <a:p>
            <a:pPr marL="228594">
              <a:lnSpc>
                <a:spcPct val="115000"/>
              </a:lnSpc>
              <a:buClr>
                <a:schemeClr val="dk1"/>
              </a:buClr>
              <a:buSzPts val="1800"/>
            </a:pPr>
            <a:r>
              <a:rPr lang="fr" sz="2800" b="1" dirty="0">
                <a:solidFill>
                  <a:srgbClr val="002060"/>
                </a:solidFill>
                <a:ea typeface="Syncopate"/>
                <a:cs typeface="Syncopate"/>
                <a:sym typeface="Syncopate"/>
              </a:rPr>
              <a:t>CRASH Score : </a:t>
            </a:r>
            <a:r>
              <a:rPr lang="fr" sz="2800" b="1" dirty="0" err="1">
                <a:solidFill>
                  <a:srgbClr val="002060"/>
                </a:solidFill>
                <a:ea typeface="Times New Roman"/>
                <a:cs typeface="Times New Roman"/>
                <a:sym typeface="Times New Roman"/>
              </a:rPr>
              <a:t>Chemotherapy</a:t>
            </a:r>
            <a:r>
              <a:rPr lang="fr" sz="2800" b="1" dirty="0">
                <a:solidFill>
                  <a:srgbClr val="002060"/>
                </a:solidFill>
                <a:ea typeface="Times New Roman"/>
                <a:cs typeface="Times New Roman"/>
                <a:sym typeface="Times New Roman"/>
              </a:rPr>
              <a:t> Risk </a:t>
            </a:r>
            <a:r>
              <a:rPr lang="fr" sz="2800" b="1" dirty="0" err="1">
                <a:solidFill>
                  <a:srgbClr val="002060"/>
                </a:solidFill>
                <a:ea typeface="Times New Roman"/>
                <a:cs typeface="Times New Roman"/>
                <a:sym typeface="Times New Roman"/>
              </a:rPr>
              <a:t>Assessment</a:t>
            </a:r>
            <a:r>
              <a:rPr lang="fr" sz="2800" b="1" dirty="0">
                <a:solidFill>
                  <a:srgbClr val="002060"/>
                </a:solidFill>
                <a:ea typeface="Times New Roman"/>
                <a:cs typeface="Times New Roman"/>
                <a:sym typeface="Times New Roman"/>
              </a:rPr>
              <a:t> </a:t>
            </a:r>
            <a:r>
              <a:rPr lang="fr" sz="2800" b="1" dirty="0" err="1">
                <a:solidFill>
                  <a:srgbClr val="002060"/>
                </a:solidFill>
                <a:ea typeface="Times New Roman"/>
                <a:cs typeface="Times New Roman"/>
                <a:sym typeface="Times New Roman"/>
              </a:rPr>
              <a:t>Scale</a:t>
            </a:r>
            <a:r>
              <a:rPr lang="fr" sz="2800" b="1" dirty="0">
                <a:solidFill>
                  <a:srgbClr val="002060"/>
                </a:solidFill>
                <a:ea typeface="Times New Roman"/>
                <a:cs typeface="Times New Roman"/>
                <a:sym typeface="Times New Roman"/>
              </a:rPr>
              <a:t> for High-Age Patients </a:t>
            </a:r>
          </a:p>
          <a:p>
            <a:pPr marL="228594">
              <a:lnSpc>
                <a:spcPct val="115000"/>
              </a:lnSpc>
              <a:buClr>
                <a:schemeClr val="dk1"/>
              </a:buClr>
              <a:buSzPts val="1800"/>
            </a:pPr>
            <a:r>
              <a:rPr lang="fr-BE" sz="2800" dirty="0">
                <a:solidFill>
                  <a:srgbClr val="002060"/>
                </a:solidFill>
                <a:ea typeface="Times New Roman"/>
                <a:cs typeface="Times New Roman"/>
                <a:sym typeface="Times New Roman"/>
              </a:rPr>
              <a:t>Permet de déterminer la toxicité hématologique (grade 4) et non hématologique (grades 3 ou 4)</a:t>
            </a:r>
            <a:endParaRPr sz="2800" b="1" dirty="0">
              <a:solidFill>
                <a:srgbClr val="002060"/>
              </a:solidFill>
              <a:ea typeface="Times New Roman"/>
              <a:cs typeface="Times New Roman"/>
              <a:sym typeface="Times New Roman"/>
            </a:endParaRPr>
          </a:p>
          <a:p>
            <a:pPr indent="914378"/>
            <a:endParaRPr sz="2800" dirty="0">
              <a:solidFill>
                <a:srgbClr val="002060"/>
              </a:solidFill>
              <a:ea typeface="Times New Roman"/>
              <a:cs typeface="Times New Roman"/>
              <a:sym typeface="Times New Roman"/>
            </a:endParaRPr>
          </a:p>
          <a:p>
            <a:pPr>
              <a:buClr>
                <a:schemeClr val="dk1"/>
              </a:buClr>
              <a:buSzPts val="1100"/>
            </a:pPr>
            <a:r>
              <a:rPr lang="fr" sz="2800" dirty="0">
                <a:solidFill>
                  <a:srgbClr val="002060"/>
                </a:solidFill>
                <a:ea typeface="Times New Roman"/>
                <a:cs typeface="Times New Roman"/>
                <a:sym typeface="Times New Roman"/>
              </a:rPr>
              <a:t>			</a:t>
            </a:r>
            <a:r>
              <a:rPr lang="fr" sz="2800" dirty="0">
                <a:solidFill>
                  <a:srgbClr val="002060"/>
                </a:solidFill>
              </a:rPr>
              <a:t>	</a:t>
            </a:r>
            <a:endParaRPr sz="2800" dirty="0">
              <a:solidFill>
                <a:srgbClr val="002060"/>
              </a:solidFill>
            </a:endParaRPr>
          </a:p>
          <a:p>
            <a:pPr>
              <a:buClr>
                <a:schemeClr val="dk1"/>
              </a:buClr>
              <a:buSzPts val="1100"/>
            </a:pPr>
            <a:r>
              <a:rPr lang="fr" sz="2800" dirty="0">
                <a:solidFill>
                  <a:srgbClr val="002060"/>
                </a:solidFill>
              </a:rPr>
              <a:t>			</a:t>
            </a:r>
            <a:endParaRPr sz="2800" dirty="0">
              <a:solidFill>
                <a:srgbClr val="002060"/>
              </a:solidFill>
            </a:endParaRPr>
          </a:p>
          <a:p>
            <a:pPr>
              <a:buClr>
                <a:schemeClr val="dk1"/>
              </a:buClr>
              <a:buSzPts val="1100"/>
            </a:pPr>
            <a:r>
              <a:rPr lang="fr" sz="2800" dirty="0">
                <a:solidFill>
                  <a:srgbClr val="002060"/>
                </a:solidFill>
              </a:rPr>
              <a:t>		</a:t>
            </a:r>
            <a:endParaRPr sz="2800" dirty="0">
              <a:solidFill>
                <a:srgbClr val="002060"/>
              </a:solidFill>
            </a:endParaRPr>
          </a:p>
          <a:p>
            <a:endParaRPr sz="2800" b="1" dirty="0">
              <a:solidFill>
                <a:srgbClr val="002060"/>
              </a:solidFill>
              <a:ea typeface="Times New Roman"/>
              <a:cs typeface="Times New Roman"/>
              <a:sym typeface="Times New Roman"/>
            </a:endParaRPr>
          </a:p>
        </p:txBody>
      </p:sp>
      <p:sp>
        <p:nvSpPr>
          <p:cNvPr id="3" name="ZoneTexte 2">
            <a:extLst>
              <a:ext uri="{FF2B5EF4-FFF2-40B4-BE49-F238E27FC236}">
                <a16:creationId xmlns:a16="http://schemas.microsoft.com/office/drawing/2014/main" id="{9DA762DB-CF09-93BD-F422-2992871C43AD}"/>
              </a:ext>
            </a:extLst>
          </p:cNvPr>
          <p:cNvSpPr txBox="1"/>
          <p:nvPr/>
        </p:nvSpPr>
        <p:spPr>
          <a:xfrm>
            <a:off x="9124293" y="9579114"/>
            <a:ext cx="9183414" cy="707886"/>
          </a:xfrm>
          <a:prstGeom prst="rect">
            <a:avLst/>
          </a:prstGeom>
          <a:noFill/>
        </p:spPr>
        <p:txBody>
          <a:bodyPr wrap="square">
            <a:spAutoFit/>
          </a:bodyPr>
          <a:lstStyle/>
          <a:p>
            <a:pPr algn="r">
              <a:buClr>
                <a:schemeClr val="dk1"/>
              </a:buClr>
              <a:buSzPts val="1100"/>
            </a:pPr>
            <a:r>
              <a:rPr lang="fr-BE" sz="2000" dirty="0" err="1"/>
              <a:t>Extermann</a:t>
            </a:r>
            <a:r>
              <a:rPr lang="fr-BE" sz="2000" dirty="0"/>
              <a:t> M, Cancer, 2012.</a:t>
            </a:r>
          </a:p>
          <a:p>
            <a:pPr algn="r">
              <a:buClr>
                <a:schemeClr val="dk1"/>
              </a:buClr>
              <a:buSzPts val="1100"/>
            </a:pPr>
            <a:r>
              <a:rPr lang="fr-BE" sz="2000" dirty="0" err="1"/>
              <a:t>Ortland</a:t>
            </a:r>
            <a:r>
              <a:rPr lang="fr-BE" sz="2000" dirty="0"/>
              <a:t> I, et al. J </a:t>
            </a:r>
            <a:r>
              <a:rPr lang="fr-BE" sz="2000" dirty="0" err="1"/>
              <a:t>Geriatr</a:t>
            </a:r>
            <a:r>
              <a:rPr lang="fr-BE" sz="2000" dirty="0"/>
              <a:t> </a:t>
            </a:r>
            <a:r>
              <a:rPr lang="fr-BE" sz="2000" dirty="0" err="1"/>
              <a:t>Oncol</a:t>
            </a:r>
            <a:r>
              <a:rPr lang="fr-BE" sz="2000" dirty="0"/>
              <a:t>. 2020.</a:t>
            </a:r>
          </a:p>
        </p:txBody>
      </p:sp>
      <p:pic>
        <p:nvPicPr>
          <p:cNvPr id="5" name="Google Shape;725;p105">
            <a:extLst>
              <a:ext uri="{FF2B5EF4-FFF2-40B4-BE49-F238E27FC236}">
                <a16:creationId xmlns:a16="http://schemas.microsoft.com/office/drawing/2014/main" id="{1CD87A94-5084-7772-BB09-9CC9FE6AD507}"/>
              </a:ext>
            </a:extLst>
          </p:cNvPr>
          <p:cNvPicPr preferRelativeResize="0"/>
          <p:nvPr/>
        </p:nvPicPr>
        <p:blipFill>
          <a:blip r:embed="rId3">
            <a:alphaModFix/>
          </a:blip>
          <a:stretch>
            <a:fillRect/>
          </a:stretch>
        </p:blipFill>
        <p:spPr>
          <a:xfrm>
            <a:off x="1328285" y="4434863"/>
            <a:ext cx="4719360" cy="5112227"/>
          </a:xfrm>
          <a:prstGeom prst="rect">
            <a:avLst/>
          </a:prstGeom>
          <a:noFill/>
          <a:ln>
            <a:noFill/>
          </a:ln>
        </p:spPr>
      </p:pic>
      <p:pic>
        <p:nvPicPr>
          <p:cNvPr id="10" name="Google Shape;726;p105">
            <a:extLst>
              <a:ext uri="{FF2B5EF4-FFF2-40B4-BE49-F238E27FC236}">
                <a16:creationId xmlns:a16="http://schemas.microsoft.com/office/drawing/2014/main" id="{CE294336-4384-B655-EE74-0BC511FC03A4}"/>
              </a:ext>
            </a:extLst>
          </p:cNvPr>
          <p:cNvPicPr preferRelativeResize="0"/>
          <p:nvPr/>
        </p:nvPicPr>
        <p:blipFill>
          <a:blip r:embed="rId4">
            <a:alphaModFix/>
          </a:blip>
          <a:stretch>
            <a:fillRect/>
          </a:stretch>
        </p:blipFill>
        <p:spPr>
          <a:xfrm>
            <a:off x="6047645" y="4588587"/>
            <a:ext cx="5873421" cy="3550404"/>
          </a:xfrm>
          <a:prstGeom prst="rect">
            <a:avLst/>
          </a:prstGeom>
          <a:noFill/>
          <a:ln>
            <a:noFill/>
          </a:ln>
        </p:spPr>
      </p:pic>
      <p:pic>
        <p:nvPicPr>
          <p:cNvPr id="12" name="Google Shape;727;p105">
            <a:extLst>
              <a:ext uri="{FF2B5EF4-FFF2-40B4-BE49-F238E27FC236}">
                <a16:creationId xmlns:a16="http://schemas.microsoft.com/office/drawing/2014/main" id="{8CA8D88B-34A0-489E-A65A-3C7A95941CF9}"/>
              </a:ext>
            </a:extLst>
          </p:cNvPr>
          <p:cNvPicPr preferRelativeResize="0"/>
          <p:nvPr/>
        </p:nvPicPr>
        <p:blipFill>
          <a:blip r:embed="rId5">
            <a:alphaModFix/>
          </a:blip>
          <a:stretch>
            <a:fillRect/>
          </a:stretch>
        </p:blipFill>
        <p:spPr>
          <a:xfrm>
            <a:off x="6047645" y="7582490"/>
            <a:ext cx="3995341" cy="2495264"/>
          </a:xfrm>
          <a:prstGeom prst="rect">
            <a:avLst/>
          </a:prstGeom>
          <a:noFill/>
          <a:ln>
            <a:noFill/>
          </a:ln>
        </p:spPr>
      </p:pic>
      <p:pic>
        <p:nvPicPr>
          <p:cNvPr id="6" name="Image" descr="Image">
            <a:extLst>
              <a:ext uri="{FF2B5EF4-FFF2-40B4-BE49-F238E27FC236}">
                <a16:creationId xmlns:a16="http://schemas.microsoft.com/office/drawing/2014/main" id="{2E6A44D3-9E05-599D-1791-CE91AA4DCD8F}"/>
              </a:ext>
            </a:extLst>
          </p:cNvPr>
          <p:cNvPicPr>
            <a:picLocks noChangeAspect="1"/>
          </p:cNvPicPr>
          <p:nvPr/>
        </p:nvPicPr>
        <p:blipFill>
          <a:blip r:embed="rId6"/>
          <a:stretch>
            <a:fillRect/>
          </a:stretch>
        </p:blipFill>
        <p:spPr>
          <a:xfrm>
            <a:off x="13945577" y="546003"/>
            <a:ext cx="3258251" cy="8801793"/>
          </a:xfrm>
          <a:prstGeom prst="rect">
            <a:avLst/>
          </a:prstGeom>
          <a:ln w="12700">
            <a:miter lim="400000"/>
          </a:ln>
        </p:spPr>
      </p:pic>
    </p:spTree>
    <p:extLst>
      <p:ext uri="{BB962C8B-B14F-4D97-AF65-F5344CB8AC3E}">
        <p14:creationId xmlns:p14="http://schemas.microsoft.com/office/powerpoint/2010/main" val="2399032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A82C1D30-0D0B-FC39-2FD9-CC64C7CDCC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BA812A-63ED-21C3-FE5C-48936A5442A2}"/>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FC883C13-D24E-18E3-98DD-31CF34C07516}"/>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A811E58F-AD97-A284-027D-D41CA701808F}"/>
              </a:ext>
            </a:extLst>
          </p:cNvPr>
          <p:cNvSpPr txBox="1"/>
          <p:nvPr/>
        </p:nvSpPr>
        <p:spPr>
          <a:xfrm>
            <a:off x="1328285" y="2373596"/>
            <a:ext cx="12387715" cy="1323439"/>
          </a:xfrm>
          <a:prstGeom prst="rect">
            <a:avLst/>
          </a:prstGeom>
          <a:noFill/>
        </p:spPr>
        <p:txBody>
          <a:bodyPr wrap="square">
            <a:spAutoFit/>
          </a:bodyPr>
          <a:lstStyle/>
          <a:p>
            <a:r>
              <a:rPr lang="fr-BE" sz="4000" b="1" dirty="0">
                <a:solidFill>
                  <a:srgbClr val="002060"/>
                </a:solidFill>
                <a:ea typeface="Times New Roman"/>
                <a:cs typeface="Times New Roman"/>
                <a:sym typeface="Times New Roman"/>
              </a:rPr>
              <a:t>Immunothérapie:</a:t>
            </a:r>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sp>
        <p:nvSpPr>
          <p:cNvPr id="7" name="Google Shape;673;p97">
            <a:extLst>
              <a:ext uri="{FF2B5EF4-FFF2-40B4-BE49-F238E27FC236}">
                <a16:creationId xmlns:a16="http://schemas.microsoft.com/office/drawing/2014/main" id="{52D20D2B-D5A6-2E05-1D51-7C2896FA4623}"/>
              </a:ext>
            </a:extLst>
          </p:cNvPr>
          <p:cNvSpPr txBox="1"/>
          <p:nvPr/>
        </p:nvSpPr>
        <p:spPr>
          <a:xfrm>
            <a:off x="1022180" y="3938921"/>
            <a:ext cx="7898022" cy="3695923"/>
          </a:xfrm>
          <a:prstGeom prst="rect">
            <a:avLst/>
          </a:prstGeom>
          <a:noFill/>
          <a:ln>
            <a:noFill/>
          </a:ln>
        </p:spPr>
        <p:txBody>
          <a:bodyPr spcFirstLastPara="1" wrap="square" lIns="182850" tIns="182850" rIns="182850" bIns="182850" anchor="t" anchorCtr="0">
            <a:noAutofit/>
          </a:bodyPr>
          <a:lstStyle/>
          <a:p>
            <a:pPr marL="228594">
              <a:lnSpc>
                <a:spcPct val="115000"/>
              </a:lnSpc>
              <a:buClr>
                <a:schemeClr val="dk1"/>
              </a:buClr>
              <a:buSzPts val="1800"/>
            </a:pPr>
            <a:r>
              <a:rPr lang="fr" sz="2800" dirty="0">
                <a:solidFill>
                  <a:srgbClr val="002060"/>
                </a:solidFill>
                <a:ea typeface="Syncopate"/>
                <a:cs typeface="Syncopate"/>
                <a:sym typeface="Syncopate"/>
              </a:rPr>
              <a:t>L’immunosénescence influence la sensibilité des tumeurs à l’immunothérapie :</a:t>
            </a:r>
          </a:p>
          <a:p>
            <a:pPr marL="685794" indent="-457200">
              <a:lnSpc>
                <a:spcPct val="115000"/>
              </a:lnSpc>
              <a:buClr>
                <a:schemeClr val="dk1"/>
              </a:buClr>
              <a:buSzPts val="1800"/>
              <a:buFont typeface="Arial" panose="020B0604020202020204" pitchFamily="34" charset="0"/>
              <a:buChar char="•"/>
            </a:pPr>
            <a:r>
              <a:rPr lang="fr-BE" sz="2400" dirty="0">
                <a:solidFill>
                  <a:srgbClr val="002060"/>
                </a:solidFill>
              </a:rPr>
              <a:t>↓ cellules </a:t>
            </a:r>
            <a:r>
              <a:rPr lang="fr-BE" sz="2400" dirty="0" err="1">
                <a:solidFill>
                  <a:srgbClr val="002060"/>
                </a:solidFill>
              </a:rPr>
              <a:t>T</a:t>
            </a:r>
            <a:r>
              <a:rPr lang="fr-BE" sz="2400" dirty="0">
                <a:solidFill>
                  <a:srgbClr val="002060"/>
                </a:solidFill>
              </a:rPr>
              <a:t> naïves et ↑ des cellules </a:t>
            </a:r>
            <a:r>
              <a:rPr lang="fr-BE" sz="2400" dirty="0" err="1">
                <a:solidFill>
                  <a:srgbClr val="002060"/>
                </a:solidFill>
              </a:rPr>
              <a:t>T</a:t>
            </a:r>
            <a:r>
              <a:rPr lang="fr-BE" sz="2400" dirty="0">
                <a:solidFill>
                  <a:srgbClr val="002060"/>
                </a:solidFill>
              </a:rPr>
              <a:t> mémoires</a:t>
            </a:r>
            <a:r>
              <a:rPr lang="fr" sz="2400" dirty="0">
                <a:solidFill>
                  <a:srgbClr val="002060"/>
                </a:solidFill>
                <a:ea typeface="Syncopate"/>
                <a:cs typeface="Syncopate"/>
                <a:sym typeface="Syncopate"/>
              </a:rPr>
              <a:t> avec réactivation aberrante</a:t>
            </a:r>
          </a:p>
          <a:p>
            <a:pPr marL="685794" indent="-457200">
              <a:lnSpc>
                <a:spcPct val="115000"/>
              </a:lnSpc>
              <a:buClr>
                <a:schemeClr val="dk1"/>
              </a:buClr>
              <a:buSzPts val="1800"/>
              <a:buFont typeface="Arial" panose="020B0604020202020204" pitchFamily="34" charset="0"/>
              <a:buChar char="•"/>
            </a:pPr>
            <a:r>
              <a:rPr lang="fr" sz="2400" dirty="0">
                <a:solidFill>
                  <a:srgbClr val="002060"/>
                </a:solidFill>
                <a:ea typeface="Syncopate"/>
                <a:cs typeface="Syncopate"/>
                <a:sym typeface="Syncopate"/>
              </a:rPr>
              <a:t>↓ compétence des </a:t>
            </a:r>
            <a:r>
              <a:rPr lang="fr" sz="2400" dirty="0" err="1">
                <a:solidFill>
                  <a:srgbClr val="002060"/>
                </a:solidFill>
                <a:ea typeface="Syncopate"/>
                <a:cs typeface="Syncopate"/>
                <a:sym typeface="Syncopate"/>
              </a:rPr>
              <a:t>Antigen</a:t>
            </a:r>
            <a:r>
              <a:rPr lang="fr" sz="2400" dirty="0">
                <a:solidFill>
                  <a:srgbClr val="002060"/>
                </a:solidFill>
                <a:ea typeface="Syncopate"/>
                <a:cs typeface="Syncopate"/>
                <a:sym typeface="Syncopate"/>
              </a:rPr>
              <a:t> </a:t>
            </a:r>
            <a:r>
              <a:rPr lang="fr" sz="2400" dirty="0" err="1">
                <a:solidFill>
                  <a:srgbClr val="002060"/>
                </a:solidFill>
                <a:ea typeface="Syncopate"/>
                <a:cs typeface="Syncopate"/>
                <a:sym typeface="Syncopate"/>
              </a:rPr>
              <a:t>Presenting</a:t>
            </a:r>
            <a:r>
              <a:rPr lang="fr" sz="2400" dirty="0">
                <a:solidFill>
                  <a:srgbClr val="002060"/>
                </a:solidFill>
                <a:ea typeface="Syncopate"/>
                <a:cs typeface="Syncopate"/>
                <a:sym typeface="Syncopate"/>
              </a:rPr>
              <a:t> </a:t>
            </a:r>
            <a:r>
              <a:rPr lang="fr" sz="2400" dirty="0" err="1">
                <a:solidFill>
                  <a:srgbClr val="002060"/>
                </a:solidFill>
                <a:ea typeface="Syncopate"/>
                <a:cs typeface="Syncopate"/>
                <a:sym typeface="Syncopate"/>
              </a:rPr>
              <a:t>Cell</a:t>
            </a:r>
            <a:r>
              <a:rPr lang="fr" sz="2400" dirty="0">
                <a:solidFill>
                  <a:srgbClr val="002060"/>
                </a:solidFill>
                <a:ea typeface="Syncopate"/>
                <a:cs typeface="Syncopate"/>
                <a:sym typeface="Syncopate"/>
              </a:rPr>
              <a:t> (cellules dendritiques)</a:t>
            </a:r>
          </a:p>
          <a:p>
            <a:pPr marL="685794" indent="-457200">
              <a:lnSpc>
                <a:spcPct val="115000"/>
              </a:lnSpc>
              <a:buClr>
                <a:schemeClr val="dk1"/>
              </a:buClr>
              <a:buSzPts val="1800"/>
              <a:buFont typeface="Arial" panose="020B0604020202020204" pitchFamily="34" charset="0"/>
              <a:buChar char="•"/>
            </a:pPr>
            <a:r>
              <a:rPr lang="fr" sz="2400" dirty="0">
                <a:solidFill>
                  <a:srgbClr val="002060"/>
                </a:solidFill>
                <a:ea typeface="Syncopate"/>
                <a:cs typeface="Syncopate"/>
                <a:sym typeface="Syncopate"/>
              </a:rPr>
              <a:t>↓ activation des LT CD8+ cytotoxiques</a:t>
            </a:r>
          </a:p>
          <a:p>
            <a:pPr marL="685794" indent="-457200">
              <a:lnSpc>
                <a:spcPct val="115000"/>
              </a:lnSpc>
              <a:buClr>
                <a:schemeClr val="dk1"/>
              </a:buClr>
              <a:buSzPts val="1800"/>
              <a:buFont typeface="Arial" panose="020B0604020202020204" pitchFamily="34" charset="0"/>
              <a:buChar char="•"/>
            </a:pPr>
            <a:r>
              <a:rPr lang="fr" sz="2400" dirty="0" err="1">
                <a:solidFill>
                  <a:srgbClr val="002060"/>
                </a:solidFill>
                <a:ea typeface="Syncopate"/>
                <a:cs typeface="Syncopate"/>
                <a:sym typeface="Syncopate"/>
              </a:rPr>
              <a:t>Inflammaging</a:t>
            </a:r>
            <a:endParaRPr lang="fr" sz="2400" dirty="0">
              <a:solidFill>
                <a:srgbClr val="002060"/>
              </a:solidFill>
              <a:ea typeface="Syncopate"/>
              <a:cs typeface="Syncopate"/>
              <a:sym typeface="Syncopate"/>
            </a:endParaRPr>
          </a:p>
          <a:p>
            <a:pPr marL="685794" indent="-457200">
              <a:lnSpc>
                <a:spcPct val="115000"/>
              </a:lnSpc>
              <a:buClr>
                <a:schemeClr val="dk1"/>
              </a:buClr>
              <a:buSzPts val="1800"/>
              <a:buFont typeface="Arial" panose="020B0604020202020204" pitchFamily="34" charset="0"/>
              <a:buChar char="•"/>
            </a:pPr>
            <a:r>
              <a:rPr lang="fr" sz="2400" dirty="0">
                <a:solidFill>
                  <a:srgbClr val="002060"/>
                </a:solidFill>
                <a:ea typeface="Syncopate"/>
                <a:cs typeface="Syncopate"/>
                <a:sym typeface="Syncopate"/>
              </a:rPr>
              <a:t>…</a:t>
            </a:r>
          </a:p>
          <a:p>
            <a:pPr marL="685794" indent="-457200">
              <a:lnSpc>
                <a:spcPct val="115000"/>
              </a:lnSpc>
              <a:buClr>
                <a:schemeClr val="dk1"/>
              </a:buClr>
              <a:buSzPts val="1800"/>
              <a:buFont typeface="Arial" panose="020B0604020202020204" pitchFamily="34" charset="0"/>
              <a:buChar char="•"/>
            </a:pPr>
            <a:endParaRPr lang="fr" sz="2400" dirty="0">
              <a:solidFill>
                <a:srgbClr val="002060"/>
              </a:solidFill>
              <a:ea typeface="Syncopate"/>
              <a:cs typeface="Syncopate"/>
              <a:sym typeface="Syncopate"/>
            </a:endParaRPr>
          </a:p>
          <a:p>
            <a:pPr marL="685794" indent="-457200">
              <a:lnSpc>
                <a:spcPct val="115000"/>
              </a:lnSpc>
              <a:buClr>
                <a:schemeClr val="dk1"/>
              </a:buClr>
              <a:buSzPts val="1800"/>
              <a:buFont typeface="Arial" panose="020B0604020202020204" pitchFamily="34" charset="0"/>
              <a:buChar char="•"/>
            </a:pPr>
            <a:endParaRPr lang="fr" sz="2400" dirty="0">
              <a:solidFill>
                <a:srgbClr val="002060"/>
              </a:solidFill>
              <a:ea typeface="Syncopate"/>
              <a:cs typeface="Syncopate"/>
              <a:sym typeface="Syncopate"/>
            </a:endParaRPr>
          </a:p>
          <a:p>
            <a:pPr marL="685794" indent="-457200">
              <a:lnSpc>
                <a:spcPct val="115000"/>
              </a:lnSpc>
              <a:buClr>
                <a:schemeClr val="dk1"/>
              </a:buClr>
              <a:buSzPts val="1800"/>
              <a:buFont typeface="Arial" panose="020B0604020202020204" pitchFamily="34" charset="0"/>
              <a:buChar char="•"/>
            </a:pPr>
            <a:endParaRPr lang="fr" sz="2800" dirty="0">
              <a:solidFill>
                <a:srgbClr val="002060"/>
              </a:solidFill>
              <a:ea typeface="Syncopate"/>
              <a:cs typeface="Syncopate"/>
              <a:sym typeface="Syncopate"/>
            </a:endParaRPr>
          </a:p>
          <a:p>
            <a:pPr>
              <a:buClr>
                <a:schemeClr val="dk1"/>
              </a:buClr>
              <a:buSzPts val="1100"/>
            </a:pPr>
            <a:r>
              <a:rPr lang="fr" sz="2800" dirty="0">
                <a:solidFill>
                  <a:srgbClr val="002060"/>
                </a:solidFill>
                <a:ea typeface="Times New Roman"/>
                <a:cs typeface="Times New Roman"/>
                <a:sym typeface="Times New Roman"/>
              </a:rPr>
              <a:t>			</a:t>
            </a:r>
            <a:r>
              <a:rPr lang="fr" sz="2800" dirty="0">
                <a:solidFill>
                  <a:srgbClr val="002060"/>
                </a:solidFill>
              </a:rPr>
              <a:t>	</a:t>
            </a:r>
            <a:endParaRPr sz="2800" dirty="0">
              <a:solidFill>
                <a:srgbClr val="002060"/>
              </a:solidFill>
            </a:endParaRPr>
          </a:p>
          <a:p>
            <a:pPr>
              <a:buClr>
                <a:schemeClr val="dk1"/>
              </a:buClr>
              <a:buSzPts val="1100"/>
            </a:pPr>
            <a:r>
              <a:rPr lang="fr" sz="2800" dirty="0">
                <a:solidFill>
                  <a:srgbClr val="002060"/>
                </a:solidFill>
              </a:rPr>
              <a:t>			</a:t>
            </a:r>
            <a:endParaRPr sz="2800" dirty="0">
              <a:solidFill>
                <a:srgbClr val="002060"/>
              </a:solidFill>
            </a:endParaRPr>
          </a:p>
          <a:p>
            <a:pPr>
              <a:buClr>
                <a:schemeClr val="dk1"/>
              </a:buClr>
              <a:buSzPts val="1100"/>
            </a:pPr>
            <a:r>
              <a:rPr lang="fr" sz="2800" dirty="0">
                <a:solidFill>
                  <a:srgbClr val="002060"/>
                </a:solidFill>
              </a:rPr>
              <a:t>		</a:t>
            </a:r>
            <a:endParaRPr sz="2800" dirty="0">
              <a:solidFill>
                <a:srgbClr val="002060"/>
              </a:solidFill>
            </a:endParaRPr>
          </a:p>
          <a:p>
            <a:endParaRPr sz="2800" dirty="0">
              <a:solidFill>
                <a:srgbClr val="002060"/>
              </a:solidFill>
              <a:ea typeface="Times New Roman"/>
              <a:cs typeface="Times New Roman"/>
              <a:sym typeface="Times New Roman"/>
            </a:endParaRPr>
          </a:p>
        </p:txBody>
      </p:sp>
      <p:sp>
        <p:nvSpPr>
          <p:cNvPr id="9" name="ZoneTexte 8">
            <a:extLst>
              <a:ext uri="{FF2B5EF4-FFF2-40B4-BE49-F238E27FC236}">
                <a16:creationId xmlns:a16="http://schemas.microsoft.com/office/drawing/2014/main" id="{5A7E9D51-821F-E575-9754-B11B94F5D305}"/>
              </a:ext>
            </a:extLst>
          </p:cNvPr>
          <p:cNvSpPr txBox="1"/>
          <p:nvPr/>
        </p:nvSpPr>
        <p:spPr>
          <a:xfrm>
            <a:off x="9103180" y="9511667"/>
            <a:ext cx="9184820" cy="707886"/>
          </a:xfrm>
          <a:prstGeom prst="rect">
            <a:avLst/>
          </a:prstGeom>
          <a:noFill/>
        </p:spPr>
        <p:txBody>
          <a:bodyPr wrap="square">
            <a:spAutoFit/>
          </a:bodyPr>
          <a:lstStyle/>
          <a:p>
            <a:pPr algn="r"/>
            <a:r>
              <a:rPr lang="fr-BE" sz="2000" dirty="0">
                <a:solidFill>
                  <a:srgbClr val="002060"/>
                </a:solidFill>
              </a:rPr>
              <a:t>Presley et al, JCO , 2021.</a:t>
            </a:r>
          </a:p>
          <a:p>
            <a:pPr algn="r"/>
            <a:r>
              <a:rPr lang="fr-BE" sz="2000" dirty="0">
                <a:solidFill>
                  <a:srgbClr val="002060"/>
                </a:solidFill>
              </a:rPr>
              <a:t>Isaacs et al, </a:t>
            </a:r>
            <a:r>
              <a:rPr lang="fr-BE" sz="2000" dirty="0" err="1">
                <a:solidFill>
                  <a:srgbClr val="002060"/>
                </a:solidFill>
              </a:rPr>
              <a:t>Current</a:t>
            </a:r>
            <a:r>
              <a:rPr lang="fr-BE" sz="2000" dirty="0">
                <a:solidFill>
                  <a:srgbClr val="002060"/>
                </a:solidFill>
              </a:rPr>
              <a:t> </a:t>
            </a:r>
            <a:r>
              <a:rPr lang="fr-BE" sz="2000" dirty="0" err="1">
                <a:solidFill>
                  <a:srgbClr val="002060"/>
                </a:solidFill>
              </a:rPr>
              <a:t>Oncology</a:t>
            </a:r>
            <a:r>
              <a:rPr lang="fr-BE" sz="2000" dirty="0">
                <a:solidFill>
                  <a:srgbClr val="002060"/>
                </a:solidFill>
              </a:rPr>
              <a:t> reports, 2021. </a:t>
            </a:r>
          </a:p>
        </p:txBody>
      </p:sp>
      <p:pic>
        <p:nvPicPr>
          <p:cNvPr id="14" name="Image 3" descr="Image 3">
            <a:extLst>
              <a:ext uri="{FF2B5EF4-FFF2-40B4-BE49-F238E27FC236}">
                <a16:creationId xmlns:a16="http://schemas.microsoft.com/office/drawing/2014/main" id="{5D922FEE-9F25-C651-26BD-2C0D7EFD5F92}"/>
              </a:ext>
            </a:extLst>
          </p:cNvPr>
          <p:cNvPicPr>
            <a:picLocks noChangeAspect="1"/>
          </p:cNvPicPr>
          <p:nvPr/>
        </p:nvPicPr>
        <p:blipFill>
          <a:blip r:embed="rId3"/>
          <a:stretch>
            <a:fillRect/>
          </a:stretch>
        </p:blipFill>
        <p:spPr>
          <a:xfrm>
            <a:off x="9144000" y="2726871"/>
            <a:ext cx="8667023" cy="5444452"/>
          </a:xfrm>
          <a:prstGeom prst="rect">
            <a:avLst/>
          </a:prstGeom>
          <a:ln w="12700">
            <a:miter lim="400000"/>
          </a:ln>
        </p:spPr>
      </p:pic>
    </p:spTree>
    <p:extLst>
      <p:ext uri="{BB962C8B-B14F-4D97-AF65-F5344CB8AC3E}">
        <p14:creationId xmlns:p14="http://schemas.microsoft.com/office/powerpoint/2010/main" val="345462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D7AA6BAB-E12F-CE54-2BB4-F7375F4D81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2F3D39-9796-60FE-D0B1-63319CD07465}"/>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EE6D5423-1DFF-8817-BC2B-B9199A97F677}"/>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7C3A881D-4803-3462-952D-90AAFAED9023}"/>
              </a:ext>
            </a:extLst>
          </p:cNvPr>
          <p:cNvSpPr txBox="1"/>
          <p:nvPr/>
        </p:nvSpPr>
        <p:spPr>
          <a:xfrm>
            <a:off x="1328285" y="2373596"/>
            <a:ext cx="15898358" cy="2431435"/>
          </a:xfrm>
          <a:prstGeom prst="rect">
            <a:avLst/>
          </a:prstGeom>
          <a:noFill/>
        </p:spPr>
        <p:txBody>
          <a:bodyPr wrap="square">
            <a:spAutoFit/>
          </a:bodyPr>
          <a:lstStyle/>
          <a:p>
            <a:r>
              <a:rPr lang="fr-BE" sz="4000" b="1" dirty="0">
                <a:solidFill>
                  <a:srgbClr val="002060"/>
                </a:solidFill>
                <a:ea typeface="Times New Roman"/>
                <a:cs typeface="Times New Roman"/>
                <a:sym typeface="Times New Roman"/>
              </a:rPr>
              <a:t>Immunothérapie: </a:t>
            </a:r>
            <a:r>
              <a:rPr lang="fr" sz="2800" dirty="0">
                <a:solidFill>
                  <a:srgbClr val="002060"/>
                </a:solidFill>
                <a:ea typeface="Syncopate"/>
                <a:cs typeface="Syncopate"/>
                <a:sym typeface="Syncopate"/>
              </a:rPr>
              <a:t>Les effets indésirables de l’immunothérapie peuvent démasquer les syndromes gériatriques!</a:t>
            </a:r>
            <a:endParaRPr lang="fr" sz="2400" dirty="0">
              <a:solidFill>
                <a:srgbClr val="002060"/>
              </a:solidFill>
              <a:ea typeface="Syncopate"/>
              <a:cs typeface="Syncopate"/>
              <a:sym typeface="Syncopate"/>
            </a:endParaRPr>
          </a:p>
          <a:p>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sp>
        <p:nvSpPr>
          <p:cNvPr id="9" name="ZoneTexte 8">
            <a:extLst>
              <a:ext uri="{FF2B5EF4-FFF2-40B4-BE49-F238E27FC236}">
                <a16:creationId xmlns:a16="http://schemas.microsoft.com/office/drawing/2014/main" id="{9B30D739-A2CF-545F-1D7C-313250BAF944}"/>
              </a:ext>
            </a:extLst>
          </p:cNvPr>
          <p:cNvSpPr txBox="1"/>
          <p:nvPr/>
        </p:nvSpPr>
        <p:spPr>
          <a:xfrm>
            <a:off x="9103180" y="9794889"/>
            <a:ext cx="9184820" cy="400110"/>
          </a:xfrm>
          <a:prstGeom prst="rect">
            <a:avLst/>
          </a:prstGeom>
          <a:noFill/>
        </p:spPr>
        <p:txBody>
          <a:bodyPr wrap="square">
            <a:spAutoFit/>
          </a:bodyPr>
          <a:lstStyle/>
          <a:p>
            <a:pPr algn="r"/>
            <a:r>
              <a:rPr lang="fr-BE" sz="2000" dirty="0">
                <a:solidFill>
                  <a:srgbClr val="002060"/>
                </a:solidFill>
              </a:rPr>
              <a:t>Presley et al, JCO , 2021 </a:t>
            </a:r>
          </a:p>
        </p:txBody>
      </p:sp>
      <p:pic>
        <p:nvPicPr>
          <p:cNvPr id="11" name="Image 1" descr="Image 1">
            <a:extLst>
              <a:ext uri="{FF2B5EF4-FFF2-40B4-BE49-F238E27FC236}">
                <a16:creationId xmlns:a16="http://schemas.microsoft.com/office/drawing/2014/main" id="{ADA29DC4-C97B-5C57-54FB-72925B1FCC7C}"/>
              </a:ext>
            </a:extLst>
          </p:cNvPr>
          <p:cNvPicPr>
            <a:picLocks noChangeAspect="1"/>
          </p:cNvPicPr>
          <p:nvPr/>
        </p:nvPicPr>
        <p:blipFill>
          <a:blip r:embed="rId3"/>
          <a:srcRect l="3565" r="1281"/>
          <a:stretch>
            <a:fillRect/>
          </a:stretch>
        </p:blipFill>
        <p:spPr>
          <a:xfrm>
            <a:off x="5424447" y="3374132"/>
            <a:ext cx="6409667" cy="6912868"/>
          </a:xfrm>
          <a:prstGeom prst="rect">
            <a:avLst/>
          </a:prstGeom>
          <a:ln w="12700">
            <a:miter lim="400000"/>
          </a:ln>
        </p:spPr>
      </p:pic>
    </p:spTree>
    <p:extLst>
      <p:ext uri="{BB962C8B-B14F-4D97-AF65-F5344CB8AC3E}">
        <p14:creationId xmlns:p14="http://schemas.microsoft.com/office/powerpoint/2010/main" val="389781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E9B6EA2E-9D5F-3573-F4BA-6F035B402D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896D4D-735E-FDC3-DF90-1A511EBABA67}"/>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8317C633-CCCA-6868-16C9-5D5D777288C4}"/>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9F4D5B74-FE80-887C-C61E-DE24438BEB54}"/>
              </a:ext>
            </a:extLst>
          </p:cNvPr>
          <p:cNvSpPr txBox="1"/>
          <p:nvPr/>
        </p:nvSpPr>
        <p:spPr>
          <a:xfrm>
            <a:off x="1328285" y="2373596"/>
            <a:ext cx="5349644" cy="3231654"/>
          </a:xfrm>
          <a:prstGeom prst="rect">
            <a:avLst/>
          </a:prstGeom>
          <a:noFill/>
        </p:spPr>
        <p:txBody>
          <a:bodyPr wrap="square">
            <a:spAutoFit/>
          </a:bodyPr>
          <a:lstStyle/>
          <a:p>
            <a:r>
              <a:rPr lang="fr-BE" sz="4000" b="1" dirty="0">
                <a:solidFill>
                  <a:srgbClr val="002060"/>
                </a:solidFill>
                <a:ea typeface="Times New Roman"/>
                <a:cs typeface="Times New Roman"/>
                <a:sym typeface="Times New Roman"/>
              </a:rPr>
              <a:t>Immunothérapie: </a:t>
            </a:r>
            <a:r>
              <a:rPr lang="fr-BE" sz="2800" dirty="0">
                <a:solidFill>
                  <a:srgbClr val="002060"/>
                </a:solidFill>
              </a:rPr>
              <a:t>pas de signal suggérant moins de bénéfice dans les sous-groupes de patients plus âgés (NSCLC)</a:t>
            </a:r>
            <a:endParaRPr lang="fr" sz="2400" dirty="0">
              <a:solidFill>
                <a:srgbClr val="002060"/>
              </a:solidFill>
              <a:ea typeface="Syncopate"/>
              <a:cs typeface="Syncopate"/>
              <a:sym typeface="Syncopate"/>
            </a:endParaRPr>
          </a:p>
          <a:p>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pic>
        <p:nvPicPr>
          <p:cNvPr id="3" name="Image 4" descr="Image 4">
            <a:extLst>
              <a:ext uri="{FF2B5EF4-FFF2-40B4-BE49-F238E27FC236}">
                <a16:creationId xmlns:a16="http://schemas.microsoft.com/office/drawing/2014/main" id="{965F621B-2BA9-444B-14F1-11BEE3215A7D}"/>
              </a:ext>
            </a:extLst>
          </p:cNvPr>
          <p:cNvPicPr>
            <a:picLocks noChangeAspect="1"/>
          </p:cNvPicPr>
          <p:nvPr/>
        </p:nvPicPr>
        <p:blipFill>
          <a:blip r:embed="rId3"/>
          <a:stretch>
            <a:fillRect/>
          </a:stretch>
        </p:blipFill>
        <p:spPr>
          <a:xfrm>
            <a:off x="6677929" y="1703511"/>
            <a:ext cx="10986671" cy="8154815"/>
          </a:xfrm>
          <a:prstGeom prst="rect">
            <a:avLst/>
          </a:prstGeom>
          <a:ln w="12700">
            <a:miter lim="400000"/>
          </a:ln>
        </p:spPr>
      </p:pic>
      <p:sp>
        <p:nvSpPr>
          <p:cNvPr id="5" name="ZoneTexte 5">
            <a:extLst>
              <a:ext uri="{FF2B5EF4-FFF2-40B4-BE49-F238E27FC236}">
                <a16:creationId xmlns:a16="http://schemas.microsoft.com/office/drawing/2014/main" id="{2FF6A0AC-6DD3-F87B-FEDE-13FA214CE7FC}"/>
              </a:ext>
            </a:extLst>
          </p:cNvPr>
          <p:cNvSpPr txBox="1"/>
          <p:nvPr/>
        </p:nvSpPr>
        <p:spPr>
          <a:xfrm>
            <a:off x="12313063" y="9840730"/>
            <a:ext cx="5974937" cy="44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defRPr i="1"/>
            </a:lvl1pPr>
          </a:lstStyle>
          <a:p>
            <a:pPr algn="r"/>
            <a:r>
              <a:rPr sz="2000" i="0" dirty="0">
                <a:solidFill>
                  <a:srgbClr val="002060"/>
                </a:solidFill>
              </a:rPr>
              <a:t>F Gomes, BJC, 2020</a:t>
            </a:r>
            <a:r>
              <a:rPr lang="nl-BE" sz="2000" i="0" dirty="0">
                <a:solidFill>
                  <a:srgbClr val="002060"/>
                </a:solidFill>
              </a:rPr>
              <a:t>.</a:t>
            </a:r>
            <a:endParaRPr sz="2000" i="0" dirty="0">
              <a:solidFill>
                <a:srgbClr val="002060"/>
              </a:solidFill>
            </a:endParaRPr>
          </a:p>
        </p:txBody>
      </p:sp>
      <p:sp>
        <p:nvSpPr>
          <p:cNvPr id="6" name="Rectangle : coins arrondis 5">
            <a:extLst>
              <a:ext uri="{FF2B5EF4-FFF2-40B4-BE49-F238E27FC236}">
                <a16:creationId xmlns:a16="http://schemas.microsoft.com/office/drawing/2014/main" id="{C70B8D63-1D39-CB28-5CFA-534D6BD1ED1F}"/>
              </a:ext>
            </a:extLst>
          </p:cNvPr>
          <p:cNvSpPr/>
          <p:nvPr/>
        </p:nvSpPr>
        <p:spPr>
          <a:xfrm>
            <a:off x="15381514" y="2498271"/>
            <a:ext cx="2530929" cy="653142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2948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75CBA589-27B1-B81D-C38B-E5FDE457C2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FDB535-C57C-A6AA-6607-7AAD0A4CC666}"/>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B3B17134-0732-C42F-558A-D4C96D240E31}"/>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70AB81B3-CE9F-A50B-1FCF-B57BDFB3CB34}"/>
              </a:ext>
            </a:extLst>
          </p:cNvPr>
          <p:cNvSpPr txBox="1"/>
          <p:nvPr/>
        </p:nvSpPr>
        <p:spPr>
          <a:xfrm>
            <a:off x="1328284" y="2373596"/>
            <a:ext cx="14940415" cy="6498702"/>
          </a:xfrm>
          <a:prstGeom prst="rect">
            <a:avLst/>
          </a:prstGeom>
          <a:noFill/>
        </p:spPr>
        <p:txBody>
          <a:bodyPr wrap="square">
            <a:spAutoFit/>
          </a:bodyPr>
          <a:lstStyle/>
          <a:p>
            <a:pPr marL="496611" indent="-496611">
              <a:lnSpc>
                <a:spcPct val="80000"/>
              </a:lnSpc>
              <a:spcBef>
                <a:spcPts val="900"/>
              </a:spcBef>
              <a:defRPr sz="2800"/>
            </a:pPr>
            <a:r>
              <a:rPr lang="fr-BE" sz="4000" b="1" dirty="0">
                <a:solidFill>
                  <a:srgbClr val="002060"/>
                </a:solidFill>
                <a:ea typeface="Times New Roman"/>
                <a:cs typeface="Times New Roman"/>
                <a:sym typeface="Times New Roman"/>
              </a:rPr>
              <a:t>Thérapies ciblées: </a:t>
            </a:r>
          </a:p>
          <a:p>
            <a:pPr marL="496611" indent="-496611">
              <a:lnSpc>
                <a:spcPct val="80000"/>
              </a:lnSpc>
              <a:spcBef>
                <a:spcPts val="900"/>
              </a:spcBef>
              <a:defRPr sz="2800"/>
            </a:pPr>
            <a:endParaRPr lang="fr-BE" sz="4000" b="1" dirty="0">
              <a:solidFill>
                <a:srgbClr val="002060"/>
              </a:solidFill>
              <a:cs typeface="Times New Roman"/>
              <a:sym typeface="Times New Roman"/>
            </a:endParaRPr>
          </a:p>
          <a:p>
            <a:pPr marL="496611" indent="-496611">
              <a:lnSpc>
                <a:spcPct val="80000"/>
              </a:lnSpc>
              <a:spcBef>
                <a:spcPts val="900"/>
              </a:spcBef>
              <a:defRPr sz="2800"/>
            </a:pPr>
            <a:r>
              <a:rPr lang="fr-BE" sz="3200" dirty="0">
                <a:solidFill>
                  <a:srgbClr val="002060"/>
                </a:solidFill>
                <a:cs typeface="Times New Roman"/>
                <a:sym typeface="Times New Roman"/>
              </a:rPr>
              <a:t>Le p</a:t>
            </a:r>
            <a:r>
              <a:rPr lang="fr-BE" sz="3200" dirty="0">
                <a:solidFill>
                  <a:srgbClr val="002060"/>
                </a:solidFill>
              </a:rPr>
              <a:t>rofil moléculaire de certaines tumeurs solides varie en fonction de l’âge</a:t>
            </a:r>
          </a:p>
          <a:p>
            <a:pPr marL="1097279" lvl="1" indent="-411479">
              <a:lnSpc>
                <a:spcPct val="80000"/>
              </a:lnSpc>
              <a:spcBef>
                <a:spcPts val="900"/>
              </a:spcBef>
              <a:defRPr sz="2400"/>
            </a:pPr>
            <a:r>
              <a:rPr lang="fr-BE" sz="3200" dirty="0">
                <a:solidFill>
                  <a:srgbClr val="002060"/>
                </a:solidFill>
              </a:rPr>
              <a:t>Ex. :	EGFR/ALK (NSCLC)</a:t>
            </a:r>
          </a:p>
          <a:p>
            <a:pPr marL="1097279" lvl="1" indent="-411479">
              <a:lnSpc>
                <a:spcPct val="80000"/>
              </a:lnSpc>
              <a:spcBef>
                <a:spcPts val="900"/>
              </a:spcBef>
              <a:defRPr sz="2400"/>
            </a:pPr>
            <a:r>
              <a:rPr lang="fr-BE" sz="3200" dirty="0">
                <a:solidFill>
                  <a:srgbClr val="002060"/>
                </a:solidFill>
              </a:rPr>
              <a:t>			BRAF V600E (mélanome)</a:t>
            </a:r>
          </a:p>
          <a:p>
            <a:pPr marL="1097279" lvl="1" indent="-411479">
              <a:lnSpc>
                <a:spcPct val="80000"/>
              </a:lnSpc>
              <a:spcBef>
                <a:spcPts val="900"/>
              </a:spcBef>
              <a:defRPr sz="2400"/>
            </a:pPr>
            <a:r>
              <a:rPr lang="fr-BE" sz="3200" dirty="0">
                <a:solidFill>
                  <a:srgbClr val="002060"/>
                </a:solidFill>
              </a:rPr>
              <a:t>			Réarrangement MET (NSCLC)</a:t>
            </a:r>
          </a:p>
          <a:p>
            <a:pPr marL="496611" indent="-496611">
              <a:lnSpc>
                <a:spcPct val="80000"/>
              </a:lnSpc>
              <a:spcBef>
                <a:spcPts val="900"/>
              </a:spcBef>
              <a:defRPr sz="2800"/>
            </a:pPr>
            <a:endParaRPr lang="fr-BE" sz="3200" dirty="0">
              <a:solidFill>
                <a:srgbClr val="002060"/>
              </a:solidFill>
            </a:endParaRPr>
          </a:p>
          <a:p>
            <a:pPr marL="496611" indent="-496611">
              <a:lnSpc>
                <a:spcPct val="80000"/>
              </a:lnSpc>
              <a:spcBef>
                <a:spcPts val="900"/>
              </a:spcBef>
              <a:defRPr sz="2800"/>
            </a:pPr>
            <a:r>
              <a:rPr lang="fr-BE" sz="3200" dirty="0">
                <a:solidFill>
                  <a:srgbClr val="002060"/>
                </a:solidFill>
              </a:rPr>
              <a:t>Les patients &gt; 70 ans sont sous-représentés dans les études d’enregistrement</a:t>
            </a:r>
          </a:p>
          <a:p>
            <a:pPr marL="496611" indent="-496611">
              <a:lnSpc>
                <a:spcPct val="80000"/>
              </a:lnSpc>
              <a:spcBef>
                <a:spcPts val="900"/>
              </a:spcBef>
              <a:defRPr sz="2800"/>
            </a:pPr>
            <a:endParaRPr lang="fr-BE" sz="3200" dirty="0">
              <a:solidFill>
                <a:srgbClr val="002060"/>
              </a:solidFill>
            </a:endParaRPr>
          </a:p>
          <a:p>
            <a:pPr marL="496611" indent="-496611">
              <a:lnSpc>
                <a:spcPct val="80000"/>
              </a:lnSpc>
              <a:spcBef>
                <a:spcPts val="900"/>
              </a:spcBef>
              <a:defRPr sz="2800"/>
            </a:pPr>
            <a:r>
              <a:rPr lang="fr-BE" sz="3200" dirty="0">
                <a:solidFill>
                  <a:srgbClr val="002060"/>
                </a:solidFill>
              </a:rPr>
              <a:t>Tenir compte des interactions médicamenteuses (</a:t>
            </a:r>
            <a:r>
              <a:rPr lang="fr-BE" sz="3200" dirty="0" err="1">
                <a:solidFill>
                  <a:srgbClr val="002060"/>
                </a:solidFill>
              </a:rPr>
              <a:t>pfs</a:t>
            </a:r>
            <a:r>
              <a:rPr lang="fr-BE" sz="3200" dirty="0">
                <a:solidFill>
                  <a:srgbClr val="002060"/>
                </a:solidFill>
              </a:rPr>
              <a:t> </a:t>
            </a:r>
            <a:r>
              <a:rPr lang="fr-BE" sz="3200" dirty="0" err="1">
                <a:solidFill>
                  <a:srgbClr val="002060"/>
                </a:solidFill>
              </a:rPr>
              <a:t>inhib</a:t>
            </a:r>
            <a:r>
              <a:rPr lang="fr-BE" sz="3200" dirty="0">
                <a:solidFill>
                  <a:srgbClr val="002060"/>
                </a:solidFill>
              </a:rPr>
              <a:t>. CYP3A4)</a:t>
            </a:r>
          </a:p>
          <a:p>
            <a:endParaRPr lang="fr-FR" sz="4000" b="1" dirty="0">
              <a:solidFill>
                <a:srgbClr val="002060"/>
              </a:solidFill>
            </a:endParaRPr>
          </a:p>
          <a:p>
            <a:endParaRPr lang="fr-BE" sz="4000" b="1" dirty="0">
              <a:solidFill>
                <a:srgbClr val="002060"/>
              </a:solidFill>
              <a:ea typeface="Times New Roman"/>
              <a:cs typeface="Times New Roman"/>
              <a:sym typeface="Times New Roman"/>
            </a:endParaRPr>
          </a:p>
        </p:txBody>
      </p:sp>
      <p:sp>
        <p:nvSpPr>
          <p:cNvPr id="5" name="ZoneTexte 5">
            <a:extLst>
              <a:ext uri="{FF2B5EF4-FFF2-40B4-BE49-F238E27FC236}">
                <a16:creationId xmlns:a16="http://schemas.microsoft.com/office/drawing/2014/main" id="{A5A672AA-61A0-2960-F370-2233D5A67EB3}"/>
              </a:ext>
            </a:extLst>
          </p:cNvPr>
          <p:cNvSpPr txBox="1"/>
          <p:nvPr/>
        </p:nvSpPr>
        <p:spPr>
          <a:xfrm>
            <a:off x="12313063" y="9840730"/>
            <a:ext cx="5974937" cy="44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7" tIns="68577" rIns="68577" bIns="68577">
            <a:spAutoFit/>
          </a:bodyPr>
          <a:lstStyle>
            <a:lvl1pPr>
              <a:defRPr i="1"/>
            </a:lvl1pPr>
          </a:lstStyle>
          <a:p>
            <a:pPr algn="r"/>
            <a:r>
              <a:rPr lang="fr-BE" sz="2000" i="0" dirty="0" err="1">
                <a:solidFill>
                  <a:srgbClr val="002060"/>
                </a:solidFill>
              </a:rPr>
              <a:t>Wildiers</a:t>
            </a:r>
            <a:r>
              <a:rPr lang="fr-BE" sz="2000" i="0" dirty="0">
                <a:solidFill>
                  <a:srgbClr val="002060"/>
                </a:solidFill>
              </a:rPr>
              <a:t>, Lancet </a:t>
            </a:r>
            <a:r>
              <a:rPr lang="fr-BE" sz="2000" i="0" dirty="0" err="1">
                <a:solidFill>
                  <a:srgbClr val="002060"/>
                </a:solidFill>
              </a:rPr>
              <a:t>Oncol</a:t>
            </a:r>
            <a:r>
              <a:rPr lang="fr-BE" sz="2000" i="0" dirty="0">
                <a:solidFill>
                  <a:srgbClr val="002060"/>
                </a:solidFill>
              </a:rPr>
              <a:t> 2018</a:t>
            </a:r>
          </a:p>
        </p:txBody>
      </p:sp>
    </p:spTree>
    <p:extLst>
      <p:ext uri="{BB962C8B-B14F-4D97-AF65-F5344CB8AC3E}">
        <p14:creationId xmlns:p14="http://schemas.microsoft.com/office/powerpoint/2010/main" val="692696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0A9B69FC-F953-3300-7065-AEB9B43B6B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D3543C-35D7-7EB4-5EC8-1B5CE5A7A06D}"/>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D5F30BE2-9A75-2069-9C89-347F81E0CCEE}"/>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D3F60451-DA6B-D7BB-AA3F-EEED5698F7E5}"/>
              </a:ext>
            </a:extLst>
          </p:cNvPr>
          <p:cNvSpPr txBox="1"/>
          <p:nvPr/>
        </p:nvSpPr>
        <p:spPr>
          <a:xfrm>
            <a:off x="1328284" y="2373596"/>
            <a:ext cx="14940415" cy="5021888"/>
          </a:xfrm>
          <a:prstGeom prst="rect">
            <a:avLst/>
          </a:prstGeom>
          <a:noFill/>
        </p:spPr>
        <p:txBody>
          <a:bodyPr wrap="square">
            <a:spAutoFit/>
          </a:bodyPr>
          <a:lstStyle/>
          <a:p>
            <a:pPr marL="496611" indent="-496611">
              <a:lnSpc>
                <a:spcPct val="80000"/>
              </a:lnSpc>
              <a:spcBef>
                <a:spcPts val="900"/>
              </a:spcBef>
              <a:defRPr sz="2800"/>
            </a:pPr>
            <a:r>
              <a:rPr lang="fr-BE" sz="4000" b="1" dirty="0">
                <a:solidFill>
                  <a:srgbClr val="002060"/>
                </a:solidFill>
                <a:ea typeface="Times New Roman"/>
                <a:cs typeface="Times New Roman"/>
                <a:sym typeface="Times New Roman"/>
              </a:rPr>
              <a:t>Thérapies ciblées: </a:t>
            </a:r>
          </a:p>
          <a:p>
            <a:pPr marL="496611" indent="-496611">
              <a:lnSpc>
                <a:spcPct val="80000"/>
              </a:lnSpc>
              <a:spcBef>
                <a:spcPts val="900"/>
              </a:spcBef>
              <a:defRPr sz="2800"/>
            </a:pPr>
            <a:endParaRPr lang="fr-BE" sz="4000" b="1" dirty="0">
              <a:solidFill>
                <a:srgbClr val="002060"/>
              </a:solidFill>
              <a:cs typeface="Times New Roman"/>
              <a:sym typeface="Times New Roman"/>
            </a:endParaRPr>
          </a:p>
          <a:p>
            <a:pPr marL="496611" indent="-496611">
              <a:lnSpc>
                <a:spcPct val="80000"/>
              </a:lnSpc>
              <a:spcBef>
                <a:spcPts val="900"/>
              </a:spcBef>
              <a:defRPr sz="2800"/>
            </a:pPr>
            <a:r>
              <a:rPr lang="nl-BE" sz="3200" dirty="0">
                <a:solidFill>
                  <a:srgbClr val="002060"/>
                </a:solidFill>
              </a:rPr>
              <a:t>Exemple : Thérapies anti-HER-2</a:t>
            </a:r>
          </a:p>
          <a:p>
            <a:pPr marL="480056" indent="-480056">
              <a:lnSpc>
                <a:spcPct val="80000"/>
              </a:lnSpc>
              <a:spcBef>
                <a:spcPts val="450"/>
              </a:spcBef>
              <a:defRPr sz="1400"/>
            </a:pPr>
            <a:r>
              <a:rPr lang="fr-BE" sz="2800" dirty="0">
                <a:solidFill>
                  <a:srgbClr val="002060"/>
                </a:solidFill>
              </a:rPr>
              <a:t>	Trastuzumab</a:t>
            </a:r>
          </a:p>
          <a:p>
            <a:pPr marL="1081452" lvl="1" indent="-395652">
              <a:lnSpc>
                <a:spcPct val="80000"/>
              </a:lnSpc>
              <a:spcBef>
                <a:spcPts val="450"/>
              </a:spcBef>
              <a:defRPr sz="1200"/>
            </a:pPr>
            <a:r>
              <a:rPr lang="fr-BE" sz="2400" dirty="0">
                <a:solidFill>
                  <a:srgbClr val="002060"/>
                </a:solidFill>
              </a:rPr>
              <a:t>Pas d’évidence suggérant une efficacité différente chez le sujet âgé</a:t>
            </a:r>
          </a:p>
          <a:p>
            <a:pPr marL="1081452" lvl="1" indent="-395652">
              <a:lnSpc>
                <a:spcPct val="80000"/>
              </a:lnSpc>
              <a:spcBef>
                <a:spcPts val="450"/>
              </a:spcBef>
              <a:defRPr sz="1200"/>
            </a:pPr>
            <a:r>
              <a:rPr lang="fr-BE" sz="2400" dirty="0">
                <a:solidFill>
                  <a:srgbClr val="002060"/>
                </a:solidFill>
              </a:rPr>
              <a:t>Risque de </a:t>
            </a:r>
            <a:r>
              <a:rPr lang="fr-BE" sz="2400" dirty="0" err="1">
                <a:solidFill>
                  <a:srgbClr val="002060"/>
                </a:solidFill>
              </a:rPr>
              <a:t>cardio-toxicité</a:t>
            </a:r>
            <a:r>
              <a:rPr lang="fr-BE" sz="2400" dirty="0">
                <a:solidFill>
                  <a:srgbClr val="002060"/>
                </a:solidFill>
              </a:rPr>
              <a:t> de 5% chez le sujet âgé (</a:t>
            </a:r>
            <a:r>
              <a:rPr lang="fr-BE" sz="2400" dirty="0" err="1">
                <a:solidFill>
                  <a:srgbClr val="002060"/>
                </a:solidFill>
              </a:rPr>
              <a:t>Brollo</a:t>
            </a:r>
            <a:r>
              <a:rPr lang="fr-BE" sz="2400" dirty="0">
                <a:solidFill>
                  <a:srgbClr val="002060"/>
                </a:solidFill>
              </a:rPr>
              <a:t>, Cancer </a:t>
            </a:r>
            <a:r>
              <a:rPr lang="fr-BE" sz="2400" dirty="0" err="1">
                <a:solidFill>
                  <a:srgbClr val="002060"/>
                </a:solidFill>
              </a:rPr>
              <a:t>Treat</a:t>
            </a:r>
            <a:r>
              <a:rPr lang="fr-BE" sz="2400" dirty="0">
                <a:solidFill>
                  <a:srgbClr val="002060"/>
                </a:solidFill>
              </a:rPr>
              <a:t> </a:t>
            </a:r>
            <a:r>
              <a:rPr lang="fr-BE" sz="2400" dirty="0" err="1">
                <a:solidFill>
                  <a:srgbClr val="002060"/>
                </a:solidFill>
              </a:rPr>
              <a:t>Rev</a:t>
            </a:r>
            <a:r>
              <a:rPr lang="fr-BE" sz="2400" dirty="0">
                <a:solidFill>
                  <a:srgbClr val="002060"/>
                </a:solidFill>
              </a:rPr>
              <a:t> 2013)</a:t>
            </a:r>
          </a:p>
          <a:p>
            <a:pPr marL="0" lvl="1" indent="685800">
              <a:lnSpc>
                <a:spcPct val="80000"/>
              </a:lnSpc>
              <a:spcBef>
                <a:spcPts val="450"/>
              </a:spcBef>
              <a:buSzTx/>
              <a:buNone/>
              <a:defRPr sz="1200"/>
            </a:pPr>
            <a:endParaRPr lang="fr-BE" sz="2400" dirty="0">
              <a:solidFill>
                <a:srgbClr val="002060"/>
              </a:solidFill>
            </a:endParaRPr>
          </a:p>
          <a:p>
            <a:pPr marL="480056" indent="-480056">
              <a:lnSpc>
                <a:spcPct val="80000"/>
              </a:lnSpc>
              <a:spcBef>
                <a:spcPts val="450"/>
              </a:spcBef>
              <a:defRPr sz="1400"/>
            </a:pPr>
            <a:r>
              <a:rPr lang="fr-BE" sz="2800" dirty="0">
                <a:solidFill>
                  <a:srgbClr val="002060"/>
                </a:solidFill>
              </a:rPr>
              <a:t>	</a:t>
            </a:r>
          </a:p>
          <a:p>
            <a:pPr marL="480056" indent="-480056">
              <a:lnSpc>
                <a:spcPct val="80000"/>
              </a:lnSpc>
              <a:spcBef>
                <a:spcPts val="450"/>
              </a:spcBef>
              <a:defRPr sz="1400"/>
            </a:pPr>
            <a:r>
              <a:rPr lang="fr-BE" sz="2800" dirty="0">
                <a:solidFill>
                  <a:srgbClr val="002060"/>
                </a:solidFill>
              </a:rPr>
              <a:t>Trastuzumab-</a:t>
            </a:r>
            <a:r>
              <a:rPr lang="fr-BE" sz="2800" dirty="0" err="1">
                <a:solidFill>
                  <a:srgbClr val="002060"/>
                </a:solidFill>
              </a:rPr>
              <a:t>Pertuzumab</a:t>
            </a:r>
            <a:r>
              <a:rPr lang="fr-BE" sz="2800" dirty="0">
                <a:solidFill>
                  <a:srgbClr val="002060"/>
                </a:solidFill>
              </a:rPr>
              <a:t> (double blocage)</a:t>
            </a:r>
          </a:p>
          <a:p>
            <a:pPr marL="1081452" lvl="1" indent="-395652">
              <a:lnSpc>
                <a:spcPct val="80000"/>
              </a:lnSpc>
              <a:spcBef>
                <a:spcPts val="450"/>
              </a:spcBef>
              <a:defRPr sz="1200"/>
            </a:pPr>
            <a:r>
              <a:rPr lang="fr-BE" sz="2400" dirty="0">
                <a:solidFill>
                  <a:srgbClr val="002060"/>
                </a:solidFill>
              </a:rPr>
              <a:t>Efficacité seul moindre qu’en association avec la chimiothérapie </a:t>
            </a:r>
          </a:p>
          <a:p>
            <a:pPr marL="1081452" lvl="1" indent="-395652">
              <a:lnSpc>
                <a:spcPct val="80000"/>
              </a:lnSpc>
              <a:spcBef>
                <a:spcPts val="450"/>
              </a:spcBef>
              <a:defRPr sz="1200"/>
            </a:pPr>
            <a:r>
              <a:rPr lang="fr-BE" sz="2400" dirty="0">
                <a:solidFill>
                  <a:srgbClr val="002060"/>
                </a:solidFill>
              </a:rPr>
              <a:t>Bénéfice en survie sans progression de l’association de cyclophosphamide avec le double blocage par rapport au double blocage anti-HER-2 seul chez patientes de &gt; 70 ans ou &gt;60ans fragiles</a:t>
            </a:r>
          </a:p>
        </p:txBody>
      </p:sp>
      <p:sp>
        <p:nvSpPr>
          <p:cNvPr id="5" name="ZoneTexte 5">
            <a:extLst>
              <a:ext uri="{FF2B5EF4-FFF2-40B4-BE49-F238E27FC236}">
                <a16:creationId xmlns:a16="http://schemas.microsoft.com/office/drawing/2014/main" id="{F5559F6B-BA5D-7150-4EBF-056AF23F8A43}"/>
              </a:ext>
            </a:extLst>
          </p:cNvPr>
          <p:cNvSpPr txBox="1"/>
          <p:nvPr/>
        </p:nvSpPr>
        <p:spPr>
          <a:xfrm>
            <a:off x="12313063" y="9840730"/>
            <a:ext cx="5974937" cy="44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defRPr i="1"/>
            </a:lvl1pPr>
          </a:lstStyle>
          <a:p>
            <a:pPr algn="r"/>
            <a:r>
              <a:rPr lang="fr-BE" sz="2000" i="0" dirty="0" err="1">
                <a:solidFill>
                  <a:srgbClr val="002060"/>
                </a:solidFill>
              </a:rPr>
              <a:t>Wildiers</a:t>
            </a:r>
            <a:r>
              <a:rPr lang="fr-BE" sz="2000" i="0" dirty="0">
                <a:solidFill>
                  <a:srgbClr val="002060"/>
                </a:solidFill>
              </a:rPr>
              <a:t>, Lancet </a:t>
            </a:r>
            <a:r>
              <a:rPr lang="fr-BE" sz="2000" i="0" dirty="0" err="1">
                <a:solidFill>
                  <a:srgbClr val="002060"/>
                </a:solidFill>
              </a:rPr>
              <a:t>Oncol</a:t>
            </a:r>
            <a:r>
              <a:rPr lang="fr-BE" sz="2000" i="0" dirty="0">
                <a:solidFill>
                  <a:srgbClr val="002060"/>
                </a:solidFill>
              </a:rPr>
              <a:t> 2018</a:t>
            </a:r>
          </a:p>
        </p:txBody>
      </p:sp>
      <p:pic>
        <p:nvPicPr>
          <p:cNvPr id="3" name="Picture 8" descr="Picture 8">
            <a:extLst>
              <a:ext uri="{FF2B5EF4-FFF2-40B4-BE49-F238E27FC236}">
                <a16:creationId xmlns:a16="http://schemas.microsoft.com/office/drawing/2014/main" id="{A6D48D63-6100-AEC8-124C-4D361A2B6C35}"/>
              </a:ext>
            </a:extLst>
          </p:cNvPr>
          <p:cNvPicPr>
            <a:picLocks noChangeAspect="1"/>
          </p:cNvPicPr>
          <p:nvPr/>
        </p:nvPicPr>
        <p:blipFill>
          <a:blip r:embed="rId3"/>
          <a:stretch>
            <a:fillRect/>
          </a:stretch>
        </p:blipFill>
        <p:spPr>
          <a:xfrm>
            <a:off x="13793887" y="2990849"/>
            <a:ext cx="3013288" cy="2344747"/>
          </a:xfrm>
          <a:prstGeom prst="rect">
            <a:avLst/>
          </a:prstGeom>
          <a:ln w="12700">
            <a:miter lim="400000"/>
          </a:ln>
        </p:spPr>
      </p:pic>
      <p:pic>
        <p:nvPicPr>
          <p:cNvPr id="6" name="Picture 9" descr="Picture 9">
            <a:extLst>
              <a:ext uri="{FF2B5EF4-FFF2-40B4-BE49-F238E27FC236}">
                <a16:creationId xmlns:a16="http://schemas.microsoft.com/office/drawing/2014/main" id="{3C7760F7-E012-DF92-33E0-919100BF6D0F}"/>
              </a:ext>
            </a:extLst>
          </p:cNvPr>
          <p:cNvPicPr>
            <a:picLocks noChangeAspect="1"/>
          </p:cNvPicPr>
          <p:nvPr/>
        </p:nvPicPr>
        <p:blipFill>
          <a:blip r:embed="rId4"/>
          <a:stretch>
            <a:fillRect/>
          </a:stretch>
        </p:blipFill>
        <p:spPr>
          <a:xfrm>
            <a:off x="13793887" y="7467844"/>
            <a:ext cx="2942377" cy="2372886"/>
          </a:xfrm>
          <a:prstGeom prst="rect">
            <a:avLst/>
          </a:prstGeom>
          <a:ln w="12700">
            <a:miter lim="400000"/>
          </a:ln>
        </p:spPr>
      </p:pic>
    </p:spTree>
    <p:extLst>
      <p:ext uri="{BB962C8B-B14F-4D97-AF65-F5344CB8AC3E}">
        <p14:creationId xmlns:p14="http://schemas.microsoft.com/office/powerpoint/2010/main" val="3998976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E1EC2DD4-50D6-3289-70A2-255DCA8D94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4C1162-C659-AD53-EFF1-1D545DB85FEA}"/>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852B0A77-C88A-4611-608B-0A066EAAA9B4}"/>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F3CF2A8C-998E-BD44-EE7E-BC39E6E98154}"/>
              </a:ext>
            </a:extLst>
          </p:cNvPr>
          <p:cNvSpPr txBox="1"/>
          <p:nvPr/>
        </p:nvSpPr>
        <p:spPr>
          <a:xfrm>
            <a:off x="1328284" y="2373596"/>
            <a:ext cx="14940415" cy="5501121"/>
          </a:xfrm>
          <a:prstGeom prst="rect">
            <a:avLst/>
          </a:prstGeom>
          <a:noFill/>
        </p:spPr>
        <p:txBody>
          <a:bodyPr wrap="square">
            <a:spAutoFit/>
          </a:bodyPr>
          <a:lstStyle/>
          <a:p>
            <a:pPr marL="496611" indent="-496611">
              <a:lnSpc>
                <a:spcPct val="80000"/>
              </a:lnSpc>
              <a:spcBef>
                <a:spcPts val="900"/>
              </a:spcBef>
              <a:defRPr sz="2800"/>
            </a:pPr>
            <a:r>
              <a:rPr lang="fr-BE" sz="4000" b="1" dirty="0">
                <a:solidFill>
                  <a:srgbClr val="002060"/>
                </a:solidFill>
                <a:ea typeface="Times New Roman"/>
                <a:cs typeface="Times New Roman"/>
                <a:sym typeface="Times New Roman"/>
              </a:rPr>
              <a:t>Radiothérapie: </a:t>
            </a:r>
          </a:p>
          <a:p>
            <a:pPr marL="496611" indent="-496611">
              <a:lnSpc>
                <a:spcPct val="80000"/>
              </a:lnSpc>
              <a:spcBef>
                <a:spcPts val="900"/>
              </a:spcBef>
              <a:defRPr sz="2800"/>
            </a:pPr>
            <a:endParaRPr lang="fr-BE" sz="4000" b="1" dirty="0">
              <a:solidFill>
                <a:srgbClr val="002060"/>
              </a:solidFill>
              <a:cs typeface="Times New Roman"/>
              <a:sym typeface="Times New Roman"/>
            </a:endParaRPr>
          </a:p>
          <a:p>
            <a:pPr marL="339470" indent="-339470" defTabSz="1357883">
              <a:lnSpc>
                <a:spcPct val="81000"/>
              </a:lnSpc>
              <a:spcBef>
                <a:spcPts val="1350"/>
              </a:spcBef>
              <a:defRPr sz="2400"/>
            </a:pPr>
            <a:r>
              <a:rPr lang="fr-BE" dirty="0">
                <a:solidFill>
                  <a:srgbClr val="002060"/>
                </a:solidFill>
              </a:rPr>
              <a:t>Modalité administrée chez 50% des patients atteints d’un cancer </a:t>
            </a:r>
          </a:p>
          <a:p>
            <a:pPr marL="339470" indent="-339470" defTabSz="1357883">
              <a:lnSpc>
                <a:spcPct val="81000"/>
              </a:lnSpc>
              <a:spcBef>
                <a:spcPts val="1350"/>
              </a:spcBef>
              <a:defRPr sz="2400"/>
            </a:pPr>
            <a:r>
              <a:rPr lang="fr-BE" dirty="0">
                <a:solidFill>
                  <a:srgbClr val="002060"/>
                </a:solidFill>
              </a:rPr>
              <a:t>Traitement curatif / définitif (prostate, ORL, vessie, poumon, col de l’utérus)</a:t>
            </a:r>
          </a:p>
          <a:p>
            <a:pPr marL="339470" indent="-339470" defTabSz="1357883">
              <a:lnSpc>
                <a:spcPct val="81000"/>
              </a:lnSpc>
              <a:spcBef>
                <a:spcPts val="1350"/>
              </a:spcBef>
              <a:defRPr sz="2400"/>
            </a:pPr>
            <a:r>
              <a:rPr lang="fr-BE" dirty="0">
                <a:solidFill>
                  <a:srgbClr val="002060"/>
                </a:solidFill>
              </a:rPr>
              <a:t>Modalité également utilisée en palliation (métastases osseuses douloureuses, </a:t>
            </a:r>
            <a:r>
              <a:rPr lang="fr-BE" dirty="0" err="1">
                <a:solidFill>
                  <a:srgbClr val="002060"/>
                </a:solidFill>
              </a:rPr>
              <a:t>épidurite</a:t>
            </a:r>
            <a:r>
              <a:rPr lang="fr-BE" dirty="0">
                <a:solidFill>
                  <a:srgbClr val="002060"/>
                </a:solidFill>
              </a:rPr>
              <a:t> métastatique)</a:t>
            </a:r>
          </a:p>
          <a:p>
            <a:pPr marL="339470" indent="-339470" defTabSz="1357883">
              <a:lnSpc>
                <a:spcPct val="81000"/>
              </a:lnSpc>
              <a:spcBef>
                <a:spcPts val="1350"/>
              </a:spcBef>
              <a:defRPr sz="2400"/>
            </a:pPr>
            <a:endParaRPr lang="fr-BE" dirty="0">
              <a:solidFill>
                <a:srgbClr val="002060"/>
              </a:solidFill>
            </a:endParaRPr>
          </a:p>
          <a:p>
            <a:pPr marL="339470" indent="-339470" defTabSz="1357883">
              <a:lnSpc>
                <a:spcPct val="81000"/>
              </a:lnSpc>
              <a:spcBef>
                <a:spcPts val="1350"/>
              </a:spcBef>
              <a:defRPr sz="2400"/>
            </a:pPr>
            <a:r>
              <a:rPr lang="fr-BE" dirty="0">
                <a:solidFill>
                  <a:srgbClr val="002060"/>
                </a:solidFill>
              </a:rPr>
              <a:t>Validation limitée de l’évaluation gériatrique dans la prise en charge par radiothérapie chez le sujet âgé</a:t>
            </a:r>
          </a:p>
          <a:p>
            <a:pPr marL="339470" indent="-339470" defTabSz="1357883">
              <a:lnSpc>
                <a:spcPct val="81000"/>
              </a:lnSpc>
              <a:spcBef>
                <a:spcPts val="1350"/>
              </a:spcBef>
              <a:defRPr sz="2400"/>
            </a:pPr>
            <a:endParaRPr lang="fr-BE" dirty="0">
              <a:solidFill>
                <a:srgbClr val="002060"/>
              </a:solidFill>
            </a:endParaRPr>
          </a:p>
          <a:p>
            <a:pPr marL="339470" indent="-339470" defTabSz="1357883">
              <a:lnSpc>
                <a:spcPct val="81000"/>
              </a:lnSpc>
              <a:spcBef>
                <a:spcPts val="1350"/>
              </a:spcBef>
              <a:defRPr sz="2400"/>
            </a:pPr>
            <a:r>
              <a:rPr lang="fr-BE" dirty="0">
                <a:solidFill>
                  <a:srgbClr val="002060"/>
                </a:solidFill>
              </a:rPr>
              <a:t>Emergence de la radiothérapie </a:t>
            </a:r>
            <a:r>
              <a:rPr lang="fr-BE" dirty="0" err="1">
                <a:solidFill>
                  <a:srgbClr val="002060"/>
                </a:solidFill>
              </a:rPr>
              <a:t>hypofractionnée</a:t>
            </a:r>
            <a:endParaRPr lang="fr-BE" dirty="0">
              <a:solidFill>
                <a:srgbClr val="002060"/>
              </a:solidFill>
            </a:endParaRPr>
          </a:p>
          <a:p>
            <a:pPr marL="1074992" lvl="1" indent="-396050" defTabSz="1357883">
              <a:lnSpc>
                <a:spcPct val="81000"/>
              </a:lnSpc>
              <a:spcBef>
                <a:spcPts val="1350"/>
              </a:spcBef>
              <a:defRPr sz="2400"/>
            </a:pPr>
            <a:r>
              <a:rPr lang="fr-BE" dirty="0">
                <a:solidFill>
                  <a:srgbClr val="002060"/>
                </a:solidFill>
              </a:rPr>
              <a:t>-&gt; prostate, rectum, sein (adjuvant)</a:t>
            </a:r>
          </a:p>
          <a:p>
            <a:pPr marL="1074992" lvl="1" indent="-396050" defTabSz="1357883">
              <a:lnSpc>
                <a:spcPct val="81000"/>
              </a:lnSpc>
              <a:spcBef>
                <a:spcPts val="1350"/>
              </a:spcBef>
              <a:defRPr sz="2400"/>
            </a:pPr>
            <a:r>
              <a:rPr lang="fr-BE" dirty="0">
                <a:solidFill>
                  <a:srgbClr val="002060"/>
                </a:solidFill>
              </a:rPr>
              <a:t>Intérêt en termes de compliance/tolérance chez le sujet âgé</a:t>
            </a:r>
            <a:endParaRPr lang="fr-BE" sz="2400" dirty="0">
              <a:solidFill>
                <a:srgbClr val="002060"/>
              </a:solidFill>
            </a:endParaRPr>
          </a:p>
        </p:txBody>
      </p:sp>
      <p:sp>
        <p:nvSpPr>
          <p:cNvPr id="5" name="ZoneTexte 5">
            <a:extLst>
              <a:ext uri="{FF2B5EF4-FFF2-40B4-BE49-F238E27FC236}">
                <a16:creationId xmlns:a16="http://schemas.microsoft.com/office/drawing/2014/main" id="{26D9BCF0-DA2B-6222-A55D-02881EC70EAF}"/>
              </a:ext>
            </a:extLst>
          </p:cNvPr>
          <p:cNvSpPr txBox="1"/>
          <p:nvPr/>
        </p:nvSpPr>
        <p:spPr>
          <a:xfrm>
            <a:off x="12313063" y="9840730"/>
            <a:ext cx="5974937" cy="446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7" tIns="68577" rIns="68577" bIns="68577">
            <a:spAutoFit/>
          </a:bodyPr>
          <a:lstStyle>
            <a:lvl1pPr>
              <a:defRPr i="1"/>
            </a:lvl1pPr>
          </a:lstStyle>
          <a:p>
            <a:pPr algn="r"/>
            <a:r>
              <a:rPr lang="fr-BE" sz="2000" i="0" dirty="0" err="1">
                <a:solidFill>
                  <a:srgbClr val="002060"/>
                </a:solidFill>
              </a:rPr>
              <a:t>Wildiers</a:t>
            </a:r>
            <a:r>
              <a:rPr lang="fr-BE" sz="2000" i="0" dirty="0">
                <a:solidFill>
                  <a:srgbClr val="002060"/>
                </a:solidFill>
              </a:rPr>
              <a:t>, Lancet </a:t>
            </a:r>
            <a:r>
              <a:rPr lang="fr-BE" sz="2000" i="0" dirty="0" err="1">
                <a:solidFill>
                  <a:srgbClr val="002060"/>
                </a:solidFill>
              </a:rPr>
              <a:t>Oncol</a:t>
            </a:r>
            <a:r>
              <a:rPr lang="fr-BE" sz="2000" i="0" dirty="0">
                <a:solidFill>
                  <a:srgbClr val="002060"/>
                </a:solidFill>
              </a:rPr>
              <a:t> 2018</a:t>
            </a:r>
          </a:p>
        </p:txBody>
      </p:sp>
    </p:spTree>
    <p:extLst>
      <p:ext uri="{BB962C8B-B14F-4D97-AF65-F5344CB8AC3E}">
        <p14:creationId xmlns:p14="http://schemas.microsoft.com/office/powerpoint/2010/main" val="89945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 name="Rectangle 1">
            <a:extLst>
              <a:ext uri="{FF2B5EF4-FFF2-40B4-BE49-F238E27FC236}">
                <a16:creationId xmlns:a16="http://schemas.microsoft.com/office/drawing/2014/main" id="{6B8228DB-752B-C14B-7104-57D68E3567B0}"/>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3" name="Google Shape;263;p39"/>
          <p:cNvPicPr preferRelativeResize="0"/>
          <p:nvPr/>
        </p:nvPicPr>
        <p:blipFill>
          <a:blip r:embed="rId3">
            <a:alphaModFix/>
          </a:blip>
          <a:stretch>
            <a:fillRect/>
          </a:stretch>
        </p:blipFill>
        <p:spPr>
          <a:xfrm>
            <a:off x="692790" y="2698402"/>
            <a:ext cx="5430558" cy="6580949"/>
          </a:xfrm>
          <a:prstGeom prst="rect">
            <a:avLst/>
          </a:prstGeom>
          <a:noFill/>
          <a:ln>
            <a:noFill/>
          </a:ln>
        </p:spPr>
      </p:pic>
      <p:sp>
        <p:nvSpPr>
          <p:cNvPr id="266" name="Google Shape;266;p39"/>
          <p:cNvSpPr txBox="1"/>
          <p:nvPr/>
        </p:nvSpPr>
        <p:spPr>
          <a:xfrm>
            <a:off x="10247459" y="9673200"/>
            <a:ext cx="8040542" cy="613800"/>
          </a:xfrm>
          <a:prstGeom prst="rect">
            <a:avLst/>
          </a:prstGeom>
          <a:noFill/>
          <a:ln>
            <a:noFill/>
          </a:ln>
        </p:spPr>
        <p:txBody>
          <a:bodyPr spcFirstLastPara="1" wrap="square" lIns="182850" tIns="182850" rIns="182850" bIns="182850" anchor="t" anchorCtr="0">
            <a:noAutofit/>
          </a:bodyPr>
          <a:lstStyle/>
          <a:p>
            <a:pPr algn="r"/>
            <a:r>
              <a:rPr lang="fr" sz="2400" dirty="0">
                <a:solidFill>
                  <a:srgbClr val="002060"/>
                </a:solidFill>
              </a:rPr>
              <a:t>Caillet et al, Clin </a:t>
            </a:r>
            <a:r>
              <a:rPr lang="fr" sz="2400" dirty="0" err="1">
                <a:solidFill>
                  <a:srgbClr val="002060"/>
                </a:solidFill>
              </a:rPr>
              <a:t>Interv</a:t>
            </a:r>
            <a:r>
              <a:rPr lang="fr" sz="2400" dirty="0">
                <a:solidFill>
                  <a:srgbClr val="002060"/>
                </a:solidFill>
              </a:rPr>
              <a:t> in </a:t>
            </a:r>
            <a:r>
              <a:rPr lang="fr" sz="2400" dirty="0" err="1">
                <a:solidFill>
                  <a:srgbClr val="002060"/>
                </a:solidFill>
              </a:rPr>
              <a:t>Aging</a:t>
            </a:r>
            <a:r>
              <a:rPr lang="fr" sz="2400" dirty="0">
                <a:solidFill>
                  <a:srgbClr val="002060"/>
                </a:solidFill>
              </a:rPr>
              <a:t> 2014.</a:t>
            </a:r>
            <a:endParaRPr sz="2400" dirty="0">
              <a:solidFill>
                <a:srgbClr val="002060"/>
              </a:solidFill>
            </a:endParaRPr>
          </a:p>
        </p:txBody>
      </p:sp>
      <p:sp>
        <p:nvSpPr>
          <p:cNvPr id="4" name="Titre 2">
            <a:extLst>
              <a:ext uri="{FF2B5EF4-FFF2-40B4-BE49-F238E27FC236}">
                <a16:creationId xmlns:a16="http://schemas.microsoft.com/office/drawing/2014/main" id="{C9F3A3C6-7932-A716-729B-549F34A807BA}"/>
              </a:ext>
            </a:extLst>
          </p:cNvPr>
          <p:cNvSpPr txBox="1">
            <a:spLocks noGrp="1"/>
          </p:cNvSpPr>
          <p:nvPr>
            <p:ph type="title"/>
          </p:nvPr>
        </p:nvSpPr>
        <p:spPr>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gériatrique approfondie</a:t>
            </a:r>
            <a:endParaRPr lang="fr-FR" dirty="0">
              <a:solidFill>
                <a:srgbClr val="002060"/>
              </a:solidFill>
              <a:latin typeface="+mn-lt"/>
            </a:endParaRPr>
          </a:p>
        </p:txBody>
      </p:sp>
      <p:pic>
        <p:nvPicPr>
          <p:cNvPr id="5" name="Google Shape;272;p40">
            <a:extLst>
              <a:ext uri="{FF2B5EF4-FFF2-40B4-BE49-F238E27FC236}">
                <a16:creationId xmlns:a16="http://schemas.microsoft.com/office/drawing/2014/main" id="{48E3F470-F20E-2F51-F131-963E82E544BA}"/>
              </a:ext>
            </a:extLst>
          </p:cNvPr>
          <p:cNvPicPr preferRelativeResize="0"/>
          <p:nvPr/>
        </p:nvPicPr>
        <p:blipFill>
          <a:blip r:embed="rId4">
            <a:alphaModFix/>
          </a:blip>
          <a:stretch>
            <a:fillRect/>
          </a:stretch>
        </p:blipFill>
        <p:spPr>
          <a:xfrm>
            <a:off x="7814086" y="2599595"/>
            <a:ext cx="10088669" cy="6778560"/>
          </a:xfrm>
          <a:prstGeom prst="rect">
            <a:avLst/>
          </a:prstGeom>
          <a:noFill/>
          <a:ln>
            <a:noFill/>
          </a:ln>
        </p:spPr>
      </p:pic>
      <p:sp>
        <p:nvSpPr>
          <p:cNvPr id="264" name="Google Shape;264;p39"/>
          <p:cNvSpPr/>
          <p:nvPr/>
        </p:nvSpPr>
        <p:spPr>
          <a:xfrm>
            <a:off x="5426205" y="5239175"/>
            <a:ext cx="2698800" cy="1499400"/>
          </a:xfrm>
          <a:prstGeom prst="rightArrow">
            <a:avLst>
              <a:gd name="adj1" fmla="val 50000"/>
              <a:gd name="adj2" fmla="val 50000"/>
            </a:avLst>
          </a:prstGeom>
          <a:solidFill>
            <a:srgbClr val="434343"/>
          </a:solidFill>
          <a:ln w="9525" cap="flat" cmpd="sng">
            <a:solidFill>
              <a:srgbClr val="66666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C9F94FE1-1244-614B-5C8F-F44EACE952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56EA18-CC14-EC61-87AA-960D909D36F0}"/>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5033EF89-BA48-E1E5-91A5-FFF69163BF96}"/>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2321E94C-57CF-C21B-05B5-65A7AF1FEA02}"/>
              </a:ext>
            </a:extLst>
          </p:cNvPr>
          <p:cNvSpPr txBox="1"/>
          <p:nvPr/>
        </p:nvSpPr>
        <p:spPr>
          <a:xfrm>
            <a:off x="1328284" y="2373596"/>
            <a:ext cx="14940415" cy="5823389"/>
          </a:xfrm>
          <a:prstGeom prst="rect">
            <a:avLst/>
          </a:prstGeom>
          <a:noFill/>
        </p:spPr>
        <p:txBody>
          <a:bodyPr wrap="square">
            <a:spAutoFit/>
          </a:bodyPr>
          <a:lstStyle/>
          <a:p>
            <a:pPr marL="496611" indent="-496611">
              <a:lnSpc>
                <a:spcPct val="80000"/>
              </a:lnSpc>
              <a:spcBef>
                <a:spcPts val="900"/>
              </a:spcBef>
              <a:defRPr sz="2800"/>
            </a:pPr>
            <a:r>
              <a:rPr lang="fr-BE" sz="4000" dirty="0">
                <a:solidFill>
                  <a:srgbClr val="002060"/>
                </a:solidFill>
              </a:rPr>
              <a:t>Traitements combinés chez le sujet âgé : </a:t>
            </a:r>
          </a:p>
          <a:p>
            <a:pPr marL="496611" indent="-496611">
              <a:lnSpc>
                <a:spcPct val="80000"/>
              </a:lnSpc>
              <a:spcBef>
                <a:spcPts val="900"/>
              </a:spcBef>
              <a:defRPr sz="2800"/>
            </a:pPr>
            <a:endParaRPr lang="fr-BE" sz="4000" b="1" dirty="0">
              <a:solidFill>
                <a:srgbClr val="002060"/>
              </a:solidFill>
              <a:cs typeface="Times New Roman"/>
              <a:sym typeface="Times New Roman"/>
            </a:endParaRPr>
          </a:p>
          <a:p>
            <a:pPr marL="339470" indent="-339470" defTabSz="1357883">
              <a:lnSpc>
                <a:spcPct val="72000"/>
              </a:lnSpc>
              <a:spcBef>
                <a:spcPts val="1350"/>
              </a:spcBef>
              <a:defRPr sz="2400"/>
            </a:pPr>
            <a:r>
              <a:rPr lang="fr-BE" sz="2800" b="1" dirty="0">
                <a:solidFill>
                  <a:srgbClr val="002060"/>
                </a:solidFill>
              </a:rPr>
              <a:t>Radio-chimiothérapie </a:t>
            </a:r>
          </a:p>
          <a:p>
            <a:pPr marL="1074992" lvl="1" indent="-396050" defTabSz="1357883">
              <a:lnSpc>
                <a:spcPct val="72000"/>
              </a:lnSpc>
              <a:spcBef>
                <a:spcPts val="1350"/>
              </a:spcBef>
              <a:defRPr sz="2400"/>
            </a:pPr>
            <a:r>
              <a:rPr lang="fr-BE" dirty="0">
                <a:solidFill>
                  <a:srgbClr val="002060"/>
                </a:solidFill>
              </a:rPr>
              <a:t>CAVE toxicité : augmentation des mucites et </a:t>
            </a:r>
            <a:r>
              <a:rPr lang="fr-BE" dirty="0" err="1">
                <a:solidFill>
                  <a:srgbClr val="002060"/>
                </a:solidFill>
              </a:rPr>
              <a:t>oesophagite</a:t>
            </a:r>
            <a:r>
              <a:rPr lang="fr-BE" dirty="0">
                <a:solidFill>
                  <a:srgbClr val="002060"/>
                </a:solidFill>
              </a:rPr>
              <a:t> radio-induites</a:t>
            </a:r>
          </a:p>
          <a:p>
            <a:pPr marL="1833140" lvl="2" indent="-475256" defTabSz="1357883">
              <a:lnSpc>
                <a:spcPct val="72000"/>
              </a:lnSpc>
              <a:spcBef>
                <a:spcPts val="1350"/>
              </a:spcBef>
              <a:defRPr sz="2400"/>
            </a:pPr>
            <a:endParaRPr lang="fr-BE" dirty="0">
              <a:solidFill>
                <a:srgbClr val="002060"/>
              </a:solidFill>
            </a:endParaRPr>
          </a:p>
          <a:p>
            <a:pPr marL="1833140" lvl="2" indent="-475256" defTabSz="1357883">
              <a:lnSpc>
                <a:spcPct val="72000"/>
              </a:lnSpc>
              <a:spcBef>
                <a:spcPts val="1350"/>
              </a:spcBef>
              <a:buFont typeface="Arial" panose="020B0604020202020204" pitchFamily="34" charset="0"/>
              <a:buChar char="•"/>
              <a:defRPr sz="2400"/>
            </a:pPr>
            <a:r>
              <a:rPr lang="fr-BE" dirty="0">
                <a:solidFill>
                  <a:srgbClr val="002060"/>
                </a:solidFill>
              </a:rPr>
              <a:t>ORL – données limitées mais bénéfice moindre des protocoles combinés de radio-chimiothérapie à visée curative pour les cancers ORL localisés chez le sujet de &gt; 70 ans (représentant 4% des patients inclus dans les études) </a:t>
            </a:r>
          </a:p>
          <a:p>
            <a:pPr marL="2564891" lvl="3" indent="-528066" defTabSz="1357883">
              <a:lnSpc>
                <a:spcPct val="72000"/>
              </a:lnSpc>
              <a:spcBef>
                <a:spcPts val="1350"/>
              </a:spcBef>
              <a:defRPr sz="2400"/>
            </a:pPr>
            <a:r>
              <a:rPr lang="fr-BE" dirty="0">
                <a:solidFill>
                  <a:srgbClr val="002060"/>
                </a:solidFill>
              </a:rPr>
              <a:t>Alternatives pour le sujet jugé non-apte à supporter le cisplatine à l’étude (NCT03258554 – </a:t>
            </a:r>
            <a:r>
              <a:rPr lang="fr-BE" dirty="0" err="1">
                <a:solidFill>
                  <a:srgbClr val="002060"/>
                </a:solidFill>
              </a:rPr>
              <a:t>Durvalumab</a:t>
            </a:r>
            <a:r>
              <a:rPr lang="fr-BE" dirty="0">
                <a:solidFill>
                  <a:srgbClr val="002060"/>
                </a:solidFill>
              </a:rPr>
              <a:t> vs </a:t>
            </a:r>
            <a:r>
              <a:rPr lang="fr-BE" dirty="0" err="1">
                <a:solidFill>
                  <a:srgbClr val="002060"/>
                </a:solidFill>
              </a:rPr>
              <a:t>cetuximab</a:t>
            </a:r>
            <a:r>
              <a:rPr lang="fr-BE" dirty="0">
                <a:solidFill>
                  <a:srgbClr val="002060"/>
                </a:solidFill>
              </a:rPr>
              <a:t>)</a:t>
            </a:r>
          </a:p>
          <a:p>
            <a:pPr marL="2564891" lvl="3" indent="-528066" defTabSz="1357883">
              <a:lnSpc>
                <a:spcPct val="72000"/>
              </a:lnSpc>
              <a:spcBef>
                <a:spcPts val="1350"/>
              </a:spcBef>
              <a:defRPr sz="2400"/>
            </a:pPr>
            <a:endParaRPr lang="fr-BE" dirty="0">
              <a:solidFill>
                <a:srgbClr val="002060"/>
              </a:solidFill>
            </a:endParaRPr>
          </a:p>
          <a:p>
            <a:pPr marL="2564891" lvl="3" indent="-528066" defTabSz="1357883">
              <a:lnSpc>
                <a:spcPct val="72000"/>
              </a:lnSpc>
              <a:spcBef>
                <a:spcPts val="1350"/>
              </a:spcBef>
              <a:defRPr sz="2400"/>
            </a:pPr>
            <a:endParaRPr lang="fr-BE" dirty="0">
              <a:solidFill>
                <a:srgbClr val="002060"/>
              </a:solidFill>
            </a:endParaRPr>
          </a:p>
          <a:p>
            <a:pPr marL="1833140" lvl="2" indent="-475256" defTabSz="1357883">
              <a:lnSpc>
                <a:spcPct val="72000"/>
              </a:lnSpc>
              <a:spcBef>
                <a:spcPts val="1350"/>
              </a:spcBef>
              <a:buFont typeface="Arial" panose="020B0604020202020204" pitchFamily="34" charset="0"/>
              <a:buChar char="•"/>
              <a:defRPr sz="2400"/>
            </a:pPr>
            <a:r>
              <a:rPr lang="fr-BE" dirty="0">
                <a:solidFill>
                  <a:srgbClr val="002060"/>
                </a:solidFill>
              </a:rPr>
              <a:t>GBM: traitement </a:t>
            </a:r>
            <a:r>
              <a:rPr lang="fr-BE" dirty="0" err="1">
                <a:solidFill>
                  <a:srgbClr val="002060"/>
                </a:solidFill>
              </a:rPr>
              <a:t>hypofractionné</a:t>
            </a:r>
            <a:r>
              <a:rPr lang="fr-BE" dirty="0">
                <a:solidFill>
                  <a:srgbClr val="002060"/>
                </a:solidFill>
              </a:rPr>
              <a:t> vs monothérapie selon </a:t>
            </a:r>
            <a:r>
              <a:rPr lang="fr-BE" dirty="0" err="1">
                <a:solidFill>
                  <a:srgbClr val="002060"/>
                </a:solidFill>
              </a:rPr>
              <a:t>status</a:t>
            </a:r>
            <a:r>
              <a:rPr lang="fr-BE" dirty="0">
                <a:solidFill>
                  <a:srgbClr val="002060"/>
                </a:solidFill>
              </a:rPr>
              <a:t> MGMT, favorisés chez le patient fragile</a:t>
            </a:r>
          </a:p>
        </p:txBody>
      </p:sp>
    </p:spTree>
    <p:extLst>
      <p:ext uri="{BB962C8B-B14F-4D97-AF65-F5344CB8AC3E}">
        <p14:creationId xmlns:p14="http://schemas.microsoft.com/office/powerpoint/2010/main" val="42810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960F0771-3641-E5B2-47A9-A48A806F81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696C6F-970B-C39C-3EAA-EC04D776E44F}"/>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0" name="Google Shape;750;p109">
            <a:extLst>
              <a:ext uri="{FF2B5EF4-FFF2-40B4-BE49-F238E27FC236}">
                <a16:creationId xmlns:a16="http://schemas.microsoft.com/office/drawing/2014/main" id="{FE5F7185-31A0-A85C-3A2B-6209B7CF4919}"/>
              </a:ext>
            </a:extLst>
          </p:cNvPr>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Options thérapeutiques</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23A07802-CCF7-5AA8-CCBB-3F9CB0883390}"/>
              </a:ext>
            </a:extLst>
          </p:cNvPr>
          <p:cNvSpPr txBox="1"/>
          <p:nvPr/>
        </p:nvSpPr>
        <p:spPr>
          <a:xfrm>
            <a:off x="1328284" y="2373596"/>
            <a:ext cx="15794304" cy="5384616"/>
          </a:xfrm>
          <a:prstGeom prst="rect">
            <a:avLst/>
          </a:prstGeom>
          <a:noFill/>
        </p:spPr>
        <p:txBody>
          <a:bodyPr wrap="square">
            <a:spAutoFit/>
          </a:bodyPr>
          <a:lstStyle/>
          <a:p>
            <a:pPr marL="496611" indent="-496611">
              <a:lnSpc>
                <a:spcPct val="80000"/>
              </a:lnSpc>
              <a:spcBef>
                <a:spcPts val="900"/>
              </a:spcBef>
              <a:defRPr sz="2800"/>
            </a:pPr>
            <a:r>
              <a:rPr lang="fr-BE" sz="4000" dirty="0">
                <a:solidFill>
                  <a:srgbClr val="002060"/>
                </a:solidFill>
              </a:rPr>
              <a:t>Traitements combinés chez le sujet âgé : </a:t>
            </a:r>
          </a:p>
          <a:p>
            <a:pPr marL="496611" indent="-496611">
              <a:lnSpc>
                <a:spcPct val="80000"/>
              </a:lnSpc>
              <a:spcBef>
                <a:spcPts val="900"/>
              </a:spcBef>
              <a:defRPr sz="2800"/>
            </a:pPr>
            <a:endParaRPr lang="fr-BE" sz="4000" b="1" dirty="0">
              <a:solidFill>
                <a:srgbClr val="002060"/>
              </a:solidFill>
              <a:cs typeface="Times New Roman"/>
              <a:sym typeface="Times New Roman"/>
            </a:endParaRPr>
          </a:p>
          <a:p>
            <a:pPr marL="339470" indent="-339470" defTabSz="1357883">
              <a:lnSpc>
                <a:spcPct val="72000"/>
              </a:lnSpc>
              <a:spcBef>
                <a:spcPts val="1350"/>
              </a:spcBef>
              <a:defRPr sz="2400"/>
            </a:pPr>
            <a:r>
              <a:rPr lang="fr-BE" sz="2800" b="1" dirty="0" err="1">
                <a:solidFill>
                  <a:srgbClr val="002060"/>
                </a:solidFill>
              </a:rPr>
              <a:t>Radio-immunothérapie</a:t>
            </a:r>
            <a:r>
              <a:rPr lang="fr-BE" sz="2800" b="1" dirty="0">
                <a:solidFill>
                  <a:srgbClr val="002060"/>
                </a:solidFill>
              </a:rPr>
              <a:t> </a:t>
            </a:r>
          </a:p>
          <a:p>
            <a:pPr>
              <a:lnSpc>
                <a:spcPct val="81000"/>
              </a:lnSpc>
            </a:pPr>
            <a:endParaRPr lang="fr-BE" dirty="0"/>
          </a:p>
          <a:p>
            <a:pPr>
              <a:lnSpc>
                <a:spcPct val="81000"/>
              </a:lnSpc>
            </a:pPr>
            <a:r>
              <a:rPr lang="fr-BE" dirty="0">
                <a:solidFill>
                  <a:srgbClr val="002060"/>
                </a:solidFill>
              </a:rPr>
              <a:t>Études en cours chez le sujet âgé/</a:t>
            </a:r>
            <a:r>
              <a:rPr lang="fr-BE" dirty="0" err="1">
                <a:solidFill>
                  <a:srgbClr val="002060"/>
                </a:solidFill>
              </a:rPr>
              <a:t>frail</a:t>
            </a:r>
            <a:r>
              <a:rPr lang="fr-BE" dirty="0">
                <a:solidFill>
                  <a:srgbClr val="002060"/>
                </a:solidFill>
              </a:rPr>
              <a:t>, avec contre-indication à une chimiothérapie radio-sensibilisante</a:t>
            </a:r>
          </a:p>
          <a:p>
            <a:pPr>
              <a:lnSpc>
                <a:spcPct val="81000"/>
              </a:lnSpc>
            </a:pPr>
            <a:endParaRPr lang="fr-BE" dirty="0">
              <a:solidFill>
                <a:srgbClr val="002060"/>
              </a:solidFill>
            </a:endParaRPr>
          </a:p>
          <a:p>
            <a:pPr marL="1828800" lvl="2" indent="-457200">
              <a:lnSpc>
                <a:spcPct val="81000"/>
              </a:lnSpc>
              <a:buFont typeface="Arial" panose="020B0604020202020204" pitchFamily="34" charset="0"/>
              <a:buChar char="•"/>
            </a:pPr>
            <a:r>
              <a:rPr lang="fr-BE" dirty="0">
                <a:solidFill>
                  <a:srgbClr val="002060"/>
                </a:solidFill>
              </a:rPr>
              <a:t>Ex TRADE-hypo trial: phase II randomisée, NSCLC loco-régionalement avancés inopérables jugés inaptes à recevoir une chimiothérapie (</a:t>
            </a:r>
            <a:r>
              <a:rPr lang="fr-BE" dirty="0" err="1">
                <a:solidFill>
                  <a:srgbClr val="002060"/>
                </a:solidFill>
              </a:rPr>
              <a:t>durvalumab</a:t>
            </a:r>
            <a:r>
              <a:rPr lang="fr-BE" dirty="0">
                <a:solidFill>
                  <a:srgbClr val="002060"/>
                </a:solidFill>
              </a:rPr>
              <a:t> en combinaison avec radiothérapie standard-60Gy en 30 fractions- vs </a:t>
            </a:r>
            <a:r>
              <a:rPr lang="fr-BE" dirty="0" err="1">
                <a:solidFill>
                  <a:srgbClr val="002060"/>
                </a:solidFill>
              </a:rPr>
              <a:t>hypofractionnée</a:t>
            </a:r>
            <a:r>
              <a:rPr lang="fr-BE" dirty="0">
                <a:solidFill>
                  <a:srgbClr val="002060"/>
                </a:solidFill>
              </a:rPr>
              <a:t> – 55Gy en 20 fractions)</a:t>
            </a:r>
          </a:p>
          <a:p>
            <a:pPr lvl="2">
              <a:lnSpc>
                <a:spcPct val="81000"/>
              </a:lnSpc>
            </a:pPr>
            <a:endParaRPr lang="fr-BE" dirty="0">
              <a:solidFill>
                <a:srgbClr val="002060"/>
              </a:solidFill>
            </a:endParaRPr>
          </a:p>
          <a:p>
            <a:pPr marL="1828800" lvl="2" indent="-457200">
              <a:lnSpc>
                <a:spcPct val="81000"/>
              </a:lnSpc>
              <a:buFont typeface="Arial" panose="020B0604020202020204" pitchFamily="34" charset="0"/>
              <a:buChar char="•"/>
            </a:pPr>
            <a:r>
              <a:rPr lang="fr-BE" dirty="0">
                <a:solidFill>
                  <a:srgbClr val="002060"/>
                </a:solidFill>
              </a:rPr>
              <a:t>NCT 04851132 : </a:t>
            </a:r>
            <a:r>
              <a:rPr lang="fr-BE" dirty="0" err="1">
                <a:solidFill>
                  <a:srgbClr val="002060"/>
                </a:solidFill>
              </a:rPr>
              <a:t>safety</a:t>
            </a:r>
            <a:r>
              <a:rPr lang="fr-BE" dirty="0">
                <a:solidFill>
                  <a:srgbClr val="002060"/>
                </a:solidFill>
              </a:rPr>
              <a:t> et efficacité du </a:t>
            </a:r>
            <a:r>
              <a:rPr lang="fr-BE" dirty="0" err="1">
                <a:solidFill>
                  <a:srgbClr val="002060"/>
                </a:solidFill>
              </a:rPr>
              <a:t>durvalumab</a:t>
            </a:r>
            <a:r>
              <a:rPr lang="fr-BE" dirty="0">
                <a:solidFill>
                  <a:srgbClr val="002060"/>
                </a:solidFill>
              </a:rPr>
              <a:t> en association avec une radiothérapie pour le carcinome épidermoïde de l’œsophage non-résécable (70-85 ans)</a:t>
            </a:r>
          </a:p>
        </p:txBody>
      </p:sp>
    </p:spTree>
    <p:extLst>
      <p:ext uri="{BB962C8B-B14F-4D97-AF65-F5344CB8AC3E}">
        <p14:creationId xmlns:p14="http://schemas.microsoft.com/office/powerpoint/2010/main" val="533908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Décision pluridisciplinaire</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BDBDE24C-70C3-2A04-F512-3BA6FE4D7591}"/>
              </a:ext>
            </a:extLst>
          </p:cNvPr>
          <p:cNvSpPr txBox="1"/>
          <p:nvPr/>
        </p:nvSpPr>
        <p:spPr>
          <a:xfrm>
            <a:off x="1328285" y="2373596"/>
            <a:ext cx="16266035" cy="715581"/>
          </a:xfrm>
          <a:prstGeom prst="rect">
            <a:avLst/>
          </a:prstGeom>
          <a:noFill/>
        </p:spPr>
        <p:txBody>
          <a:bodyPr wrap="square">
            <a:spAutoFit/>
          </a:bodyPr>
          <a:lstStyle/>
          <a:p>
            <a:endParaRPr lang="fr-BE" sz="4050" b="1" dirty="0">
              <a:solidFill>
                <a:srgbClr val="002060"/>
              </a:solidFill>
              <a:ea typeface="Times New Roman"/>
              <a:cs typeface="Times New Roman"/>
              <a:sym typeface="Times New Roman"/>
            </a:endParaRPr>
          </a:p>
        </p:txBody>
      </p:sp>
      <p:sp>
        <p:nvSpPr>
          <p:cNvPr id="7" name="Google Shape;673;p97">
            <a:extLst>
              <a:ext uri="{FF2B5EF4-FFF2-40B4-BE49-F238E27FC236}">
                <a16:creationId xmlns:a16="http://schemas.microsoft.com/office/drawing/2014/main" id="{489DB399-6D65-D34D-71DD-19FC674938AE}"/>
              </a:ext>
            </a:extLst>
          </p:cNvPr>
          <p:cNvSpPr txBox="1"/>
          <p:nvPr/>
        </p:nvSpPr>
        <p:spPr>
          <a:xfrm>
            <a:off x="1008992" y="2368803"/>
            <a:ext cx="16585328" cy="4284246"/>
          </a:xfrm>
          <a:prstGeom prst="rect">
            <a:avLst/>
          </a:prstGeom>
          <a:noFill/>
          <a:ln>
            <a:noFill/>
          </a:ln>
        </p:spPr>
        <p:txBody>
          <a:bodyPr spcFirstLastPara="1" wrap="square" lIns="182850" tIns="182850" rIns="182850" bIns="182850" anchor="t" anchorCtr="0">
            <a:noAutofit/>
          </a:bodyPr>
          <a:lstStyle/>
          <a:p>
            <a:pPr marL="514350" indent="-514350">
              <a:buFont typeface="Arial" panose="020B0604020202020204" pitchFamily="34" charset="0"/>
              <a:buChar char="•"/>
            </a:pPr>
            <a:r>
              <a:rPr lang="fr-BE" sz="3000" dirty="0">
                <a:solidFill>
                  <a:srgbClr val="002060"/>
                </a:solidFill>
                <a:ea typeface="Times New Roman"/>
                <a:cs typeface="Times New Roman"/>
                <a:sym typeface="Times New Roman"/>
              </a:rPr>
              <a:t>L’évaluation gériatrique approfondie (CGA) influence la décision du traitement dans 21 à 49 % des cas</a:t>
            </a:r>
          </a:p>
          <a:p>
            <a:endParaRPr lang="fr-BE" sz="3000" dirty="0">
              <a:solidFill>
                <a:srgbClr val="002060"/>
              </a:solidFill>
              <a:ea typeface="Times New Roman"/>
              <a:cs typeface="Times New Roman"/>
              <a:sym typeface="Times New Roman"/>
            </a:endParaRPr>
          </a:p>
          <a:p>
            <a:pPr marL="514350" indent="-514350">
              <a:buFont typeface="Arial" panose="020B0604020202020204" pitchFamily="34" charset="0"/>
              <a:buChar char="•"/>
            </a:pPr>
            <a:r>
              <a:rPr lang="fr-BE" sz="3000" dirty="0">
                <a:solidFill>
                  <a:srgbClr val="002060"/>
                </a:solidFill>
                <a:ea typeface="Times New Roman"/>
                <a:cs typeface="Times New Roman"/>
                <a:sym typeface="Times New Roman"/>
              </a:rPr>
              <a:t>Situations de santé les plus prédictives de mortalité et de toxicité de la chimiothérapie :</a:t>
            </a:r>
          </a:p>
          <a:p>
            <a:pPr marL="1828755" indent="-711182">
              <a:buSzPts val="2000"/>
              <a:buFont typeface="Times New Roman"/>
              <a:buChar char="-"/>
            </a:pPr>
            <a:r>
              <a:rPr lang="fr-BE" sz="3000" dirty="0">
                <a:solidFill>
                  <a:srgbClr val="002060"/>
                </a:solidFill>
                <a:ea typeface="Times New Roman"/>
                <a:cs typeface="Times New Roman"/>
                <a:sym typeface="Times New Roman"/>
              </a:rPr>
              <a:t>Altération fonctionnelle (ADL, IADL, PS)</a:t>
            </a:r>
          </a:p>
          <a:p>
            <a:pPr marL="1828755" indent="-711182">
              <a:buSzPts val="2000"/>
              <a:buFont typeface="Times New Roman"/>
              <a:buChar char="-"/>
            </a:pPr>
            <a:r>
              <a:rPr lang="fr-BE" sz="3000" dirty="0">
                <a:solidFill>
                  <a:srgbClr val="002060"/>
                </a:solidFill>
                <a:ea typeface="Times New Roman"/>
                <a:cs typeface="Times New Roman"/>
                <a:sym typeface="Times New Roman"/>
              </a:rPr>
              <a:t>Malnutrition</a:t>
            </a:r>
          </a:p>
          <a:p>
            <a:pPr marL="1828755" indent="-711182">
              <a:buSzPts val="2000"/>
              <a:buFont typeface="Times New Roman"/>
              <a:buChar char="-"/>
            </a:pPr>
            <a:r>
              <a:rPr lang="fr-BE" sz="3000" dirty="0">
                <a:solidFill>
                  <a:srgbClr val="002060"/>
                </a:solidFill>
                <a:ea typeface="Times New Roman"/>
                <a:cs typeface="Times New Roman"/>
                <a:sym typeface="Times New Roman"/>
              </a:rPr>
              <a:t>Comorbidités</a:t>
            </a:r>
          </a:p>
          <a:p>
            <a:endParaRPr sz="3000" b="1" dirty="0">
              <a:solidFill>
                <a:srgbClr val="002060"/>
              </a:solidFill>
              <a:ea typeface="Times New Roman"/>
              <a:cs typeface="Times New Roman"/>
              <a:sym typeface="Times New Roman"/>
            </a:endParaRPr>
          </a:p>
        </p:txBody>
      </p:sp>
      <p:sp>
        <p:nvSpPr>
          <p:cNvPr id="6" name="ZoneTexte 5">
            <a:extLst>
              <a:ext uri="{FF2B5EF4-FFF2-40B4-BE49-F238E27FC236}">
                <a16:creationId xmlns:a16="http://schemas.microsoft.com/office/drawing/2014/main" id="{3D3CD97E-EBBA-57AA-D617-27A648659FCE}"/>
              </a:ext>
            </a:extLst>
          </p:cNvPr>
          <p:cNvSpPr txBox="1"/>
          <p:nvPr/>
        </p:nvSpPr>
        <p:spPr>
          <a:xfrm>
            <a:off x="8891750" y="9317504"/>
            <a:ext cx="9183414" cy="923330"/>
          </a:xfrm>
          <a:prstGeom prst="rect">
            <a:avLst/>
          </a:prstGeom>
          <a:noFill/>
        </p:spPr>
        <p:txBody>
          <a:bodyPr wrap="square">
            <a:spAutoFit/>
          </a:bodyPr>
          <a:lstStyle/>
          <a:p>
            <a:pPr algn="r"/>
            <a:r>
              <a:rPr lang="fr-BE" dirty="0" err="1">
                <a:solidFill>
                  <a:srgbClr val="002060"/>
                </a:solidFill>
              </a:rPr>
              <a:t>Aparicio</a:t>
            </a:r>
            <a:r>
              <a:rPr lang="fr-BE" dirty="0">
                <a:solidFill>
                  <a:srgbClr val="002060"/>
                </a:solidFill>
              </a:rPr>
              <a:t>, J Clin </a:t>
            </a:r>
            <a:r>
              <a:rPr lang="fr-BE" dirty="0" err="1">
                <a:solidFill>
                  <a:srgbClr val="002060"/>
                </a:solidFill>
              </a:rPr>
              <a:t>Oncol</a:t>
            </a:r>
            <a:r>
              <a:rPr lang="fr-BE" dirty="0">
                <a:solidFill>
                  <a:srgbClr val="002060"/>
                </a:solidFill>
              </a:rPr>
              <a:t>, 2013.</a:t>
            </a:r>
          </a:p>
          <a:p>
            <a:pPr algn="r"/>
            <a:r>
              <a:rPr lang="fr-BE" dirty="0">
                <a:solidFill>
                  <a:srgbClr val="002060"/>
                </a:solidFill>
              </a:rPr>
              <a:t>Caillet, Clin </a:t>
            </a:r>
            <a:r>
              <a:rPr lang="fr-BE" dirty="0" err="1">
                <a:solidFill>
                  <a:srgbClr val="002060"/>
                </a:solidFill>
              </a:rPr>
              <a:t>Interv</a:t>
            </a:r>
            <a:r>
              <a:rPr lang="fr-BE" dirty="0">
                <a:solidFill>
                  <a:srgbClr val="002060"/>
                </a:solidFill>
              </a:rPr>
              <a:t> in </a:t>
            </a:r>
            <a:r>
              <a:rPr lang="fr-BE" dirty="0" err="1">
                <a:solidFill>
                  <a:srgbClr val="002060"/>
                </a:solidFill>
              </a:rPr>
              <a:t>Aging</a:t>
            </a:r>
            <a:r>
              <a:rPr lang="fr-BE" dirty="0">
                <a:solidFill>
                  <a:srgbClr val="002060"/>
                </a:solidFill>
              </a:rPr>
              <a:t>, 2014.</a:t>
            </a:r>
          </a:p>
        </p:txBody>
      </p:sp>
      <p:pic>
        <p:nvPicPr>
          <p:cNvPr id="9" name="Google Shape;785;p114">
            <a:extLst>
              <a:ext uri="{FF2B5EF4-FFF2-40B4-BE49-F238E27FC236}">
                <a16:creationId xmlns:a16="http://schemas.microsoft.com/office/drawing/2014/main" id="{49CC271E-C505-51C3-C721-F375DCA0E0F1}"/>
              </a:ext>
            </a:extLst>
          </p:cNvPr>
          <p:cNvPicPr preferRelativeResize="0"/>
          <p:nvPr/>
        </p:nvPicPr>
        <p:blipFill>
          <a:blip r:embed="rId3">
            <a:alphaModFix/>
          </a:blip>
          <a:stretch>
            <a:fillRect/>
          </a:stretch>
        </p:blipFill>
        <p:spPr>
          <a:xfrm>
            <a:off x="6615953" y="5143500"/>
            <a:ext cx="5966601" cy="5170305"/>
          </a:xfrm>
          <a:prstGeom prst="rect">
            <a:avLst/>
          </a:prstGeom>
          <a:noFill/>
          <a:ln>
            <a:noFill/>
          </a:ln>
        </p:spPr>
      </p:pic>
    </p:spTree>
    <p:extLst>
      <p:ext uri="{BB962C8B-B14F-4D97-AF65-F5344CB8AC3E}">
        <p14:creationId xmlns:p14="http://schemas.microsoft.com/office/powerpoint/2010/main" val="4238801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9"/>
          <p:cNvSpPr txBox="1">
            <a:spLocks noGrp="1"/>
          </p:cNvSpPr>
          <p:nvPr>
            <p:ph type="title"/>
          </p:nvPr>
        </p:nvSpPr>
        <p:spPr>
          <a:xfrm>
            <a:off x="1328285" y="492111"/>
            <a:ext cx="17041200" cy="1211400"/>
          </a:xfrm>
          <a:prstGeom prst="rect">
            <a:avLst/>
          </a:prstGeom>
        </p:spPr>
        <p:txBody>
          <a:bodyPr spcFirstLastPara="1" vert="horz" wrap="square" lIns="182850" tIns="182850" rIns="182850" bIns="182850" rtlCol="0" anchor="ctr" anchorCtr="0">
            <a:noAutofit/>
          </a:bodyPr>
          <a:lstStyle/>
          <a:p>
            <a:r>
              <a:rPr lang="fr" dirty="0">
                <a:solidFill>
                  <a:srgbClr val="002060"/>
                </a:solidFill>
                <a:latin typeface="+mn-lt"/>
                <a:ea typeface="Oswald"/>
                <a:cs typeface="Oswald"/>
                <a:sym typeface="Oswald"/>
              </a:rPr>
              <a:t>Suivi </a:t>
            </a:r>
            <a:r>
              <a:rPr lang="fr" dirty="0" err="1">
                <a:solidFill>
                  <a:srgbClr val="002060"/>
                </a:solidFill>
                <a:latin typeface="+mn-lt"/>
                <a:ea typeface="Oswald"/>
                <a:cs typeface="Oswald"/>
                <a:sym typeface="Oswald"/>
              </a:rPr>
              <a:t>oncogériatrique</a:t>
            </a:r>
            <a:endParaRPr dirty="0">
              <a:solidFill>
                <a:srgbClr val="002060"/>
              </a:solidFill>
              <a:latin typeface="+mn-lt"/>
              <a:ea typeface="Oswald"/>
              <a:cs typeface="Oswald"/>
              <a:sym typeface="Oswald"/>
            </a:endParaRPr>
          </a:p>
        </p:txBody>
      </p:sp>
      <p:sp>
        <p:nvSpPr>
          <p:cNvPr id="4" name="ZoneTexte 3">
            <a:extLst>
              <a:ext uri="{FF2B5EF4-FFF2-40B4-BE49-F238E27FC236}">
                <a16:creationId xmlns:a16="http://schemas.microsoft.com/office/drawing/2014/main" id="{BDBDE24C-70C3-2A04-F512-3BA6FE4D7591}"/>
              </a:ext>
            </a:extLst>
          </p:cNvPr>
          <p:cNvSpPr txBox="1"/>
          <p:nvPr/>
        </p:nvSpPr>
        <p:spPr>
          <a:xfrm>
            <a:off x="1328285" y="2373596"/>
            <a:ext cx="16266035" cy="715581"/>
          </a:xfrm>
          <a:prstGeom prst="rect">
            <a:avLst/>
          </a:prstGeom>
          <a:noFill/>
        </p:spPr>
        <p:txBody>
          <a:bodyPr wrap="square">
            <a:spAutoFit/>
          </a:bodyPr>
          <a:lstStyle/>
          <a:p>
            <a:endParaRPr lang="fr-BE" sz="4050" b="1" dirty="0">
              <a:solidFill>
                <a:srgbClr val="002060"/>
              </a:solidFill>
              <a:ea typeface="Times New Roman"/>
              <a:cs typeface="Times New Roman"/>
              <a:sym typeface="Times New Roman"/>
            </a:endParaRPr>
          </a:p>
        </p:txBody>
      </p:sp>
      <p:sp>
        <p:nvSpPr>
          <p:cNvPr id="7" name="Google Shape;673;p97">
            <a:extLst>
              <a:ext uri="{FF2B5EF4-FFF2-40B4-BE49-F238E27FC236}">
                <a16:creationId xmlns:a16="http://schemas.microsoft.com/office/drawing/2014/main" id="{489DB399-6D65-D34D-71DD-19FC674938AE}"/>
              </a:ext>
            </a:extLst>
          </p:cNvPr>
          <p:cNvSpPr txBox="1"/>
          <p:nvPr/>
        </p:nvSpPr>
        <p:spPr>
          <a:xfrm>
            <a:off x="1008992" y="2159489"/>
            <a:ext cx="16585328" cy="4284246"/>
          </a:xfrm>
          <a:prstGeom prst="rect">
            <a:avLst/>
          </a:prstGeom>
          <a:noFill/>
          <a:ln>
            <a:noFill/>
          </a:ln>
        </p:spPr>
        <p:txBody>
          <a:bodyPr spcFirstLastPara="1" wrap="square" lIns="182850" tIns="182850" rIns="182850" bIns="182850" anchor="t" anchorCtr="0">
            <a:noAutofit/>
          </a:bodyPr>
          <a:lstStyle/>
          <a:p>
            <a:r>
              <a:rPr lang="nl-BE" sz="3000" b="1" dirty="0">
                <a:solidFill>
                  <a:srgbClr val="002060"/>
                </a:solidFill>
                <a:ea typeface="Times New Roman"/>
                <a:cs typeface="Times New Roman"/>
                <a:sym typeface="Times New Roman"/>
              </a:rPr>
              <a:t>Suivi des facteurs affectant le plus la qualité de vie des personnes âgées fragiles : </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Fatigue</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Anémie, neutropénie</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Nausées, vomissements</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Neuropathie</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Douleur</a:t>
            </a:r>
          </a:p>
          <a:p>
            <a:pPr marL="514350" indent="-514350">
              <a:buClr>
                <a:schemeClr val="dk1"/>
              </a:buClr>
              <a:buSzPts val="1100"/>
              <a:buFont typeface="Wingdings" pitchFamily="2" charset="2"/>
              <a:buChar char="§"/>
            </a:pPr>
            <a:r>
              <a:rPr lang="fr-BE" sz="3000" dirty="0">
                <a:solidFill>
                  <a:srgbClr val="002060"/>
                </a:solidFill>
                <a:ea typeface="Times New Roman"/>
                <a:cs typeface="Times New Roman"/>
                <a:sym typeface="Times New Roman"/>
              </a:rPr>
              <a:t>Perturbation de la fonction sexuelle</a:t>
            </a:r>
          </a:p>
          <a:p>
            <a:endParaRPr sz="3000" b="1" dirty="0">
              <a:solidFill>
                <a:srgbClr val="002060"/>
              </a:solidFill>
              <a:ea typeface="Times New Roman"/>
              <a:cs typeface="Times New Roman"/>
              <a:sym typeface="Times New Roman"/>
            </a:endParaRPr>
          </a:p>
        </p:txBody>
      </p:sp>
      <p:sp>
        <p:nvSpPr>
          <p:cNvPr id="6" name="ZoneTexte 5">
            <a:extLst>
              <a:ext uri="{FF2B5EF4-FFF2-40B4-BE49-F238E27FC236}">
                <a16:creationId xmlns:a16="http://schemas.microsoft.com/office/drawing/2014/main" id="{3D3CD97E-EBBA-57AA-D617-27A648659FCE}"/>
              </a:ext>
            </a:extLst>
          </p:cNvPr>
          <p:cNvSpPr txBox="1"/>
          <p:nvPr/>
        </p:nvSpPr>
        <p:spPr>
          <a:xfrm>
            <a:off x="8891750" y="9317504"/>
            <a:ext cx="9183414" cy="923330"/>
          </a:xfrm>
          <a:prstGeom prst="rect">
            <a:avLst/>
          </a:prstGeom>
          <a:noFill/>
        </p:spPr>
        <p:txBody>
          <a:bodyPr wrap="square">
            <a:spAutoFit/>
          </a:bodyPr>
          <a:lstStyle/>
          <a:p>
            <a:pPr algn="r"/>
            <a:r>
              <a:rPr lang="fr-BE" dirty="0" err="1">
                <a:solidFill>
                  <a:srgbClr val="002060"/>
                </a:solidFill>
              </a:rPr>
              <a:t>Aparicio</a:t>
            </a:r>
            <a:r>
              <a:rPr lang="fr-BE" dirty="0">
                <a:solidFill>
                  <a:srgbClr val="002060"/>
                </a:solidFill>
              </a:rPr>
              <a:t>, J Clin </a:t>
            </a:r>
            <a:r>
              <a:rPr lang="fr-BE" dirty="0" err="1">
                <a:solidFill>
                  <a:srgbClr val="002060"/>
                </a:solidFill>
              </a:rPr>
              <a:t>Oncol</a:t>
            </a:r>
            <a:r>
              <a:rPr lang="fr-BE" dirty="0">
                <a:solidFill>
                  <a:srgbClr val="002060"/>
                </a:solidFill>
              </a:rPr>
              <a:t>, 2013.</a:t>
            </a:r>
          </a:p>
          <a:p>
            <a:pPr algn="r"/>
            <a:r>
              <a:rPr lang="fr-BE" dirty="0">
                <a:solidFill>
                  <a:srgbClr val="002060"/>
                </a:solidFill>
              </a:rPr>
              <a:t>Caillet, Clin </a:t>
            </a:r>
            <a:r>
              <a:rPr lang="fr-BE" dirty="0" err="1">
                <a:solidFill>
                  <a:srgbClr val="002060"/>
                </a:solidFill>
              </a:rPr>
              <a:t>Interv</a:t>
            </a:r>
            <a:r>
              <a:rPr lang="fr-BE" dirty="0">
                <a:solidFill>
                  <a:srgbClr val="002060"/>
                </a:solidFill>
              </a:rPr>
              <a:t> in </a:t>
            </a:r>
            <a:r>
              <a:rPr lang="fr-BE" dirty="0" err="1">
                <a:solidFill>
                  <a:srgbClr val="002060"/>
                </a:solidFill>
              </a:rPr>
              <a:t>Aging</a:t>
            </a:r>
            <a:r>
              <a:rPr lang="fr-BE" dirty="0">
                <a:solidFill>
                  <a:srgbClr val="002060"/>
                </a:solidFill>
              </a:rPr>
              <a:t>, 2014.</a:t>
            </a:r>
          </a:p>
        </p:txBody>
      </p:sp>
      <p:pic>
        <p:nvPicPr>
          <p:cNvPr id="2" name="Google Shape;812;p118">
            <a:extLst>
              <a:ext uri="{FF2B5EF4-FFF2-40B4-BE49-F238E27FC236}">
                <a16:creationId xmlns:a16="http://schemas.microsoft.com/office/drawing/2014/main" id="{332C0712-6F0A-DC16-E27A-04325083D722}"/>
              </a:ext>
            </a:extLst>
          </p:cNvPr>
          <p:cNvPicPr preferRelativeResize="0"/>
          <p:nvPr/>
        </p:nvPicPr>
        <p:blipFill rotWithShape="1">
          <a:blip r:embed="rId3">
            <a:alphaModFix/>
          </a:blip>
          <a:srcRect t="36479" b="7915"/>
          <a:stretch/>
        </p:blipFill>
        <p:spPr>
          <a:xfrm>
            <a:off x="441434" y="5667705"/>
            <a:ext cx="13857891" cy="3649800"/>
          </a:xfrm>
          <a:prstGeom prst="rect">
            <a:avLst/>
          </a:prstGeom>
          <a:noFill/>
          <a:ln>
            <a:noFill/>
          </a:ln>
        </p:spPr>
      </p:pic>
      <p:sp>
        <p:nvSpPr>
          <p:cNvPr id="5" name="ZoneTexte 4">
            <a:extLst>
              <a:ext uri="{FF2B5EF4-FFF2-40B4-BE49-F238E27FC236}">
                <a16:creationId xmlns:a16="http://schemas.microsoft.com/office/drawing/2014/main" id="{9A4C60B3-E50E-E549-EB68-3688772599BB}"/>
              </a:ext>
            </a:extLst>
          </p:cNvPr>
          <p:cNvSpPr txBox="1"/>
          <p:nvPr/>
        </p:nvSpPr>
        <p:spPr>
          <a:xfrm>
            <a:off x="10117518" y="3602777"/>
            <a:ext cx="6731877" cy="1754326"/>
          </a:xfrm>
          <a:prstGeom prst="rect">
            <a:avLst/>
          </a:prstGeom>
          <a:noFill/>
          <a:ln>
            <a:solidFill>
              <a:schemeClr val="accent1"/>
            </a:solidFill>
          </a:ln>
        </p:spPr>
        <p:txBody>
          <a:bodyPr wrap="square">
            <a:spAutoFit/>
          </a:bodyPr>
          <a:lstStyle/>
          <a:p>
            <a:r>
              <a:rPr lang="fr" dirty="0">
                <a:solidFill>
                  <a:srgbClr val="002060"/>
                </a:solidFill>
                <a:ea typeface="Times New Roman"/>
                <a:cs typeface="Times New Roman"/>
                <a:sym typeface="Times New Roman"/>
              </a:rPr>
              <a:t>Belgique, Pays-Bas, Norvège et Suisse : modèles efficaces de prestation de soins et de coopération entre oncologues et gériatres</a:t>
            </a:r>
            <a:endParaRPr lang="fr-FR" sz="4050" dirty="0">
              <a:solidFill>
                <a:srgbClr val="002060"/>
              </a:solidFill>
            </a:endParaRPr>
          </a:p>
        </p:txBody>
      </p:sp>
    </p:spTree>
    <p:extLst>
      <p:ext uri="{BB962C8B-B14F-4D97-AF65-F5344CB8AC3E}">
        <p14:creationId xmlns:p14="http://schemas.microsoft.com/office/powerpoint/2010/main" val="1550397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28"/>
          <p:cNvSpPr txBox="1">
            <a:spLocks noGrp="1"/>
          </p:cNvSpPr>
          <p:nvPr>
            <p:ph type="title"/>
          </p:nvPr>
        </p:nvSpPr>
        <p:spPr>
          <a:xfrm>
            <a:off x="1077300" y="356051"/>
            <a:ext cx="17041200" cy="1145400"/>
          </a:xfrm>
          <a:prstGeom prst="rect">
            <a:avLst/>
          </a:prstGeom>
        </p:spPr>
        <p:txBody>
          <a:bodyPr spcFirstLastPara="1" vert="horz" wrap="square" lIns="182850" tIns="182850" rIns="182850" bIns="182850" rtlCol="0" anchor="ctr" anchorCtr="0">
            <a:noAutofit/>
          </a:bodyPr>
          <a:lstStyle/>
          <a:p>
            <a:pPr algn="ctr"/>
            <a:r>
              <a:rPr lang="fr" sz="8000">
                <a:solidFill>
                  <a:srgbClr val="002060"/>
                </a:solidFill>
                <a:latin typeface="+mn-lt"/>
                <a:ea typeface="Oswald"/>
                <a:cs typeface="Oswald"/>
                <a:sym typeface="Oswald"/>
              </a:rPr>
              <a:t>Oncogériatrie ? </a:t>
            </a:r>
            <a:endParaRPr sz="8000">
              <a:solidFill>
                <a:srgbClr val="002060"/>
              </a:solidFill>
              <a:latin typeface="+mn-lt"/>
              <a:ea typeface="Oswald"/>
              <a:cs typeface="Oswald"/>
              <a:sym typeface="Oswald"/>
            </a:endParaRPr>
          </a:p>
        </p:txBody>
      </p:sp>
      <p:sp>
        <p:nvSpPr>
          <p:cNvPr id="881" name="Google Shape;881;p128"/>
          <p:cNvSpPr txBox="1">
            <a:spLocks noGrp="1"/>
          </p:cNvSpPr>
          <p:nvPr>
            <p:ph type="body" idx="1"/>
          </p:nvPr>
        </p:nvSpPr>
        <p:spPr>
          <a:xfrm>
            <a:off x="737003" y="2454324"/>
            <a:ext cx="16813994" cy="5972500"/>
          </a:xfrm>
          <a:prstGeom prst="rect">
            <a:avLst/>
          </a:prstGeom>
          <a:ln w="9525" cap="flat" cmpd="sng">
            <a:solidFill>
              <a:srgbClr val="000000"/>
            </a:solidFill>
            <a:prstDash val="dot"/>
            <a:round/>
            <a:headEnd type="none" w="sm" len="sm"/>
            <a:tailEnd type="none" w="sm" len="sm"/>
          </a:ln>
        </p:spPr>
        <p:txBody>
          <a:bodyPr spcFirstLastPara="1" vert="horz" wrap="square" lIns="182850" tIns="182850" rIns="182850" bIns="182850" rtlCol="0" anchor="t" anchorCtr="0">
            <a:noAutofit/>
          </a:bodyPr>
          <a:lstStyle/>
          <a:p>
            <a:pPr marL="0" indent="0" algn="ctr">
              <a:buNone/>
            </a:pPr>
            <a:r>
              <a:rPr lang="fr" sz="4001" dirty="0">
                <a:solidFill>
                  <a:srgbClr val="002060"/>
                </a:solidFill>
              </a:rPr>
              <a:t>=  Aide à la décision &amp; à la prise en charge des patients âgés cancéreux </a:t>
            </a:r>
            <a:endParaRPr sz="4001" dirty="0">
              <a:solidFill>
                <a:srgbClr val="002060"/>
              </a:solidFill>
            </a:endParaRPr>
          </a:p>
          <a:p>
            <a:pPr marL="0" indent="0">
              <a:buNone/>
            </a:pPr>
            <a:endParaRPr sz="4001" dirty="0">
              <a:solidFill>
                <a:srgbClr val="002060"/>
              </a:solidFill>
            </a:endParaRPr>
          </a:p>
          <a:p>
            <a:pPr marL="0" indent="0">
              <a:buNone/>
            </a:pPr>
            <a:endParaRPr sz="4001" dirty="0">
              <a:solidFill>
                <a:srgbClr val="002060"/>
              </a:solidFill>
            </a:endParaRPr>
          </a:p>
          <a:p>
            <a:pPr indent="-711182">
              <a:buClr>
                <a:srgbClr val="434343"/>
              </a:buClr>
              <a:buSzPts val="2000"/>
              <a:buChar char="✓"/>
            </a:pPr>
            <a:r>
              <a:rPr lang="fr" sz="4001" dirty="0">
                <a:solidFill>
                  <a:srgbClr val="002060"/>
                </a:solidFill>
              </a:rPr>
              <a:t>Dépister les fragilités potentiellement réversibles &amp; les prendre en charge</a:t>
            </a:r>
            <a:endParaRPr sz="4001" dirty="0">
              <a:solidFill>
                <a:srgbClr val="002060"/>
              </a:solidFill>
            </a:endParaRPr>
          </a:p>
          <a:p>
            <a:pPr indent="-711182">
              <a:buClr>
                <a:srgbClr val="434343"/>
              </a:buClr>
              <a:buSzPts val="2000"/>
              <a:buChar char="✓"/>
            </a:pPr>
            <a:r>
              <a:rPr lang="fr" sz="4001" dirty="0">
                <a:solidFill>
                  <a:srgbClr val="002060"/>
                </a:solidFill>
              </a:rPr>
              <a:t>Prédire les toxicités sévères liées au traitement</a:t>
            </a:r>
            <a:endParaRPr sz="4001" dirty="0">
              <a:solidFill>
                <a:srgbClr val="002060"/>
              </a:solidFill>
            </a:endParaRPr>
          </a:p>
          <a:p>
            <a:pPr indent="-711182">
              <a:buClr>
                <a:srgbClr val="434343"/>
              </a:buClr>
              <a:buSzPts val="2000"/>
              <a:buChar char="✓"/>
            </a:pPr>
            <a:r>
              <a:rPr lang="fr" sz="4001" dirty="0">
                <a:solidFill>
                  <a:srgbClr val="002060"/>
                </a:solidFill>
              </a:rPr>
              <a:t>Prédire le risque de déclin fonctionnel, cognitif, les complications post-opératoires</a:t>
            </a:r>
            <a:endParaRPr sz="4001" dirty="0">
              <a:solidFill>
                <a:srgbClr val="002060"/>
              </a:solidFill>
            </a:endParaRPr>
          </a:p>
          <a:p>
            <a:pPr indent="-711182">
              <a:buClr>
                <a:srgbClr val="434343"/>
              </a:buClr>
              <a:buSzPts val="2000"/>
              <a:buChar char="✓"/>
            </a:pPr>
            <a:r>
              <a:rPr lang="fr" sz="4001" dirty="0">
                <a:solidFill>
                  <a:srgbClr val="002060"/>
                </a:solidFill>
              </a:rPr>
              <a:t>Mieux estimer l’espérance de vie résiduelle </a:t>
            </a:r>
            <a:endParaRPr sz="4001" dirty="0">
              <a:solidFill>
                <a:srgbClr val="002060"/>
              </a:solidFill>
            </a:endParaRPr>
          </a:p>
          <a:p>
            <a:pPr indent="-711182">
              <a:buClr>
                <a:srgbClr val="434343"/>
              </a:buClr>
              <a:buSzPts val="2000"/>
              <a:buChar char="✓"/>
            </a:pPr>
            <a:r>
              <a:rPr lang="fr" sz="4001" dirty="0">
                <a:solidFill>
                  <a:srgbClr val="002060"/>
                </a:solidFill>
              </a:rPr>
              <a:t>Favoriser la qualité de vie</a:t>
            </a:r>
            <a:endParaRPr sz="4001" dirty="0">
              <a:solidFill>
                <a:srgbClr val="002060"/>
              </a:solidFill>
            </a:endParaRPr>
          </a:p>
        </p:txBody>
      </p:sp>
      <p:sp>
        <p:nvSpPr>
          <p:cNvPr id="882" name="Google Shape;882;p128"/>
          <p:cNvSpPr txBox="1"/>
          <p:nvPr/>
        </p:nvSpPr>
        <p:spPr>
          <a:xfrm>
            <a:off x="13790907" y="9646200"/>
            <a:ext cx="4497093" cy="640800"/>
          </a:xfrm>
          <a:prstGeom prst="rect">
            <a:avLst/>
          </a:prstGeom>
          <a:noFill/>
          <a:ln>
            <a:noFill/>
          </a:ln>
        </p:spPr>
        <p:txBody>
          <a:bodyPr spcFirstLastPara="1" wrap="square" lIns="182850" tIns="182850" rIns="182850" bIns="182850" anchor="t" anchorCtr="0">
            <a:noAutofit/>
          </a:bodyPr>
          <a:lstStyle/>
          <a:p>
            <a:pPr algn="r"/>
            <a:r>
              <a:rPr lang="fr" sz="2400" dirty="0" err="1">
                <a:solidFill>
                  <a:srgbClr val="002060"/>
                </a:solidFill>
              </a:rPr>
              <a:t>Wildiers</a:t>
            </a:r>
            <a:r>
              <a:rPr lang="fr" sz="2400" dirty="0">
                <a:solidFill>
                  <a:srgbClr val="002060"/>
                </a:solidFill>
              </a:rPr>
              <a:t> H et al, JCO, 2014.</a:t>
            </a:r>
            <a:endParaRPr sz="2400"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himiothérapie"/>
          <p:cNvSpPr txBox="1">
            <a:spLocks noGrp="1"/>
          </p:cNvSpPr>
          <p:nvPr>
            <p:ph type="ctrTitle"/>
          </p:nvPr>
        </p:nvSpPr>
        <p:spPr>
          <a:xfrm>
            <a:off x="2286000" y="2875530"/>
            <a:ext cx="13716000" cy="3581402"/>
          </a:xfrm>
          <a:prstGeom prst="rect">
            <a:avLst/>
          </a:prstGeom>
        </p:spPr>
        <p:txBody>
          <a:bodyPr/>
          <a:lstStyle/>
          <a:p>
            <a:r>
              <a:rPr dirty="0" err="1"/>
              <a:t>Chimiothérapie</a:t>
            </a:r>
            <a:br>
              <a:rPr lang="nl-BE" dirty="0"/>
            </a:br>
            <a:br>
              <a:rPr lang="nl-BE" dirty="0"/>
            </a:br>
            <a:r>
              <a:rPr lang="fr-BE" sz="4000" dirty="0"/>
              <a:t>Autres considérations à prendre en compte</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34D29C9-B6E0-C80B-6531-FC511DE85196}"/>
              </a:ext>
            </a:extLst>
          </p:cNvPr>
          <p:cNvSpPr txBox="1"/>
          <p:nvPr/>
        </p:nvSpPr>
        <p:spPr>
          <a:xfrm>
            <a:off x="569611" y="2148890"/>
            <a:ext cx="17065245" cy="1826141"/>
          </a:xfrm>
          <a:prstGeom prst="rect">
            <a:avLst/>
          </a:prstGeom>
          <a:noFill/>
        </p:spPr>
        <p:txBody>
          <a:bodyPr wrap="square">
            <a:spAutoFit/>
          </a:bodyPr>
          <a:lstStyle/>
          <a:p>
            <a:pPr algn="l" defTabSz="577716">
              <a:lnSpc>
                <a:spcPct val="80000"/>
              </a:lnSpc>
              <a:spcBef>
                <a:spcPts val="450"/>
              </a:spcBef>
              <a:defRPr sz="1800"/>
            </a:pPr>
            <a:r>
              <a:rPr lang="fr-BE" sz="2000" dirty="0"/>
              <a:t>Les données ne suggèrent pas une adaptation des doses pour des raisons de différences de PK sur la base de l’âge uniquement (discutable pour sels de platine et anthracyclines)</a:t>
            </a:r>
          </a:p>
          <a:p>
            <a:pPr algn="l" defTabSz="577716">
              <a:lnSpc>
                <a:spcPct val="80000"/>
              </a:lnSpc>
              <a:spcBef>
                <a:spcPts val="450"/>
              </a:spcBef>
              <a:defRPr sz="1800"/>
            </a:pPr>
            <a:endParaRPr lang="fr-BE" sz="2000" dirty="0"/>
          </a:p>
          <a:p>
            <a:pPr algn="l" defTabSz="577716">
              <a:lnSpc>
                <a:spcPct val="80000"/>
              </a:lnSpc>
              <a:spcBef>
                <a:spcPts val="450"/>
              </a:spcBef>
              <a:defRPr sz="1800"/>
            </a:pPr>
            <a:r>
              <a:rPr lang="fr-BE" sz="2000" dirty="0"/>
              <a:t>Des différences de pharmacodynamique (</a:t>
            </a:r>
            <a:r>
              <a:rPr lang="fr-BE" sz="2000" dirty="0" err="1"/>
              <a:t>hématotoxicité</a:t>
            </a:r>
            <a:r>
              <a:rPr lang="fr-BE" sz="2000" dirty="0"/>
              <a:t>) peuvent cependant justifier une adaptation de doses (ex </a:t>
            </a:r>
            <a:r>
              <a:rPr lang="fr-BE" sz="2000" dirty="0" err="1"/>
              <a:t>Xeloda</a:t>
            </a:r>
            <a:r>
              <a:rPr lang="fr-BE" sz="2000" dirty="0"/>
              <a:t>, taxanes)</a:t>
            </a:r>
          </a:p>
          <a:p>
            <a:pPr algn="l" defTabSz="577716">
              <a:lnSpc>
                <a:spcPct val="80000"/>
              </a:lnSpc>
              <a:spcBef>
                <a:spcPts val="450"/>
              </a:spcBef>
              <a:defRPr sz="1100"/>
            </a:pPr>
            <a:endParaRPr lang="fr-BE" sz="2000" dirty="0"/>
          </a:p>
          <a:p>
            <a:pPr algn="l" defTabSz="577716">
              <a:lnSpc>
                <a:spcPct val="80000"/>
              </a:lnSpc>
              <a:spcBef>
                <a:spcPts val="450"/>
              </a:spcBef>
              <a:defRPr sz="1800"/>
            </a:pPr>
            <a:r>
              <a:rPr lang="fr-BE" sz="2000" dirty="0"/>
              <a:t>CAVE comorbidités, fonction rénale (méthode calcul GFR), fonction hépatique, interactions médicamenteuses (polymédication)</a:t>
            </a:r>
          </a:p>
        </p:txBody>
      </p:sp>
      <p:pic>
        <p:nvPicPr>
          <p:cNvPr id="362" name="Image 3" descr="Image 3"/>
          <p:cNvPicPr>
            <a:picLocks noChangeAspect="1"/>
          </p:cNvPicPr>
          <p:nvPr/>
        </p:nvPicPr>
        <p:blipFill>
          <a:blip r:embed="rId3"/>
          <a:stretch>
            <a:fillRect/>
          </a:stretch>
        </p:blipFill>
        <p:spPr>
          <a:xfrm>
            <a:off x="386471" y="4531133"/>
            <a:ext cx="8757529" cy="5366195"/>
          </a:xfrm>
          <a:prstGeom prst="rect">
            <a:avLst/>
          </a:prstGeom>
          <a:ln w="12700">
            <a:miter lim="400000"/>
          </a:ln>
        </p:spPr>
      </p:pic>
      <p:sp>
        <p:nvSpPr>
          <p:cNvPr id="363" name="ZoneTexte 5"/>
          <p:cNvSpPr txBox="1"/>
          <p:nvPr/>
        </p:nvSpPr>
        <p:spPr>
          <a:xfrm>
            <a:off x="9682842" y="5399006"/>
            <a:ext cx="7226270" cy="455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3149" tIns="73149" rIns="73149" bIns="73149">
            <a:spAutoFit/>
          </a:bodyPr>
          <a:lstStyle/>
          <a:p>
            <a:pPr defTabSz="1950720"/>
            <a:r>
              <a:rPr sz="2000" dirty="0"/>
              <a:t>↘</a:t>
            </a:r>
            <a:r>
              <a:rPr lang="nl-BE" sz="2000" dirty="0"/>
              <a:t> </a:t>
            </a:r>
            <a:r>
              <a:rPr sz="2000" dirty="0" err="1"/>
              <a:t>biodisponibilité</a:t>
            </a:r>
            <a:r>
              <a:rPr sz="2000" dirty="0"/>
              <a:t> de </a:t>
            </a:r>
            <a:r>
              <a:rPr lang="nl-BE" sz="2000" dirty="0"/>
              <a:t>la chimio orale</a:t>
            </a:r>
            <a:r>
              <a:rPr sz="2000" dirty="0"/>
              <a:t> (ex</a:t>
            </a:r>
            <a:r>
              <a:rPr lang="nl-BE" sz="2000" dirty="0"/>
              <a:t>.</a:t>
            </a:r>
            <a:r>
              <a:rPr sz="2000" dirty="0"/>
              <a:t> </a:t>
            </a:r>
            <a:r>
              <a:rPr sz="2000" dirty="0" err="1"/>
              <a:t>xeloda</a:t>
            </a:r>
            <a:r>
              <a:rPr sz="2000" dirty="0"/>
              <a:t> et </a:t>
            </a:r>
            <a:r>
              <a:rPr sz="2000" dirty="0" err="1"/>
              <a:t>temodal</a:t>
            </a:r>
            <a:r>
              <a:rPr sz="2000" dirty="0"/>
              <a:t>)</a:t>
            </a:r>
          </a:p>
        </p:txBody>
      </p:sp>
      <p:sp>
        <p:nvSpPr>
          <p:cNvPr id="365" name="Crombag et al, Cancers 2016"/>
          <p:cNvSpPr txBox="1"/>
          <p:nvPr/>
        </p:nvSpPr>
        <p:spPr>
          <a:xfrm>
            <a:off x="14125969" y="9779175"/>
            <a:ext cx="4162031" cy="507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8577" tIns="68577" rIns="68577" bIns="68577">
            <a:spAutoFit/>
          </a:bodyPr>
          <a:lstStyle>
            <a:lvl1pPr defTabSz="1300480"/>
          </a:lstStyle>
          <a:p>
            <a:pPr algn="r"/>
            <a:r>
              <a:rPr sz="2400" dirty="0" err="1"/>
              <a:t>Crombag</a:t>
            </a:r>
            <a:r>
              <a:rPr sz="2400" dirty="0"/>
              <a:t> et al, Cancers 2016</a:t>
            </a:r>
          </a:p>
        </p:txBody>
      </p:sp>
      <p:sp>
        <p:nvSpPr>
          <p:cNvPr id="366" name="Pharmacocinétique des chimiothérapies et âges"/>
          <p:cNvSpPr txBox="1"/>
          <p:nvPr/>
        </p:nvSpPr>
        <p:spPr>
          <a:xfrm>
            <a:off x="569612" y="912496"/>
            <a:ext cx="9961695" cy="692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8577" tIns="68577" rIns="68577" bIns="68577">
            <a:spAutoFit/>
          </a:bodyPr>
          <a:lstStyle>
            <a:lvl1pPr>
              <a:defRPr sz="2400"/>
            </a:lvl1pPr>
          </a:lstStyle>
          <a:p>
            <a:r>
              <a:rPr sz="3600" dirty="0" err="1"/>
              <a:t>Pharmacocinétique</a:t>
            </a:r>
            <a:r>
              <a:rPr sz="3600" dirty="0"/>
              <a:t> des </a:t>
            </a:r>
            <a:r>
              <a:rPr sz="3600" dirty="0" err="1"/>
              <a:t>chimiothérapies</a:t>
            </a:r>
            <a:r>
              <a:rPr sz="3600" dirty="0"/>
              <a:t> et </a:t>
            </a:r>
            <a:r>
              <a:rPr sz="3600" dirty="0" err="1"/>
              <a:t>âge</a:t>
            </a:r>
            <a:endParaRPr sz="3600" dirty="0"/>
          </a:p>
        </p:txBody>
      </p:sp>
      <p:sp>
        <p:nvSpPr>
          <p:cNvPr id="4" name="Flèche vers la droite 3">
            <a:extLst>
              <a:ext uri="{FF2B5EF4-FFF2-40B4-BE49-F238E27FC236}">
                <a16:creationId xmlns:a16="http://schemas.microsoft.com/office/drawing/2014/main" id="{086007BF-97D7-CB41-5B8E-193DA985E2EF}"/>
              </a:ext>
            </a:extLst>
          </p:cNvPr>
          <p:cNvSpPr/>
          <p:nvPr/>
        </p:nvSpPr>
        <p:spPr>
          <a:xfrm>
            <a:off x="8466364" y="5512881"/>
            <a:ext cx="947057" cy="2277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re 1"/>
          <p:cNvSpPr txBox="1">
            <a:spLocks noGrp="1"/>
          </p:cNvSpPr>
          <p:nvPr>
            <p:ph type="ctrTitle"/>
          </p:nvPr>
        </p:nvSpPr>
        <p:spPr>
          <a:xfrm>
            <a:off x="293530" y="603357"/>
            <a:ext cx="17700940" cy="719070"/>
          </a:xfrm>
          <a:prstGeom prst="rect">
            <a:avLst/>
          </a:prstGeom>
        </p:spPr>
        <p:txBody>
          <a:bodyPr/>
          <a:lstStyle>
            <a:lvl1pPr defTabSz="841247">
              <a:defRPr sz="2000"/>
            </a:lvl1pPr>
          </a:lstStyle>
          <a:p>
            <a:r>
              <a:rPr sz="3200" dirty="0"/>
              <a:t>Doit-on adapter les doses de </a:t>
            </a:r>
            <a:r>
              <a:rPr sz="3200" dirty="0" err="1"/>
              <a:t>chimiothérapie</a:t>
            </a:r>
            <a:r>
              <a:rPr sz="3200" dirty="0"/>
              <a:t> </a:t>
            </a:r>
            <a:r>
              <a:rPr sz="3200" dirty="0" err="1"/>
              <a:t>en</a:t>
            </a:r>
            <a:r>
              <a:rPr sz="3200" dirty="0"/>
              <a:t> </a:t>
            </a:r>
            <a:r>
              <a:rPr sz="3200" dirty="0" err="1"/>
              <a:t>fonction</a:t>
            </a:r>
            <a:r>
              <a:rPr sz="3200" dirty="0"/>
              <a:t> de </a:t>
            </a:r>
            <a:r>
              <a:rPr sz="3200" dirty="0" err="1"/>
              <a:t>l’âge</a:t>
            </a:r>
            <a:r>
              <a:rPr sz="3200" dirty="0"/>
              <a:t> </a:t>
            </a:r>
            <a:r>
              <a:rPr sz="3200" dirty="0" err="1"/>
              <a:t>uniquement</a:t>
            </a:r>
            <a:r>
              <a:rPr sz="3200" dirty="0"/>
              <a:t>?</a:t>
            </a:r>
          </a:p>
        </p:txBody>
      </p:sp>
      <p:graphicFrame>
        <p:nvGraphicFramePr>
          <p:cNvPr id="371" name="Espace réservé du contenu 3"/>
          <p:cNvGraphicFramePr/>
          <p:nvPr>
            <p:extLst>
              <p:ext uri="{D42A27DB-BD31-4B8C-83A1-F6EECF244321}">
                <p14:modId xmlns:p14="http://schemas.microsoft.com/office/powerpoint/2010/main" val="1275593983"/>
              </p:ext>
            </p:extLst>
          </p:nvPr>
        </p:nvGraphicFramePr>
        <p:xfrm>
          <a:off x="0" y="1757082"/>
          <a:ext cx="18287999" cy="8271515"/>
        </p:xfrm>
        <a:graphic>
          <a:graphicData uri="http://schemas.openxmlformats.org/drawingml/2006/table">
            <a:tbl>
              <a:tblPr firstRow="1" bandRow="1"/>
              <a:tblGrid>
                <a:gridCol w="1685365">
                  <a:extLst>
                    <a:ext uri="{9D8B030D-6E8A-4147-A177-3AD203B41FA5}">
                      <a16:colId xmlns:a16="http://schemas.microsoft.com/office/drawing/2014/main" val="20000"/>
                    </a:ext>
                  </a:extLst>
                </a:gridCol>
                <a:gridCol w="2241176">
                  <a:extLst>
                    <a:ext uri="{9D8B030D-6E8A-4147-A177-3AD203B41FA5}">
                      <a16:colId xmlns:a16="http://schemas.microsoft.com/office/drawing/2014/main" val="20001"/>
                    </a:ext>
                  </a:extLst>
                </a:gridCol>
                <a:gridCol w="4027636">
                  <a:extLst>
                    <a:ext uri="{9D8B030D-6E8A-4147-A177-3AD203B41FA5}">
                      <a16:colId xmlns:a16="http://schemas.microsoft.com/office/drawing/2014/main" val="20002"/>
                    </a:ext>
                  </a:extLst>
                </a:gridCol>
                <a:gridCol w="6054042">
                  <a:extLst>
                    <a:ext uri="{9D8B030D-6E8A-4147-A177-3AD203B41FA5}">
                      <a16:colId xmlns:a16="http://schemas.microsoft.com/office/drawing/2014/main" val="20003"/>
                    </a:ext>
                  </a:extLst>
                </a:gridCol>
                <a:gridCol w="4279780">
                  <a:extLst>
                    <a:ext uri="{9D8B030D-6E8A-4147-A177-3AD203B41FA5}">
                      <a16:colId xmlns:a16="http://schemas.microsoft.com/office/drawing/2014/main" val="20004"/>
                    </a:ext>
                  </a:extLst>
                </a:gridCol>
              </a:tblGrid>
              <a:tr h="1291635">
                <a:tc>
                  <a:txBody>
                    <a:bodyPr/>
                    <a:lstStyle/>
                    <a:p>
                      <a:pPr algn="l">
                        <a:defRPr sz="1800" b="0">
                          <a:solidFill>
                            <a:srgbClr val="000000"/>
                          </a:solidFill>
                        </a:defRPr>
                      </a:pPr>
                      <a:r>
                        <a:rPr sz="1800" b="1" dirty="0">
                          <a:solidFill>
                            <a:schemeClr val="tx1"/>
                          </a:solidFill>
                        </a:rPr>
                        <a:t>Classe </a:t>
                      </a:r>
                      <a:r>
                        <a:rPr sz="1800" b="1" dirty="0" err="1">
                          <a:solidFill>
                            <a:schemeClr val="tx1"/>
                          </a:solidFill>
                        </a:rPr>
                        <a:t>thérapeutique</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lang="nl-BE" sz="1800" b="1" dirty="0">
                          <a:solidFill>
                            <a:schemeClr val="tx1"/>
                          </a:solidFill>
                        </a:rPr>
                        <a:t>Drogue</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err="1">
                          <a:solidFill>
                            <a:schemeClr val="tx1"/>
                          </a:solidFill>
                        </a:rPr>
                        <a:t>Caractéristiques</a:t>
                      </a:r>
                      <a:r>
                        <a:rPr sz="1800" b="1" dirty="0">
                          <a:solidFill>
                            <a:schemeClr val="tx1"/>
                          </a:solidFill>
                        </a:rPr>
                        <a:t> </a:t>
                      </a:r>
                      <a:r>
                        <a:rPr sz="1800" b="1" dirty="0" err="1">
                          <a:solidFill>
                            <a:schemeClr val="tx1"/>
                          </a:solidFill>
                        </a:rPr>
                        <a:t>pharmacocinétiques</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err="1">
                          <a:solidFill>
                            <a:schemeClr val="tx1"/>
                          </a:solidFill>
                        </a:rPr>
                        <a:t>Effet</a:t>
                      </a:r>
                      <a:r>
                        <a:rPr sz="1800" b="1" dirty="0">
                          <a:solidFill>
                            <a:schemeClr val="tx1"/>
                          </a:solidFill>
                        </a:rPr>
                        <a:t> de </a:t>
                      </a:r>
                      <a:r>
                        <a:rPr sz="1800" b="1" dirty="0" err="1">
                          <a:solidFill>
                            <a:schemeClr val="tx1"/>
                          </a:solidFill>
                        </a:rPr>
                        <a:t>l’âge</a:t>
                      </a:r>
                      <a:r>
                        <a:rPr sz="1800" b="1" dirty="0">
                          <a:solidFill>
                            <a:schemeClr val="tx1"/>
                          </a:solidFill>
                        </a:rPr>
                        <a:t> </a:t>
                      </a:r>
                      <a:r>
                        <a:rPr sz="1800" b="1" dirty="0" err="1">
                          <a:solidFill>
                            <a:schemeClr val="tx1"/>
                          </a:solidFill>
                        </a:rPr>
                        <a:t>observé</a:t>
                      </a:r>
                      <a:r>
                        <a:rPr sz="1800" b="1" dirty="0">
                          <a:solidFill>
                            <a:schemeClr val="tx1"/>
                          </a:solidFill>
                        </a:rPr>
                        <a:t> sur PK</a:t>
                      </a: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a:solidFill>
                            <a:schemeClr val="tx1"/>
                          </a:solidFill>
                        </a:rPr>
                        <a:t>Indication à modifier les doses sur base de la PK</a:t>
                      </a: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067221">
                <a:tc rowSpan="2">
                  <a:txBody>
                    <a:bodyPr/>
                    <a:lstStyle/>
                    <a:p>
                      <a:pPr algn="l">
                        <a:defRPr sz="1800"/>
                      </a:pPr>
                      <a:r>
                        <a:rPr lang="nl-BE" sz="1800" b="1" dirty="0"/>
                        <a:t>T</a:t>
                      </a:r>
                      <a:r>
                        <a:rPr sz="1800" b="1" dirty="0" err="1"/>
                        <a:t>axanes</a:t>
                      </a:r>
                      <a:endParaRPr sz="1800" b="1" dirty="0"/>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tcPr>
                </a:tc>
                <a:tc>
                  <a:txBody>
                    <a:bodyPr/>
                    <a:lstStyle/>
                    <a:p>
                      <a:pPr algn="l">
                        <a:defRPr sz="1800"/>
                      </a:pPr>
                      <a:r>
                        <a:rPr sz="1800"/>
                        <a:t>docetaxel</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tcPr>
                </a:tc>
                <a:tc>
                  <a:txBody>
                    <a:bodyPr/>
                    <a:lstStyle/>
                    <a:p>
                      <a:pPr algn="l">
                        <a:defRPr sz="1800"/>
                      </a:pPr>
                      <a:r>
                        <a:rPr sz="1800"/>
                        <a:t>Lipophile, métabolisme hépatique (CYP3A4), excrétion biliaire</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tcPr>
                </a:tc>
                <a:tc>
                  <a:txBody>
                    <a:bodyPr/>
                    <a:lstStyle/>
                    <a:p>
                      <a:pPr algn="l">
                        <a:defRPr sz="1800"/>
                      </a:pPr>
                      <a:r>
                        <a:rPr sz="1800"/>
                        <a:t>↗ exposition jugée non-cliniquement relevante (7%)</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tcPr>
                </a:tc>
                <a:tc>
                  <a:txBody>
                    <a:bodyPr/>
                    <a:lstStyle/>
                    <a:p>
                      <a:pPr algn="l">
                        <a:defRPr sz="1800"/>
                      </a:pPr>
                      <a:r>
                        <a:rPr sz="1800"/>
                        <a:t>Non, mais ↗ hématotoxicité indépendante de la PK</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tcPr>
                </a:tc>
                <a:extLst>
                  <a:ext uri="{0D108BD9-81ED-4DB2-BD59-A6C34878D82A}">
                    <a16:rowId xmlns:a16="http://schemas.microsoft.com/office/drawing/2014/main" val="10001"/>
                  </a:ext>
                </a:extLst>
              </a:tr>
              <a:tr h="1271108">
                <a:tc vMerge="1">
                  <a:txBody>
                    <a:bodyPr/>
                    <a:lstStyle/>
                    <a:p>
                      <a:endParaRPr lang="fr-FR"/>
                    </a:p>
                  </a:txBody>
                  <a:tcPr/>
                </a:tc>
                <a:tc>
                  <a:txBody>
                    <a:bodyPr/>
                    <a:lstStyle/>
                    <a:p>
                      <a:pPr algn="l">
                        <a:defRPr sz="1800"/>
                      </a:pPr>
                      <a:r>
                        <a:rPr sz="1800" dirty="0"/>
                        <a:t>paclitaxel</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Liée aux protéines plasmatiques, métabolisme hépatique CYP3A4&gt;CYP2C8</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Données discordantes sur l’influence de l’âge sur PK, importantes variabilité inter et intra-individuelle indépendante de l’âge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non</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2"/>
                  </a:ext>
                </a:extLst>
              </a:tr>
              <a:tr h="1678884">
                <a:tc rowSpan="2">
                  <a:txBody>
                    <a:bodyPr/>
                    <a:lstStyle/>
                    <a:p>
                      <a:pPr algn="l">
                        <a:defRPr sz="1800"/>
                      </a:pPr>
                      <a:r>
                        <a:rPr sz="1800" b="1"/>
                        <a:t>Anthra-cyclines</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doxorubicine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Métabolisme hépatique (CYP), 80% élimination hépatique (30% sous forme conjuguée), 12% élimination rénale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Pic plasmatique plus élevé en raison d’une distribution dans tissus périphériques plus lente -&gt; 9% de diminution de la clearance par tranche d’âge de 10 ans </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Potentiellement, mais pas de guidelines claires sur ce point</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3"/>
                  </a:ext>
                </a:extLst>
              </a:tr>
              <a:tr h="876010">
                <a:tc vMerge="1">
                  <a:txBody>
                    <a:bodyPr/>
                    <a:lstStyle/>
                    <a:p>
                      <a:endParaRPr lang="fr-FR"/>
                    </a:p>
                  </a:txBody>
                  <a:tcPr/>
                </a:tc>
                <a:tc>
                  <a:txBody>
                    <a:bodyPr/>
                    <a:lstStyle/>
                    <a:p>
                      <a:pPr algn="l">
                        <a:defRPr sz="1800"/>
                      </a:pPr>
                      <a:r>
                        <a:rPr sz="1800"/>
                        <a:t>epirubicine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Métabolisme hépatique et élimination biliaire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Peu de données chez le sujet âgé de &gt;70 ans, mais pic plasmatique augmentant avec l’âge </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Potentiellement, mais pas de guidelines claires sur ce point</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4"/>
                  </a:ext>
                </a:extLst>
              </a:tr>
              <a:tr h="2086657">
                <a:tc>
                  <a:txBody>
                    <a:bodyPr/>
                    <a:lstStyle/>
                    <a:p>
                      <a:pPr algn="l">
                        <a:defRPr sz="1800"/>
                      </a:pPr>
                      <a:r>
                        <a:rPr sz="1800" b="1" dirty="0"/>
                        <a:t>Agents </a:t>
                      </a:r>
                      <a:r>
                        <a:rPr sz="1800" b="1" dirty="0" err="1"/>
                        <a:t>alkylants</a:t>
                      </a:r>
                      <a:endParaRPr sz="1800" b="1"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cyclophosphamide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dirty="0"/>
                        <a:t>Prodrug </a:t>
                      </a:r>
                      <a:r>
                        <a:rPr sz="1800" dirty="0" err="1"/>
                        <a:t>activée</a:t>
                      </a:r>
                      <a:r>
                        <a:rPr sz="1800" dirty="0"/>
                        <a:t> par </a:t>
                      </a:r>
                      <a:r>
                        <a:rPr sz="1800" dirty="0" err="1"/>
                        <a:t>métabolisme</a:t>
                      </a:r>
                      <a:r>
                        <a:rPr sz="1800" dirty="0"/>
                        <a:t> </a:t>
                      </a:r>
                      <a:r>
                        <a:rPr sz="1800" dirty="0" err="1"/>
                        <a:t>hépatique</a:t>
                      </a:r>
                      <a:r>
                        <a:rPr sz="1800" dirty="0"/>
                        <a:t>, </a:t>
                      </a:r>
                      <a:r>
                        <a:rPr sz="1800" dirty="0" err="1"/>
                        <a:t>éliminé</a:t>
                      </a:r>
                      <a:r>
                        <a:rPr sz="1800" dirty="0"/>
                        <a:t> </a:t>
                      </a:r>
                      <a:r>
                        <a:rPr sz="1800" dirty="0" err="1"/>
                        <a:t>principalement</a:t>
                      </a:r>
                      <a:r>
                        <a:rPr sz="1800" dirty="0"/>
                        <a:t> sous </a:t>
                      </a:r>
                      <a:r>
                        <a:rPr sz="1800" dirty="0" err="1"/>
                        <a:t>forme</a:t>
                      </a:r>
                      <a:r>
                        <a:rPr sz="1800" dirty="0"/>
                        <a:t> de </a:t>
                      </a:r>
                      <a:r>
                        <a:rPr sz="1800" dirty="0" err="1"/>
                        <a:t>métabolites</a:t>
                      </a:r>
                      <a:r>
                        <a:rPr sz="1800" dirty="0"/>
                        <a:t>, 10-20% sous </a:t>
                      </a:r>
                      <a:r>
                        <a:rPr sz="1800" dirty="0" err="1"/>
                        <a:t>forme</a:t>
                      </a:r>
                      <a:r>
                        <a:rPr sz="1800" dirty="0"/>
                        <a:t> </a:t>
                      </a:r>
                      <a:r>
                        <a:rPr sz="1800" dirty="0" err="1"/>
                        <a:t>inchangée</a:t>
                      </a:r>
                      <a:r>
                        <a:rPr sz="1800" dirty="0"/>
                        <a:t> dans les urines</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a:t>pas d’impact évident de l’âge sur PK mis en évidence, mais peu de données</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l">
                        <a:defRPr sz="1800"/>
                      </a:pPr>
                      <a:r>
                        <a:rPr sz="1800" dirty="0"/>
                        <a:t>Non, </a:t>
                      </a:r>
                      <a:r>
                        <a:rPr sz="1800" dirty="0" err="1"/>
                        <a:t>mais</a:t>
                      </a:r>
                      <a:r>
                        <a:rPr sz="1800" dirty="0"/>
                        <a:t> </a:t>
                      </a:r>
                      <a:r>
                        <a:rPr sz="1800" dirty="0" err="1"/>
                        <a:t>presciption</a:t>
                      </a:r>
                      <a:r>
                        <a:rPr sz="1800" dirty="0"/>
                        <a:t> avec caution chez le </a:t>
                      </a:r>
                      <a:r>
                        <a:rPr sz="1800" dirty="0" err="1"/>
                        <a:t>sujet</a:t>
                      </a:r>
                      <a:r>
                        <a:rPr sz="1800" dirty="0"/>
                        <a:t> </a:t>
                      </a:r>
                      <a:r>
                        <a:rPr sz="1800" dirty="0" err="1"/>
                        <a:t>âgé</a:t>
                      </a:r>
                      <a:endParaRPr sz="1800"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5"/>
                  </a:ext>
                </a:extLst>
              </a:tr>
            </a:tbl>
          </a:graphicData>
        </a:graphic>
      </p:graphicFrame>
      <p:sp>
        <p:nvSpPr>
          <p:cNvPr id="372" name="ZoneTexte 4"/>
          <p:cNvSpPr txBox="1"/>
          <p:nvPr/>
        </p:nvSpPr>
        <p:spPr>
          <a:xfrm>
            <a:off x="14655238" y="9875351"/>
            <a:ext cx="3632761" cy="411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434" tIns="51434" rIns="51434" bIns="51434">
            <a:spAutoFit/>
          </a:bodyPr>
          <a:lstStyle>
            <a:lvl1pPr>
              <a:defRPr sz="900"/>
            </a:lvl1pPr>
          </a:lstStyle>
          <a:p>
            <a:r>
              <a:rPr sz="2000" dirty="0" err="1"/>
              <a:t>Crombag</a:t>
            </a:r>
            <a:r>
              <a:rPr sz="2000" dirty="0"/>
              <a:t> et al, Cancers 2016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7" name="Espace réservé du contenu 3"/>
          <p:cNvGraphicFramePr/>
          <p:nvPr>
            <p:extLst>
              <p:ext uri="{D42A27DB-BD31-4B8C-83A1-F6EECF244321}">
                <p14:modId xmlns:p14="http://schemas.microsoft.com/office/powerpoint/2010/main" val="2132610660"/>
              </p:ext>
            </p:extLst>
          </p:nvPr>
        </p:nvGraphicFramePr>
        <p:xfrm>
          <a:off x="0" y="1509460"/>
          <a:ext cx="18288000" cy="8771977"/>
        </p:xfrm>
        <a:graphic>
          <a:graphicData uri="http://schemas.openxmlformats.org/drawingml/2006/table">
            <a:tbl>
              <a:tblPr firstRow="1" bandRow="1"/>
              <a:tblGrid>
                <a:gridCol w="1711093">
                  <a:extLst>
                    <a:ext uri="{9D8B030D-6E8A-4147-A177-3AD203B41FA5}">
                      <a16:colId xmlns:a16="http://schemas.microsoft.com/office/drawing/2014/main" val="20000"/>
                    </a:ext>
                  </a:extLst>
                </a:gridCol>
                <a:gridCol w="1997761">
                  <a:extLst>
                    <a:ext uri="{9D8B030D-6E8A-4147-A177-3AD203B41FA5}">
                      <a16:colId xmlns:a16="http://schemas.microsoft.com/office/drawing/2014/main" val="20001"/>
                    </a:ext>
                  </a:extLst>
                </a:gridCol>
                <a:gridCol w="3380091">
                  <a:extLst>
                    <a:ext uri="{9D8B030D-6E8A-4147-A177-3AD203B41FA5}">
                      <a16:colId xmlns:a16="http://schemas.microsoft.com/office/drawing/2014/main" val="20002"/>
                    </a:ext>
                  </a:extLst>
                </a:gridCol>
                <a:gridCol w="6608606">
                  <a:extLst>
                    <a:ext uri="{9D8B030D-6E8A-4147-A177-3AD203B41FA5}">
                      <a16:colId xmlns:a16="http://schemas.microsoft.com/office/drawing/2014/main" val="20003"/>
                    </a:ext>
                  </a:extLst>
                </a:gridCol>
                <a:gridCol w="4590449">
                  <a:extLst>
                    <a:ext uri="{9D8B030D-6E8A-4147-A177-3AD203B41FA5}">
                      <a16:colId xmlns:a16="http://schemas.microsoft.com/office/drawing/2014/main" val="20004"/>
                    </a:ext>
                  </a:extLst>
                </a:gridCol>
              </a:tblGrid>
              <a:tr h="1524560">
                <a:tc>
                  <a:txBody>
                    <a:bodyPr/>
                    <a:lstStyle/>
                    <a:p>
                      <a:pPr algn="l">
                        <a:defRPr sz="1800" b="0">
                          <a:solidFill>
                            <a:srgbClr val="000000"/>
                          </a:solidFill>
                        </a:defRPr>
                      </a:pPr>
                      <a:r>
                        <a:rPr sz="1800" b="1" dirty="0">
                          <a:solidFill>
                            <a:schemeClr val="tx1"/>
                          </a:solidFill>
                        </a:rPr>
                        <a:t>Classe </a:t>
                      </a:r>
                      <a:r>
                        <a:rPr sz="1800" b="1" dirty="0" err="1">
                          <a:solidFill>
                            <a:schemeClr val="tx1"/>
                          </a:solidFill>
                        </a:rPr>
                        <a:t>thérapeutique</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lang="nl-BE" sz="1800" b="1" dirty="0">
                          <a:solidFill>
                            <a:schemeClr val="tx1"/>
                          </a:solidFill>
                        </a:rPr>
                        <a:t>Drogue</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err="1">
                          <a:solidFill>
                            <a:schemeClr val="tx1"/>
                          </a:solidFill>
                        </a:rPr>
                        <a:t>Caractéristiques</a:t>
                      </a:r>
                      <a:r>
                        <a:rPr sz="1800" b="1" dirty="0">
                          <a:solidFill>
                            <a:schemeClr val="tx1"/>
                          </a:solidFill>
                        </a:rPr>
                        <a:t> </a:t>
                      </a:r>
                      <a:r>
                        <a:rPr sz="1800" b="1" dirty="0" err="1">
                          <a:solidFill>
                            <a:schemeClr val="tx1"/>
                          </a:solidFill>
                        </a:rPr>
                        <a:t>pharmacocinétiques</a:t>
                      </a:r>
                      <a:endParaRPr sz="1800" b="1" dirty="0">
                        <a:solidFill>
                          <a:schemeClr val="tx1"/>
                        </a:solidFill>
                      </a:endParaRP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err="1">
                          <a:solidFill>
                            <a:schemeClr val="tx1"/>
                          </a:solidFill>
                        </a:rPr>
                        <a:t>Effet</a:t>
                      </a:r>
                      <a:r>
                        <a:rPr sz="1800" b="1" dirty="0">
                          <a:solidFill>
                            <a:schemeClr val="tx1"/>
                          </a:solidFill>
                        </a:rPr>
                        <a:t> de </a:t>
                      </a:r>
                      <a:r>
                        <a:rPr sz="1800" b="1" dirty="0" err="1">
                          <a:solidFill>
                            <a:schemeClr val="tx1"/>
                          </a:solidFill>
                        </a:rPr>
                        <a:t>l’âge</a:t>
                      </a:r>
                      <a:r>
                        <a:rPr sz="1800" b="1" dirty="0">
                          <a:solidFill>
                            <a:schemeClr val="tx1"/>
                          </a:solidFill>
                        </a:rPr>
                        <a:t> </a:t>
                      </a:r>
                      <a:r>
                        <a:rPr sz="1800" b="1" dirty="0" err="1">
                          <a:solidFill>
                            <a:schemeClr val="tx1"/>
                          </a:solidFill>
                        </a:rPr>
                        <a:t>observé</a:t>
                      </a:r>
                      <a:r>
                        <a:rPr sz="1800" b="1" dirty="0">
                          <a:solidFill>
                            <a:schemeClr val="tx1"/>
                          </a:solidFill>
                        </a:rPr>
                        <a:t> sur PK</a:t>
                      </a: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defRPr sz="1800" b="0">
                          <a:solidFill>
                            <a:srgbClr val="000000"/>
                          </a:solidFill>
                        </a:defRPr>
                      </a:pPr>
                      <a:r>
                        <a:rPr sz="1800" b="1" dirty="0">
                          <a:solidFill>
                            <a:schemeClr val="tx1"/>
                          </a:solidFill>
                        </a:rPr>
                        <a:t>Indication à modifier les doses sur base de la PK</a:t>
                      </a:r>
                    </a:p>
                  </a:txBody>
                  <a:tcPr marL="68580" marR="68580" marT="68580" marB="68580" horzOverflow="overflow">
                    <a:lnL w="3175">
                      <a:solidFill>
                        <a:srgbClr val="FFFFFF"/>
                      </a:solidFill>
                    </a:lnL>
                    <a:lnR w="3175">
                      <a:solidFill>
                        <a:srgbClr val="FFFFFF"/>
                      </a:solidFill>
                    </a:lnR>
                    <a:lnT w="3175">
                      <a:solidFill>
                        <a:srgbClr val="FFFFFF"/>
                      </a:solid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86724">
                <a:tc rowSpan="2">
                  <a:txBody>
                    <a:bodyPr/>
                    <a:lstStyle/>
                    <a:p>
                      <a:pPr algn="l">
                        <a:defRPr sz="1800"/>
                      </a:pPr>
                      <a:r>
                        <a:rPr sz="1800" b="1" dirty="0"/>
                        <a:t>Anti-</a:t>
                      </a:r>
                      <a:r>
                        <a:rPr sz="1800" b="1" dirty="0" err="1"/>
                        <a:t>métabolites</a:t>
                      </a:r>
                      <a:endParaRPr sz="1800" b="1" dirty="0"/>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solidFill>
                      <a:schemeClr val="bg1"/>
                    </a:solidFill>
                  </a:tcPr>
                </a:tc>
                <a:tc>
                  <a:txBody>
                    <a:bodyPr/>
                    <a:lstStyle/>
                    <a:p>
                      <a:pPr algn="l">
                        <a:defRPr sz="1800"/>
                      </a:pPr>
                      <a:r>
                        <a:rPr sz="1800" dirty="0"/>
                        <a:t>5-F</a:t>
                      </a:r>
                      <a:r>
                        <a:rPr lang="nl-BE" sz="1800" dirty="0"/>
                        <a:t>U</a:t>
                      </a:r>
                      <a:endParaRPr sz="1800" dirty="0"/>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solidFill>
                      <a:schemeClr val="bg1"/>
                    </a:solidFill>
                  </a:tcPr>
                </a:tc>
                <a:tc>
                  <a:txBody>
                    <a:bodyPr/>
                    <a:lstStyle/>
                    <a:p>
                      <a:pPr algn="l">
                        <a:defRPr sz="1800"/>
                      </a:pPr>
                      <a:r>
                        <a:rPr sz="1800"/>
                        <a:t>Peu de liaison aux protéines plasmatiques, métabolisme principalement hépatique (DPD)</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solidFill>
                      <a:schemeClr val="bg1"/>
                    </a:solidFill>
                  </a:tcPr>
                </a:tc>
                <a:tc>
                  <a:txBody>
                    <a:bodyPr/>
                    <a:lstStyle/>
                    <a:p>
                      <a:pPr algn="l">
                        <a:defRPr sz="1800"/>
                      </a:pPr>
                      <a:r>
                        <a:rPr sz="1800"/>
                        <a:t>Discordant selon les études, pas de signal clair </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solidFill>
                      <a:schemeClr val="bg1"/>
                    </a:solidFill>
                  </a:tcPr>
                </a:tc>
                <a:tc>
                  <a:txBody>
                    <a:bodyPr/>
                    <a:lstStyle/>
                    <a:p>
                      <a:pPr algn="l">
                        <a:defRPr sz="1800"/>
                      </a:pPr>
                      <a:r>
                        <a:rPr sz="1800"/>
                        <a:t>Pas sur base de différence de PK</a:t>
                      </a:r>
                    </a:p>
                  </a:txBody>
                  <a:tcPr marL="68580" marR="68580" marT="68580" marB="68580" horzOverflow="overflow">
                    <a:lnL w="3175">
                      <a:solidFill>
                        <a:srgbClr val="FFFFFF"/>
                      </a:solidFill>
                    </a:lnL>
                    <a:lnR w="3175">
                      <a:solidFill>
                        <a:srgbClr val="FFFFFF"/>
                      </a:solidFill>
                    </a:lnR>
                    <a:lnT w="12700" cap="flat" cmpd="sng" algn="ctr">
                      <a:solidFill>
                        <a:schemeClr val="tx1"/>
                      </a:solidFill>
                      <a:prstDash val="solid"/>
                      <a:round/>
                      <a:headEnd type="none" w="med" len="med"/>
                      <a:tailEnd type="none" w="med" len="med"/>
                    </a:lnT>
                    <a:lnB w="3175">
                      <a:solidFill>
                        <a:srgbClr val="FFFFFF"/>
                      </a:solidFill>
                    </a:lnB>
                    <a:solidFill>
                      <a:schemeClr val="bg1"/>
                    </a:solidFill>
                  </a:tcPr>
                </a:tc>
                <a:extLst>
                  <a:ext uri="{0D108BD9-81ED-4DB2-BD59-A6C34878D82A}">
                    <a16:rowId xmlns:a16="http://schemas.microsoft.com/office/drawing/2014/main" val="10001"/>
                  </a:ext>
                </a:extLst>
              </a:tr>
              <a:tr h="1886724">
                <a:tc vMerge="1">
                  <a:txBody>
                    <a:bodyPr/>
                    <a:lstStyle/>
                    <a:p>
                      <a:endParaRPr lang="fr-FR"/>
                    </a:p>
                  </a:txBody>
                  <a:tcPr/>
                </a:tc>
                <a:tc>
                  <a:txBody>
                    <a:bodyPr/>
                    <a:lstStyle/>
                    <a:p>
                      <a:pPr algn="l">
                        <a:defRPr sz="1800"/>
                      </a:pPr>
                      <a:r>
                        <a:rPr lang="nl-BE" sz="1800" dirty="0"/>
                        <a:t>X</a:t>
                      </a:r>
                      <a:r>
                        <a:rPr sz="1800" dirty="0" err="1"/>
                        <a:t>eloda</a:t>
                      </a:r>
                      <a:endParaRPr sz="1800"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Absorption intestinale puis métabolisé en 5-Fu en 3 étapes successives</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Différence d’absorption liée à l’âge non-cliniquement relevante. Pas de différence en PK des principaux métabolites. Augmentation AUC et Cmax d’un métabolite excrété par voie urinaire (FBAL)</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Pas sur base de différence de PK. Toxicité plus élevé documentée chez le sujet âgé, adaptation de dose peut se discuter 
CAVE fonction rénale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extLst>
                  <a:ext uri="{0D108BD9-81ED-4DB2-BD59-A6C34878D82A}">
                    <a16:rowId xmlns:a16="http://schemas.microsoft.com/office/drawing/2014/main" val="10002"/>
                  </a:ext>
                </a:extLst>
              </a:tr>
              <a:tr h="1886724">
                <a:tc rowSpan="2">
                  <a:txBody>
                    <a:bodyPr/>
                    <a:lstStyle/>
                    <a:p>
                      <a:pPr algn="l">
                        <a:defRPr sz="1800"/>
                      </a:pPr>
                      <a:r>
                        <a:rPr sz="1800" b="1" dirty="0"/>
                        <a:t>Sels de </a:t>
                      </a:r>
                      <a:r>
                        <a:rPr sz="1800" b="1" dirty="0" err="1"/>
                        <a:t>platine</a:t>
                      </a:r>
                      <a:endParaRPr sz="1800" b="1"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dirty="0" err="1"/>
                        <a:t>carboplatine</a:t>
                      </a:r>
                      <a:endParaRPr sz="1800"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Lien avec protéines plasmatiques, élimination rénale, calcul de dose sur base de la formule de Calvert (GFR)</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Association de l’âge avec une clairance de carboplatine diminuée de l’ordre de 31% &gt;70 ans vs &lt;70 ans (sur-estimation de la clairance avec la formule Calvert-Cockroft-Gault chez le sujet âgé)</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Doit se discuter</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extLst>
                  <a:ext uri="{0D108BD9-81ED-4DB2-BD59-A6C34878D82A}">
                    <a16:rowId xmlns:a16="http://schemas.microsoft.com/office/drawing/2014/main" val="10003"/>
                  </a:ext>
                </a:extLst>
              </a:tr>
              <a:tr h="1587245">
                <a:tc vMerge="1">
                  <a:txBody>
                    <a:bodyPr/>
                    <a:lstStyle/>
                    <a:p>
                      <a:endParaRPr lang="fr-FR"/>
                    </a:p>
                  </a:txBody>
                  <a:tcPr/>
                </a:tc>
                <a:tc>
                  <a:txBody>
                    <a:bodyPr/>
                    <a:lstStyle/>
                    <a:p>
                      <a:pPr algn="l">
                        <a:defRPr sz="1800"/>
                      </a:pPr>
                      <a:r>
                        <a:rPr sz="1800"/>
                        <a:t>cisplatine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Liaison avec protéines plasmatique, forme libre éliminée voie urinaire</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a:t>Association de l’âge avec la clairance, mais sur base d’une étude uniquement</a:t>
                      </a:r>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tc>
                  <a:txBody>
                    <a:bodyPr/>
                    <a:lstStyle/>
                    <a:p>
                      <a:pPr algn="l">
                        <a:defRPr sz="1800"/>
                      </a:pPr>
                      <a:r>
                        <a:rPr sz="1800" dirty="0" err="1"/>
                        <a:t>Discutable</a:t>
                      </a:r>
                      <a:r>
                        <a:rPr sz="1800" dirty="0"/>
                        <a:t> sur base de </a:t>
                      </a:r>
                      <a:r>
                        <a:rPr sz="1800" dirty="0" err="1"/>
                        <a:t>l’âge</a:t>
                      </a:r>
                      <a:r>
                        <a:rPr sz="1800" dirty="0"/>
                        <a:t> </a:t>
                      </a:r>
                      <a:r>
                        <a:rPr sz="1800" dirty="0" err="1"/>
                        <a:t>uniquement</a:t>
                      </a:r>
                      <a:r>
                        <a:rPr sz="1800" dirty="0"/>
                        <a:t>. Association de </a:t>
                      </a:r>
                      <a:r>
                        <a:rPr sz="1800" dirty="0" err="1"/>
                        <a:t>l’âge</a:t>
                      </a:r>
                      <a:r>
                        <a:rPr sz="1800" dirty="0"/>
                        <a:t> avec </a:t>
                      </a:r>
                      <a:r>
                        <a:rPr sz="1800" dirty="0" err="1"/>
                        <a:t>l’hématotoxicité</a:t>
                      </a:r>
                      <a:r>
                        <a:rPr sz="1800" dirty="0"/>
                        <a:t> </a:t>
                      </a:r>
                      <a:r>
                        <a:rPr sz="1800" dirty="0" err="1"/>
                        <a:t>mais</a:t>
                      </a:r>
                      <a:r>
                        <a:rPr sz="1800" dirty="0"/>
                        <a:t> pas avec la </a:t>
                      </a:r>
                      <a:r>
                        <a:rPr sz="1800" dirty="0" err="1"/>
                        <a:t>nephrotoxicité</a:t>
                      </a:r>
                      <a:endParaRPr sz="1800" dirty="0"/>
                    </a:p>
                  </a:txBody>
                  <a:tcPr marL="68580" marR="68580" marT="68580" marB="68580" horzOverflow="overflow">
                    <a:lnL w="3175">
                      <a:solidFill>
                        <a:srgbClr val="FFFFFF"/>
                      </a:solidFill>
                    </a:lnL>
                    <a:lnR w="3175">
                      <a:solidFill>
                        <a:srgbClr val="FFFFFF"/>
                      </a:solidFill>
                    </a:lnR>
                    <a:lnT w="3175">
                      <a:solidFill>
                        <a:srgbClr val="FFFFFF"/>
                      </a:solidFill>
                    </a:lnT>
                    <a:lnB w="3175">
                      <a:solidFill>
                        <a:srgbClr val="FFFFFF"/>
                      </a:solidFill>
                    </a:lnB>
                    <a:solidFill>
                      <a:schemeClr val="bg1"/>
                    </a:solidFill>
                  </a:tcPr>
                </a:tc>
                <a:extLst>
                  <a:ext uri="{0D108BD9-81ED-4DB2-BD59-A6C34878D82A}">
                    <a16:rowId xmlns:a16="http://schemas.microsoft.com/office/drawing/2014/main" val="10004"/>
                  </a:ext>
                </a:extLst>
              </a:tr>
            </a:tbl>
          </a:graphicData>
        </a:graphic>
      </p:graphicFrame>
      <p:sp>
        <p:nvSpPr>
          <p:cNvPr id="4" name="Titre 1">
            <a:extLst>
              <a:ext uri="{FF2B5EF4-FFF2-40B4-BE49-F238E27FC236}">
                <a16:creationId xmlns:a16="http://schemas.microsoft.com/office/drawing/2014/main" id="{6C10F4C4-5A4A-48F8-DDF6-C166C37D5658}"/>
              </a:ext>
            </a:extLst>
          </p:cNvPr>
          <p:cNvSpPr txBox="1">
            <a:spLocks/>
          </p:cNvSpPr>
          <p:nvPr/>
        </p:nvSpPr>
        <p:spPr>
          <a:xfrm>
            <a:off x="293530" y="603357"/>
            <a:ext cx="17700940" cy="719070"/>
          </a:xfrm>
          <a:prstGeom prst="rect">
            <a:avLst/>
          </a:prstGeom>
        </p:spPr>
        <p:txBody>
          <a:bodyPr anchor="b"/>
          <a:lstStyle>
            <a:lvl1pPr algn="ctr" defTabSz="841247" rtl="0" eaLnBrk="1" latinLnBrk="0" hangingPunct="1">
              <a:lnSpc>
                <a:spcPct val="90000"/>
              </a:lnSpc>
              <a:spcBef>
                <a:spcPct val="0"/>
              </a:spcBef>
              <a:buNone/>
              <a:defRPr sz="2000" kern="1200">
                <a:solidFill>
                  <a:schemeClr val="tx1"/>
                </a:solidFill>
                <a:latin typeface="+mj-lt"/>
                <a:ea typeface="+mj-ea"/>
                <a:cs typeface="+mj-cs"/>
              </a:defRPr>
            </a:lvl1pPr>
          </a:lstStyle>
          <a:p>
            <a:r>
              <a:rPr lang="fr-BE" sz="3200"/>
              <a:t>Doit-on adapter les doses de chimiothérapie en fonction de l’âge uniquement?</a:t>
            </a:r>
            <a:endParaRPr lang="fr-BE" sz="3200" dirty="0"/>
          </a:p>
        </p:txBody>
      </p:sp>
      <p:sp>
        <p:nvSpPr>
          <p:cNvPr id="5" name="ZoneTexte 4">
            <a:extLst>
              <a:ext uri="{FF2B5EF4-FFF2-40B4-BE49-F238E27FC236}">
                <a16:creationId xmlns:a16="http://schemas.microsoft.com/office/drawing/2014/main" id="{4622E5ED-A965-5EC8-94E2-BB057AD12B22}"/>
              </a:ext>
            </a:extLst>
          </p:cNvPr>
          <p:cNvSpPr txBox="1"/>
          <p:nvPr/>
        </p:nvSpPr>
        <p:spPr>
          <a:xfrm>
            <a:off x="14655238" y="9875351"/>
            <a:ext cx="3632761" cy="411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434" tIns="51434" rIns="51434" bIns="51434">
            <a:spAutoFit/>
          </a:bodyPr>
          <a:lstStyle>
            <a:lvl1pPr>
              <a:defRPr sz="900"/>
            </a:lvl1pPr>
          </a:lstStyle>
          <a:p>
            <a:r>
              <a:rPr sz="2000" dirty="0" err="1"/>
              <a:t>Crombag</a:t>
            </a:r>
            <a:r>
              <a:rPr sz="2000" dirty="0"/>
              <a:t> et al, Cancers 2016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itre 1"/>
          <p:cNvSpPr txBox="1">
            <a:spLocks noGrp="1"/>
          </p:cNvSpPr>
          <p:nvPr>
            <p:ph type="ctrTitle"/>
          </p:nvPr>
        </p:nvSpPr>
        <p:spPr>
          <a:xfrm>
            <a:off x="2286000" y="3530273"/>
            <a:ext cx="13716000" cy="3581402"/>
          </a:xfrm>
          <a:prstGeom prst="rect">
            <a:avLst/>
          </a:prstGeom>
        </p:spPr>
        <p:txBody>
          <a:bodyPr/>
          <a:lstStyle>
            <a:lvl1pPr>
              <a:defRPr sz="4500"/>
            </a:lvl1pPr>
          </a:lstStyle>
          <a:p>
            <a:r>
              <a:rPr sz="8800" dirty="0"/>
              <a:t>Palliation des </a:t>
            </a:r>
            <a:r>
              <a:rPr sz="8800" dirty="0" err="1"/>
              <a:t>symptômes</a:t>
            </a:r>
            <a:r>
              <a:rPr sz="8800" dirty="0"/>
              <a:t> chez le </a:t>
            </a:r>
            <a:r>
              <a:rPr sz="8800" dirty="0" err="1"/>
              <a:t>sujet</a:t>
            </a:r>
            <a:r>
              <a:rPr sz="8800" dirty="0"/>
              <a:t> </a:t>
            </a:r>
            <a:r>
              <a:rPr sz="8800" dirty="0" err="1"/>
              <a:t>âgé</a:t>
            </a:r>
            <a:br>
              <a:rPr lang="nl-BE" sz="8800" dirty="0"/>
            </a:br>
            <a:br>
              <a:rPr lang="fr-BE" sz="8800" dirty="0"/>
            </a:br>
            <a:r>
              <a:rPr lang="fr-BE" sz="4400" dirty="0"/>
              <a:t>Autres considérations à prendre en compte</a:t>
            </a:r>
            <a:endParaRPr sz="8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7" name="Google Shape;297;p44"/>
          <p:cNvPicPr preferRelativeResize="0"/>
          <p:nvPr/>
        </p:nvPicPr>
        <p:blipFill rotWithShape="1">
          <a:blip r:embed="rId3">
            <a:alphaModFix/>
          </a:blip>
          <a:srcRect l="8401" t="7575" r="53105"/>
          <a:stretch/>
        </p:blipFill>
        <p:spPr>
          <a:xfrm>
            <a:off x="12239844" y="2519153"/>
            <a:ext cx="5424756" cy="5527194"/>
          </a:xfrm>
          <a:prstGeom prst="rect">
            <a:avLst/>
          </a:prstGeom>
          <a:noFill/>
          <a:ln>
            <a:noFill/>
          </a:ln>
        </p:spPr>
      </p:pic>
      <p:sp>
        <p:nvSpPr>
          <p:cNvPr id="4" name="Titre 2">
            <a:extLst>
              <a:ext uri="{FF2B5EF4-FFF2-40B4-BE49-F238E27FC236}">
                <a16:creationId xmlns:a16="http://schemas.microsoft.com/office/drawing/2014/main" id="{D1F9BB72-F917-44E5-6982-974BDFE160C2}"/>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comorbidités</a:t>
            </a:r>
            <a:endParaRPr lang="fr-FR" dirty="0">
              <a:solidFill>
                <a:srgbClr val="002060"/>
              </a:solidFill>
              <a:latin typeface="+mn-lt"/>
            </a:endParaRPr>
          </a:p>
        </p:txBody>
      </p:sp>
      <p:sp>
        <p:nvSpPr>
          <p:cNvPr id="2" name="Rectangle 1">
            <a:extLst>
              <a:ext uri="{FF2B5EF4-FFF2-40B4-BE49-F238E27FC236}">
                <a16:creationId xmlns:a16="http://schemas.microsoft.com/office/drawing/2014/main" id="{C5A16F40-8264-B673-9BA2-10F7BBC12AF1}"/>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304;p45">
            <a:extLst>
              <a:ext uri="{FF2B5EF4-FFF2-40B4-BE49-F238E27FC236}">
                <a16:creationId xmlns:a16="http://schemas.microsoft.com/office/drawing/2014/main" id="{25A219B0-3DA4-70F4-9EFD-4370162FAD1F}"/>
              </a:ext>
            </a:extLst>
          </p:cNvPr>
          <p:cNvSpPr txBox="1"/>
          <p:nvPr/>
        </p:nvSpPr>
        <p:spPr>
          <a:xfrm>
            <a:off x="623400" y="2035451"/>
            <a:ext cx="11616444" cy="6475200"/>
          </a:xfrm>
          <a:prstGeom prst="rect">
            <a:avLst/>
          </a:prstGeom>
          <a:noFill/>
          <a:ln>
            <a:noFill/>
          </a:ln>
        </p:spPr>
        <p:txBody>
          <a:bodyPr spcFirstLastPara="1" wrap="square" lIns="182850" tIns="182850" rIns="182850" bIns="182850" anchor="t" anchorCtr="0">
            <a:noAutofit/>
          </a:bodyPr>
          <a:lstStyle/>
          <a:p>
            <a:pPr>
              <a:buClr>
                <a:schemeClr val="dk1"/>
              </a:buClr>
              <a:buSzPts val="1100"/>
            </a:pPr>
            <a:r>
              <a:rPr lang="fr" sz="3600" dirty="0">
                <a:solidFill>
                  <a:srgbClr val="002060"/>
                </a:solidFill>
                <a:ea typeface="Times New Roman"/>
                <a:cs typeface="Times New Roman"/>
                <a:sym typeface="Times New Roman"/>
              </a:rPr>
              <a:t>Objectifs : </a:t>
            </a:r>
          </a:p>
          <a:p>
            <a:pPr>
              <a:buClr>
                <a:schemeClr val="dk1"/>
              </a:buClr>
              <a:buSzPts val="1100"/>
            </a:pPr>
            <a:endParaRPr lang="fr" sz="3600" dirty="0">
              <a:solidFill>
                <a:srgbClr val="002060"/>
              </a:solidFill>
              <a:ea typeface="Times New Roman"/>
              <a:cs typeface="Times New Roman"/>
              <a:sym typeface="Times New Roman"/>
            </a:endParaRPr>
          </a:p>
          <a:p>
            <a:pPr marL="514350" indent="-514350">
              <a:buClr>
                <a:schemeClr val="dk1"/>
              </a:buClr>
              <a:buSzPts val="1100"/>
              <a:buFont typeface="Arial" panose="020B0604020202020204" pitchFamily="34" charset="0"/>
              <a:buChar char="•"/>
            </a:pPr>
            <a:r>
              <a:rPr lang="fr" sz="3600" dirty="0">
                <a:solidFill>
                  <a:srgbClr val="002060"/>
                </a:solidFill>
                <a:ea typeface="Times New Roman"/>
                <a:cs typeface="Times New Roman"/>
                <a:sym typeface="Times New Roman"/>
              </a:rPr>
              <a:t>Evaluer l’impact des comorbidités du patient sur l’espérance de vie</a:t>
            </a:r>
            <a:endParaRPr sz="3600" dirty="0">
              <a:solidFill>
                <a:srgbClr val="002060"/>
              </a:solidFill>
              <a:ea typeface="Times New Roman"/>
              <a:cs typeface="Times New Roman"/>
              <a:sym typeface="Times New Roman"/>
            </a:endParaRPr>
          </a:p>
          <a:p>
            <a:pPr>
              <a:buClr>
                <a:schemeClr val="dk1"/>
              </a:buClr>
              <a:buSzPts val="1100"/>
            </a:pPr>
            <a:endParaRPr sz="3600" dirty="0">
              <a:solidFill>
                <a:srgbClr val="002060"/>
              </a:solidFill>
              <a:ea typeface="Times New Roman"/>
              <a:cs typeface="Times New Roman"/>
              <a:sym typeface="Times New Roman"/>
            </a:endParaRPr>
          </a:p>
          <a:p>
            <a:pPr marL="514350" indent="-514350">
              <a:buClr>
                <a:schemeClr val="dk1"/>
              </a:buClr>
              <a:buSzPts val="1100"/>
              <a:buFont typeface="Arial" panose="020B0604020202020204" pitchFamily="34" charset="0"/>
              <a:buChar char="•"/>
            </a:pPr>
            <a:r>
              <a:rPr lang="fr" sz="3600" dirty="0">
                <a:solidFill>
                  <a:srgbClr val="002060"/>
                </a:solidFill>
                <a:ea typeface="Times New Roman"/>
                <a:cs typeface="Times New Roman"/>
                <a:sym typeface="Times New Roman"/>
              </a:rPr>
              <a:t>Optimiser (si possible) le traitement des comorbidités avant un éventuel traitement du cancer</a:t>
            </a:r>
            <a:endParaRPr sz="3600" dirty="0">
              <a:solidFill>
                <a:srgbClr val="002060"/>
              </a:solidFill>
              <a:ea typeface="Times New Roman"/>
              <a:cs typeface="Times New Roman"/>
              <a:sym typeface="Times New Roman"/>
            </a:endParaRPr>
          </a:p>
          <a:p>
            <a:pPr>
              <a:buClr>
                <a:schemeClr val="dk1"/>
              </a:buClr>
              <a:buSzPts val="1100"/>
            </a:pPr>
            <a:endParaRPr sz="3600" dirty="0">
              <a:solidFill>
                <a:srgbClr val="002060"/>
              </a:solidFill>
              <a:ea typeface="Times New Roman"/>
              <a:cs typeface="Times New Roman"/>
              <a:sym typeface="Times New Roman"/>
            </a:endParaRPr>
          </a:p>
          <a:p>
            <a:pPr marL="514350" indent="-514350">
              <a:buClr>
                <a:schemeClr val="dk1"/>
              </a:buClr>
              <a:buSzPts val="1100"/>
              <a:buFont typeface="Arial" panose="020B0604020202020204" pitchFamily="34" charset="0"/>
              <a:buChar char="•"/>
            </a:pPr>
            <a:r>
              <a:rPr lang="fr" sz="3600" dirty="0">
                <a:solidFill>
                  <a:srgbClr val="002060"/>
                </a:solidFill>
                <a:ea typeface="Times New Roman"/>
                <a:cs typeface="Times New Roman"/>
                <a:sym typeface="Times New Roman"/>
              </a:rPr>
              <a:t>Evaluer l’interférence éventuelle des comorbidités avec le traitement du cancer :</a:t>
            </a:r>
          </a:p>
          <a:p>
            <a:pPr marL="1200150" lvl="1" indent="-514350">
              <a:buClr>
                <a:schemeClr val="dk1"/>
              </a:buClr>
              <a:buSzPts val="1100"/>
              <a:buFont typeface="Arial" panose="020B0604020202020204" pitchFamily="34" charset="0"/>
              <a:buChar char="•"/>
            </a:pPr>
            <a:r>
              <a:rPr lang="fr-FR" sz="2400" b="1" dirty="0">
                <a:solidFill>
                  <a:srgbClr val="002060"/>
                </a:solidFill>
                <a:ea typeface="Times New Roman"/>
                <a:cs typeface="Times New Roman"/>
                <a:sym typeface="Times New Roman"/>
              </a:rPr>
              <a:t>Maladie cardiovasculaire</a:t>
            </a:r>
            <a:r>
              <a:rPr lang="fr-FR" sz="2400" dirty="0">
                <a:solidFill>
                  <a:srgbClr val="002060"/>
                </a:solidFill>
                <a:ea typeface="Times New Roman"/>
                <a:cs typeface="Times New Roman"/>
                <a:sym typeface="Times New Roman"/>
              </a:rPr>
              <a:t>? 	! Anti-HER2, Anthracyclines,...</a:t>
            </a:r>
          </a:p>
          <a:p>
            <a:pPr marL="1200150" lvl="1" indent="-514350">
              <a:buClr>
                <a:schemeClr val="dk1"/>
              </a:buClr>
              <a:buSzPts val="1100"/>
              <a:buFont typeface="Arial" panose="020B0604020202020204" pitchFamily="34" charset="0"/>
              <a:buChar char="•"/>
            </a:pPr>
            <a:r>
              <a:rPr lang="fr-FR" sz="2400" b="1" dirty="0">
                <a:solidFill>
                  <a:srgbClr val="002060"/>
                </a:solidFill>
                <a:ea typeface="Times New Roman"/>
                <a:cs typeface="Times New Roman"/>
                <a:sym typeface="Times New Roman"/>
              </a:rPr>
              <a:t>Insuffisance rénale?	</a:t>
            </a:r>
            <a:r>
              <a:rPr lang="fr-FR" sz="2400" dirty="0">
                <a:solidFill>
                  <a:srgbClr val="002060"/>
                </a:solidFill>
                <a:ea typeface="Times New Roman"/>
                <a:cs typeface="Times New Roman"/>
                <a:sym typeface="Times New Roman"/>
              </a:rPr>
              <a:t>! Cisplatine</a:t>
            </a:r>
          </a:p>
          <a:p>
            <a:pPr marL="1200150" lvl="1" indent="-514350">
              <a:buClr>
                <a:schemeClr val="dk1"/>
              </a:buClr>
              <a:buSzPts val="1100"/>
              <a:buFont typeface="Arial" panose="020B0604020202020204" pitchFamily="34" charset="0"/>
              <a:buChar char="•"/>
            </a:pPr>
            <a:r>
              <a:rPr lang="fr-FR" sz="2400" b="1" dirty="0">
                <a:solidFill>
                  <a:srgbClr val="002060"/>
                </a:solidFill>
                <a:ea typeface="Times New Roman"/>
                <a:cs typeface="Times New Roman"/>
                <a:sym typeface="Times New Roman"/>
              </a:rPr>
              <a:t>Neuropathie</a:t>
            </a:r>
            <a:r>
              <a:rPr lang="fr-FR" sz="2400" dirty="0">
                <a:solidFill>
                  <a:srgbClr val="002060"/>
                </a:solidFill>
                <a:ea typeface="Times New Roman"/>
                <a:cs typeface="Times New Roman"/>
                <a:sym typeface="Times New Roman"/>
              </a:rPr>
              <a:t>? 		! Taxanes</a:t>
            </a:r>
          </a:p>
          <a:p>
            <a:pPr marL="1200150" lvl="1" indent="-514350">
              <a:buClr>
                <a:schemeClr val="dk1"/>
              </a:buClr>
              <a:buSzPts val="1100"/>
              <a:buFont typeface="Arial" panose="020B0604020202020204" pitchFamily="34" charset="0"/>
              <a:buChar char="•"/>
            </a:pPr>
            <a:r>
              <a:rPr lang="fr-FR" sz="2400" b="1" dirty="0">
                <a:solidFill>
                  <a:srgbClr val="002060"/>
                </a:solidFill>
                <a:ea typeface="Times New Roman"/>
                <a:cs typeface="Times New Roman"/>
                <a:sym typeface="Times New Roman"/>
              </a:rPr>
              <a:t>Anémie</a:t>
            </a:r>
            <a:r>
              <a:rPr lang="fr-FR" sz="2400" dirty="0">
                <a:solidFill>
                  <a:srgbClr val="002060"/>
                </a:solidFill>
                <a:ea typeface="Times New Roman"/>
                <a:cs typeface="Times New Roman"/>
                <a:sym typeface="Times New Roman"/>
              </a:rPr>
              <a:t>? 			! Tolérance aux traitements</a:t>
            </a:r>
          </a:p>
          <a:p>
            <a:pPr marL="1200150" lvl="1" indent="-514350">
              <a:buClr>
                <a:schemeClr val="dk1"/>
              </a:buClr>
              <a:buSzPts val="1100"/>
              <a:buFont typeface="Arial" panose="020B0604020202020204" pitchFamily="34" charset="0"/>
              <a:buChar char="•"/>
            </a:pPr>
            <a:r>
              <a:rPr lang="fr-FR" sz="2400" b="1" dirty="0">
                <a:solidFill>
                  <a:srgbClr val="002060"/>
                </a:solidFill>
                <a:ea typeface="Times New Roman"/>
                <a:cs typeface="Times New Roman"/>
                <a:sym typeface="Times New Roman"/>
              </a:rPr>
              <a:t>Ostéoporose</a:t>
            </a:r>
            <a:r>
              <a:rPr lang="fr-FR" sz="2400" dirty="0">
                <a:solidFill>
                  <a:srgbClr val="002060"/>
                </a:solidFill>
                <a:ea typeface="Times New Roman"/>
                <a:cs typeface="Times New Roman"/>
                <a:sym typeface="Times New Roman"/>
              </a:rPr>
              <a:t>? 		! Hormonothérapie</a:t>
            </a:r>
            <a:endParaRPr lang="fr" sz="4050" dirty="0">
              <a:solidFill>
                <a:srgbClr val="002060"/>
              </a:solidFill>
              <a:ea typeface="Times New Roman"/>
              <a:cs typeface="Times New Roman"/>
              <a:sym typeface="Times New Roman"/>
            </a:endParaRPr>
          </a:p>
          <a:p>
            <a:pPr>
              <a:buClr>
                <a:schemeClr val="dk1"/>
              </a:buClr>
              <a:buSzPts val="1100"/>
            </a:pPr>
            <a:endParaRPr sz="3600" dirty="0">
              <a:solidFill>
                <a:srgbClr val="002060"/>
              </a:solidFill>
              <a:ea typeface="Times New Roman"/>
              <a:cs typeface="Times New Roman"/>
              <a:sym typeface="Times New Roman"/>
            </a:endParaRPr>
          </a:p>
        </p:txBody>
      </p:sp>
      <p:sp>
        <p:nvSpPr>
          <p:cNvPr id="3" name="ZoneTexte 2">
            <a:extLst>
              <a:ext uri="{FF2B5EF4-FFF2-40B4-BE49-F238E27FC236}">
                <a16:creationId xmlns:a16="http://schemas.microsoft.com/office/drawing/2014/main" id="{77E14409-FD5A-F523-B22C-27DE60D13229}"/>
              </a:ext>
            </a:extLst>
          </p:cNvPr>
          <p:cNvSpPr txBox="1"/>
          <p:nvPr/>
        </p:nvSpPr>
        <p:spPr>
          <a:xfrm>
            <a:off x="12239844" y="2035451"/>
            <a:ext cx="5424756" cy="507831"/>
          </a:xfrm>
          <a:prstGeom prst="rect">
            <a:avLst/>
          </a:prstGeom>
          <a:noFill/>
        </p:spPr>
        <p:txBody>
          <a:bodyPr wrap="square" rtlCol="0">
            <a:spAutoFit/>
          </a:bodyPr>
          <a:lstStyle/>
          <a:p>
            <a:pPr algn="ctr"/>
            <a:r>
              <a:rPr lang="fr-FR" dirty="0"/>
              <a:t>Nombre de comorbidités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itre 1"/>
          <p:cNvSpPr txBox="1">
            <a:spLocks noGrp="1"/>
          </p:cNvSpPr>
          <p:nvPr>
            <p:ph type="title"/>
          </p:nvPr>
        </p:nvSpPr>
        <p:spPr>
          <a:xfrm>
            <a:off x="1257300" y="547688"/>
            <a:ext cx="15773400" cy="1988345"/>
          </a:xfrm>
          <a:prstGeom prst="rect">
            <a:avLst/>
          </a:prstGeom>
        </p:spPr>
        <p:txBody>
          <a:bodyPr/>
          <a:lstStyle>
            <a:lvl1pPr defTabSz="868680">
              <a:defRPr sz="4100"/>
            </a:lvl1pPr>
          </a:lstStyle>
          <a:p>
            <a:r>
              <a:t>Symptômes chez le patient âgé atteint d’un cancer</a:t>
            </a:r>
          </a:p>
        </p:txBody>
      </p:sp>
      <p:sp>
        <p:nvSpPr>
          <p:cNvPr id="497" name="Espace réservé du contenu 2"/>
          <p:cNvSpPr txBox="1">
            <a:spLocks noGrp="1"/>
          </p:cNvSpPr>
          <p:nvPr>
            <p:ph type="body" idx="1"/>
          </p:nvPr>
        </p:nvSpPr>
        <p:spPr>
          <a:xfrm>
            <a:off x="1257300" y="2536033"/>
            <a:ext cx="15773400" cy="6177661"/>
          </a:xfrm>
          <a:prstGeom prst="rect">
            <a:avLst/>
          </a:prstGeom>
        </p:spPr>
        <p:txBody>
          <a:bodyPr/>
          <a:lstStyle/>
          <a:p>
            <a:pPr marL="329180" indent="-329180" defTabSz="1316733">
              <a:lnSpc>
                <a:spcPct val="81000"/>
              </a:lnSpc>
              <a:spcBef>
                <a:spcPts val="1350"/>
              </a:spcBef>
              <a:defRPr sz="2600"/>
            </a:pPr>
            <a:r>
              <a:rPr dirty="0"/>
              <a:t>Par rapport au patient plus jeune:</a:t>
            </a:r>
          </a:p>
          <a:p>
            <a:pPr marL="1042412" lvl="1" indent="-384045" defTabSz="1316733">
              <a:lnSpc>
                <a:spcPct val="81000"/>
              </a:lnSpc>
              <a:spcBef>
                <a:spcPts val="1350"/>
              </a:spcBef>
              <a:defRPr sz="2600"/>
            </a:pPr>
            <a:r>
              <a:rPr dirty="0" err="1"/>
              <a:t>Symptômes</a:t>
            </a:r>
            <a:r>
              <a:rPr dirty="0"/>
              <a:t> </a:t>
            </a:r>
            <a:r>
              <a:rPr dirty="0" err="1"/>
              <a:t>moins</a:t>
            </a:r>
            <a:r>
              <a:rPr dirty="0"/>
              <a:t> </a:t>
            </a:r>
            <a:r>
              <a:rPr dirty="0" err="1"/>
              <a:t>souvent</a:t>
            </a:r>
            <a:r>
              <a:rPr dirty="0"/>
              <a:t> </a:t>
            </a:r>
            <a:r>
              <a:rPr dirty="0" err="1"/>
              <a:t>rapportés</a:t>
            </a:r>
            <a:r>
              <a:rPr lang="nl-BE" dirty="0"/>
              <a:t> ou </a:t>
            </a:r>
            <a:r>
              <a:rPr dirty="0" err="1"/>
              <a:t>jugés</a:t>
            </a:r>
            <a:r>
              <a:rPr dirty="0"/>
              <a:t> plus «</a:t>
            </a:r>
            <a:r>
              <a:rPr dirty="0" err="1"/>
              <a:t>supportables</a:t>
            </a:r>
            <a:r>
              <a:rPr dirty="0"/>
              <a:t>» </a:t>
            </a:r>
          </a:p>
          <a:p>
            <a:pPr marL="1042412" lvl="1" indent="-384045" defTabSz="1316733">
              <a:lnSpc>
                <a:spcPct val="81000"/>
              </a:lnSpc>
              <a:spcBef>
                <a:spcPts val="1350"/>
              </a:spcBef>
              <a:defRPr sz="2600"/>
            </a:pPr>
            <a:r>
              <a:rPr dirty="0" err="1"/>
              <a:t>Spectre</a:t>
            </a:r>
            <a:r>
              <a:rPr dirty="0"/>
              <a:t> de </a:t>
            </a:r>
            <a:r>
              <a:rPr dirty="0" err="1"/>
              <a:t>symptômes</a:t>
            </a:r>
            <a:r>
              <a:rPr dirty="0"/>
              <a:t> plus </a:t>
            </a:r>
            <a:r>
              <a:rPr dirty="0" err="1"/>
              <a:t>étendu</a:t>
            </a:r>
            <a:r>
              <a:rPr dirty="0"/>
              <a:t> (physiques et </a:t>
            </a:r>
            <a:r>
              <a:rPr dirty="0" err="1"/>
              <a:t>psychologiques</a:t>
            </a:r>
            <a:r>
              <a:rPr dirty="0"/>
              <a:t>) avec </a:t>
            </a:r>
            <a:r>
              <a:rPr dirty="0" err="1"/>
              <a:t>certaines</a:t>
            </a:r>
            <a:r>
              <a:rPr dirty="0"/>
              <a:t> dimensions </a:t>
            </a:r>
            <a:r>
              <a:rPr dirty="0" err="1"/>
              <a:t>propres</a:t>
            </a:r>
            <a:r>
              <a:rPr dirty="0"/>
              <a:t> au </a:t>
            </a:r>
            <a:r>
              <a:rPr dirty="0" err="1"/>
              <a:t>vieillissement</a:t>
            </a:r>
            <a:endParaRPr dirty="0"/>
          </a:p>
          <a:p>
            <a:pPr marL="1042412" lvl="1" indent="-384045" defTabSz="1316733">
              <a:lnSpc>
                <a:spcPct val="81000"/>
              </a:lnSpc>
              <a:spcBef>
                <a:spcPts val="1350"/>
              </a:spcBef>
              <a:defRPr sz="2600"/>
            </a:pPr>
            <a:endParaRPr dirty="0"/>
          </a:p>
          <a:p>
            <a:pPr marL="329180" indent="-329180" defTabSz="1316733">
              <a:lnSpc>
                <a:spcPct val="81000"/>
              </a:lnSpc>
              <a:spcBef>
                <a:spcPts val="1350"/>
              </a:spcBef>
              <a:defRPr sz="2600"/>
            </a:pPr>
            <a:r>
              <a:rPr dirty="0" err="1"/>
              <a:t>Problématiques</a:t>
            </a:r>
            <a:r>
              <a:rPr dirty="0"/>
              <a:t> </a:t>
            </a:r>
            <a:r>
              <a:rPr dirty="0" err="1"/>
              <a:t>psychosociales</a:t>
            </a:r>
            <a:endParaRPr dirty="0"/>
          </a:p>
          <a:p>
            <a:pPr marL="1042412" lvl="1" indent="-384045" defTabSz="1316733">
              <a:lnSpc>
                <a:spcPct val="81000"/>
              </a:lnSpc>
              <a:spcBef>
                <a:spcPts val="1350"/>
              </a:spcBef>
              <a:defRPr sz="2600"/>
            </a:pPr>
            <a:r>
              <a:rPr dirty="0" err="1"/>
              <a:t>Moins</a:t>
            </a:r>
            <a:r>
              <a:rPr dirty="0"/>
              <a:t> </a:t>
            </a:r>
            <a:r>
              <a:rPr dirty="0" err="1"/>
              <a:t>souvent</a:t>
            </a:r>
            <a:r>
              <a:rPr dirty="0"/>
              <a:t> </a:t>
            </a:r>
            <a:r>
              <a:rPr dirty="0" err="1"/>
              <a:t>rapportées</a:t>
            </a:r>
            <a:r>
              <a:rPr dirty="0"/>
              <a:t> et </a:t>
            </a:r>
            <a:r>
              <a:rPr dirty="0" err="1"/>
              <a:t>moins</a:t>
            </a:r>
            <a:r>
              <a:rPr dirty="0"/>
              <a:t> </a:t>
            </a:r>
            <a:r>
              <a:rPr dirty="0" err="1"/>
              <a:t>sévères</a:t>
            </a:r>
            <a:r>
              <a:rPr dirty="0"/>
              <a:t> que chez le </a:t>
            </a:r>
            <a:r>
              <a:rPr dirty="0" err="1"/>
              <a:t>sujet</a:t>
            </a:r>
            <a:r>
              <a:rPr dirty="0"/>
              <a:t> plus jeune</a:t>
            </a:r>
            <a:endParaRPr lang="nl-BE" dirty="0"/>
          </a:p>
          <a:p>
            <a:pPr marL="128035" indent="-384045" defTabSz="1316733">
              <a:lnSpc>
                <a:spcPct val="81000"/>
              </a:lnSpc>
              <a:spcBef>
                <a:spcPts val="1350"/>
              </a:spcBef>
              <a:defRPr sz="2600"/>
            </a:pPr>
            <a:endParaRPr lang="nl-BE" dirty="0"/>
          </a:p>
          <a:p>
            <a:pPr marL="128035" indent="-384045" defTabSz="1316733">
              <a:lnSpc>
                <a:spcPct val="81000"/>
              </a:lnSpc>
              <a:spcBef>
                <a:spcPts val="1350"/>
              </a:spcBef>
              <a:defRPr sz="2600"/>
            </a:pPr>
            <a:r>
              <a:rPr lang="fr-BE" dirty="0"/>
              <a:t>Prise en charge antalgique : selon les 3 paliers OMS </a:t>
            </a:r>
          </a:p>
          <a:p>
            <a:pPr>
              <a:lnSpc>
                <a:spcPct val="72000"/>
              </a:lnSpc>
              <a:defRPr sz="1500"/>
            </a:pPr>
            <a:endParaRPr lang="fr-BE" dirty="0"/>
          </a:p>
          <a:p>
            <a:pPr>
              <a:lnSpc>
                <a:spcPct val="100000"/>
              </a:lnSpc>
              <a:defRPr sz="1500"/>
            </a:pPr>
            <a:r>
              <a:rPr lang="fr-BE" dirty="0"/>
              <a:t>Prescription d’opiacés chez le sujet âgé</a:t>
            </a:r>
          </a:p>
          <a:p>
            <a:pPr lvl="1">
              <a:lnSpc>
                <a:spcPct val="100000"/>
              </a:lnSpc>
              <a:defRPr sz="1500"/>
            </a:pPr>
            <a:r>
              <a:rPr lang="fr-BE" dirty="0"/>
              <a:t>“Start </a:t>
            </a:r>
            <a:r>
              <a:rPr lang="fr-BE" dirty="0" err="1"/>
              <a:t>low</a:t>
            </a:r>
            <a:r>
              <a:rPr lang="fr-BE" dirty="0"/>
              <a:t>, go slow” – dose départ 25%-50%</a:t>
            </a:r>
          </a:p>
          <a:p>
            <a:pPr lvl="1">
              <a:lnSpc>
                <a:spcPct val="100000"/>
              </a:lnSpc>
              <a:defRPr sz="1500"/>
            </a:pPr>
            <a:r>
              <a:rPr lang="fr-BE" dirty="0"/>
              <a:t>Tenir compte de la fonction rénale et hépatique dans le choix de l’opiacé</a:t>
            </a:r>
          </a:p>
          <a:p>
            <a:pPr lvl="1">
              <a:lnSpc>
                <a:spcPct val="100000"/>
              </a:lnSpc>
              <a:defRPr sz="1500"/>
            </a:pPr>
            <a:r>
              <a:rPr lang="fr-BE" dirty="0"/>
              <a:t>CAVE interactions médicamenteuses – polymédication</a:t>
            </a:r>
          </a:p>
          <a:p>
            <a:pPr lvl="1">
              <a:lnSpc>
                <a:spcPct val="100000"/>
              </a:lnSpc>
              <a:defRPr sz="1500"/>
            </a:pPr>
            <a:r>
              <a:rPr lang="fr-BE" dirty="0"/>
              <a:t>Risque plus élevé d’ECA associé à la prescription de </a:t>
            </a:r>
            <a:r>
              <a:rPr lang="fr-BE" dirty="0" err="1"/>
              <a:t>tramadol</a:t>
            </a:r>
            <a:endParaRPr lang="fr-BE" dirty="0"/>
          </a:p>
          <a:p>
            <a:pPr lvl="1">
              <a:lnSpc>
                <a:spcPct val="100000"/>
              </a:lnSpc>
              <a:defRPr sz="1500"/>
            </a:pPr>
            <a:endParaRPr lang="fr-BE" dirty="0"/>
          </a:p>
          <a:p>
            <a:pPr>
              <a:lnSpc>
                <a:spcPct val="100000"/>
              </a:lnSpc>
              <a:defRPr sz="1500"/>
            </a:pPr>
            <a:r>
              <a:rPr lang="fr-BE" dirty="0"/>
              <a:t>Douleurs neuropathiques</a:t>
            </a:r>
          </a:p>
          <a:p>
            <a:pPr lvl="1">
              <a:lnSpc>
                <a:spcPct val="100000"/>
              </a:lnSpc>
              <a:defRPr sz="1500"/>
            </a:pPr>
            <a:r>
              <a:rPr lang="fr-BE" dirty="0"/>
              <a:t>Risque de cardiotoxicité/effets anticholinergiques</a:t>
            </a:r>
          </a:p>
          <a:p>
            <a:pPr lvl="1">
              <a:lnSpc>
                <a:spcPct val="100000"/>
              </a:lnSpc>
              <a:defRPr sz="1500"/>
            </a:pPr>
            <a:r>
              <a:rPr lang="fr-BE" dirty="0"/>
              <a:t>Préférer la gabapentine ou la </a:t>
            </a:r>
            <a:r>
              <a:rPr lang="fr-BE" dirty="0" err="1"/>
              <a:t>prégabaline</a:t>
            </a:r>
            <a:endParaRPr lang="fr-BE" dirty="0"/>
          </a:p>
          <a:p>
            <a:pPr lvl="1">
              <a:lnSpc>
                <a:spcPct val="100000"/>
              </a:lnSpc>
              <a:defRPr sz="1500"/>
            </a:pPr>
            <a:endParaRPr lang="fr-BE" dirty="0"/>
          </a:p>
          <a:p>
            <a:pPr>
              <a:lnSpc>
                <a:spcPct val="100000"/>
              </a:lnSpc>
              <a:defRPr sz="1500"/>
            </a:pPr>
            <a:r>
              <a:rPr lang="fr-BE" dirty="0" err="1"/>
              <a:t>Corticostéroides</a:t>
            </a:r>
            <a:endParaRPr lang="fr-BE" dirty="0"/>
          </a:p>
          <a:p>
            <a:pPr lvl="1">
              <a:lnSpc>
                <a:spcPct val="100000"/>
              </a:lnSpc>
              <a:defRPr sz="1500"/>
            </a:pPr>
            <a:r>
              <a:rPr lang="fr-BE" dirty="0"/>
              <a:t>CAVE toxicité (administration prolongée) : ECA, myopathie proximale, insomnie, </a:t>
            </a:r>
            <a:r>
              <a:rPr lang="fr-BE" dirty="0" err="1"/>
              <a:t>retention</a:t>
            </a:r>
            <a:r>
              <a:rPr lang="fr-BE" dirty="0"/>
              <a:t> hydrosodée, ostéoporose…</a:t>
            </a:r>
          </a:p>
          <a:p>
            <a:pPr marL="128035" indent="-384045" defTabSz="1316733">
              <a:lnSpc>
                <a:spcPct val="81000"/>
              </a:lnSpc>
              <a:spcBef>
                <a:spcPts val="1350"/>
              </a:spcBef>
              <a:defRPr sz="2600"/>
            </a:pPr>
            <a:endParaRPr dirty="0"/>
          </a:p>
        </p:txBody>
      </p:sp>
      <p:sp>
        <p:nvSpPr>
          <p:cNvPr id="498" name="ZoneTexte 3"/>
          <p:cNvSpPr txBox="1"/>
          <p:nvPr/>
        </p:nvSpPr>
        <p:spPr>
          <a:xfrm>
            <a:off x="12171399" y="8917400"/>
            <a:ext cx="6116601" cy="136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7" tIns="68577" rIns="68577" bIns="68577">
            <a:spAutoFit/>
          </a:bodyPr>
          <a:lstStyle/>
          <a:p>
            <a:pPr algn="r"/>
            <a:r>
              <a:rPr sz="2000" dirty="0"/>
              <a:t>Yates, J Pain Symptom Manage 2015</a:t>
            </a:r>
          </a:p>
          <a:p>
            <a:pPr algn="r"/>
            <a:r>
              <a:rPr sz="2000" dirty="0"/>
              <a:t>Mor, Cancer 1994</a:t>
            </a:r>
            <a:endParaRPr lang="nl-BE" sz="2000" dirty="0"/>
          </a:p>
          <a:p>
            <a:pPr algn="r">
              <a:defRPr i="1"/>
            </a:pPr>
            <a:r>
              <a:rPr lang="fr-BE" sz="2000" dirty="0"/>
              <a:t>Swart, Drug </a:t>
            </a:r>
            <a:r>
              <a:rPr lang="fr-BE" sz="2000" dirty="0" err="1"/>
              <a:t>aging</a:t>
            </a:r>
            <a:r>
              <a:rPr lang="fr-BE" sz="2000" dirty="0"/>
              <a:t>, 2017</a:t>
            </a:r>
          </a:p>
          <a:p>
            <a:pPr algn="r">
              <a:defRPr i="1"/>
            </a:pPr>
            <a:r>
              <a:rPr lang="fr-BE" sz="2000" dirty="0"/>
              <a:t>El </a:t>
            </a:r>
            <a:r>
              <a:rPr lang="fr-BE" sz="2000" dirty="0" err="1"/>
              <a:t>Hachem</a:t>
            </a:r>
            <a:r>
              <a:rPr lang="fr-BE" sz="2000" dirty="0"/>
              <a:t>, </a:t>
            </a:r>
            <a:r>
              <a:rPr lang="fr-BE" sz="2000" dirty="0" err="1"/>
              <a:t>Ecancermedicalscience</a:t>
            </a:r>
            <a:r>
              <a:rPr lang="fr-BE" sz="2000" dirty="0"/>
              <a:t>, 2019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itle 1"/>
          <p:cNvSpPr txBox="1">
            <a:spLocks noGrp="1"/>
          </p:cNvSpPr>
          <p:nvPr>
            <p:ph type="title"/>
          </p:nvPr>
        </p:nvSpPr>
        <p:spPr>
          <a:xfrm>
            <a:off x="1649506" y="547688"/>
            <a:ext cx="6838279" cy="1988345"/>
          </a:xfrm>
          <a:prstGeom prst="rect">
            <a:avLst/>
          </a:prstGeom>
        </p:spPr>
        <p:txBody>
          <a:bodyPr/>
          <a:lstStyle>
            <a:lvl1pPr defTabSz="896111">
              <a:defRPr sz="4300"/>
            </a:lvl1pPr>
          </a:lstStyle>
          <a:p>
            <a:r>
              <a:rPr dirty="0" err="1"/>
              <a:t>Symptômes</a:t>
            </a:r>
            <a:r>
              <a:rPr dirty="0"/>
              <a:t> </a:t>
            </a:r>
            <a:r>
              <a:rPr dirty="0" err="1"/>
              <a:t>rapportés</a:t>
            </a:r>
            <a:r>
              <a:rPr dirty="0"/>
              <a:t> </a:t>
            </a:r>
            <a:r>
              <a:rPr dirty="0" err="1"/>
              <a:t>en</a:t>
            </a:r>
            <a:r>
              <a:rPr dirty="0"/>
              <a:t> </a:t>
            </a:r>
            <a:r>
              <a:rPr dirty="0" err="1"/>
              <a:t>fonction</a:t>
            </a:r>
            <a:r>
              <a:rPr dirty="0"/>
              <a:t> de </a:t>
            </a:r>
            <a:r>
              <a:rPr dirty="0" err="1"/>
              <a:t>l’âge</a:t>
            </a:r>
            <a:r>
              <a:rPr dirty="0"/>
              <a:t> </a:t>
            </a:r>
          </a:p>
        </p:txBody>
      </p:sp>
      <p:pic>
        <p:nvPicPr>
          <p:cNvPr id="501" name="Image 2" descr="Image 2"/>
          <p:cNvPicPr>
            <a:picLocks noChangeAspect="1"/>
          </p:cNvPicPr>
          <p:nvPr/>
        </p:nvPicPr>
        <p:blipFill>
          <a:blip r:embed="rId2"/>
          <a:stretch>
            <a:fillRect/>
          </a:stretch>
        </p:blipFill>
        <p:spPr>
          <a:xfrm>
            <a:off x="1257300" y="2547152"/>
            <a:ext cx="7230485" cy="6258807"/>
          </a:xfrm>
          <a:prstGeom prst="rect">
            <a:avLst/>
          </a:prstGeom>
          <a:ln w="12700">
            <a:miter lim="400000"/>
          </a:ln>
        </p:spPr>
      </p:pic>
      <p:sp>
        <p:nvSpPr>
          <p:cNvPr id="502" name="ZoneTexte 3"/>
          <p:cNvSpPr txBox="1"/>
          <p:nvPr/>
        </p:nvSpPr>
        <p:spPr>
          <a:xfrm>
            <a:off x="2056086" y="8805959"/>
            <a:ext cx="6431699" cy="44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7" tIns="68577" rIns="68577" bIns="68577">
            <a:spAutoFit/>
          </a:bodyPr>
          <a:lstStyle>
            <a:lvl1pPr>
              <a:defRPr i="1"/>
            </a:lvl1pPr>
          </a:lstStyle>
          <a:p>
            <a:pPr algn="r"/>
            <a:r>
              <a:rPr sz="2000" i="0" dirty="0"/>
              <a:t>Pang, Supportive Care in Cancer, 2019</a:t>
            </a:r>
            <a:r>
              <a:rPr lang="nl-BE" sz="2000" i="0" dirty="0"/>
              <a:t>.</a:t>
            </a:r>
            <a:endParaRPr sz="2000" i="0" dirty="0"/>
          </a:p>
        </p:txBody>
      </p:sp>
      <p:pic>
        <p:nvPicPr>
          <p:cNvPr id="2" name="Image 3" descr="Image 3">
            <a:extLst>
              <a:ext uri="{FF2B5EF4-FFF2-40B4-BE49-F238E27FC236}">
                <a16:creationId xmlns:a16="http://schemas.microsoft.com/office/drawing/2014/main" id="{9D89757E-B671-BC68-72A7-442C87CCAFC9}"/>
              </a:ext>
            </a:extLst>
          </p:cNvPr>
          <p:cNvPicPr>
            <a:picLocks noChangeAspect="1"/>
          </p:cNvPicPr>
          <p:nvPr/>
        </p:nvPicPr>
        <p:blipFill>
          <a:blip r:embed="rId3"/>
          <a:stretch>
            <a:fillRect/>
          </a:stretch>
        </p:blipFill>
        <p:spPr>
          <a:xfrm>
            <a:off x="9144000" y="3031770"/>
            <a:ext cx="8881893" cy="5774189"/>
          </a:xfrm>
          <a:prstGeom prst="rect">
            <a:avLst/>
          </a:prstGeom>
          <a:ln w="12700">
            <a:miter lim="400000"/>
          </a:ln>
        </p:spPr>
      </p:pic>
      <p:sp>
        <p:nvSpPr>
          <p:cNvPr id="4" name="ZoneTexte 3">
            <a:extLst>
              <a:ext uri="{FF2B5EF4-FFF2-40B4-BE49-F238E27FC236}">
                <a16:creationId xmlns:a16="http://schemas.microsoft.com/office/drawing/2014/main" id="{2BE8FB5F-BFB8-10C1-3A58-74BA5D06E6B2}"/>
              </a:ext>
            </a:extLst>
          </p:cNvPr>
          <p:cNvSpPr txBox="1"/>
          <p:nvPr/>
        </p:nvSpPr>
        <p:spPr>
          <a:xfrm>
            <a:off x="9800217" y="922763"/>
            <a:ext cx="8225676" cy="1415772"/>
          </a:xfrm>
          <a:prstGeom prst="rect">
            <a:avLst/>
          </a:prstGeom>
          <a:noFill/>
        </p:spPr>
        <p:txBody>
          <a:bodyPr wrap="square">
            <a:spAutoFit/>
          </a:bodyPr>
          <a:lstStyle/>
          <a:p>
            <a:r>
              <a:rPr lang="fr-BE" sz="4300" dirty="0"/>
              <a:t>Prescription d’antalgiques chez le sujet âgé atteint d’un cancer</a:t>
            </a:r>
            <a:endParaRPr lang="fr-FR" sz="4300" dirty="0"/>
          </a:p>
        </p:txBody>
      </p:sp>
      <p:sp>
        <p:nvSpPr>
          <p:cNvPr id="5" name="ZoneTexte 4">
            <a:extLst>
              <a:ext uri="{FF2B5EF4-FFF2-40B4-BE49-F238E27FC236}">
                <a16:creationId xmlns:a16="http://schemas.microsoft.com/office/drawing/2014/main" id="{9DA650A8-F52F-FE81-1873-6731679D04C0}"/>
              </a:ext>
            </a:extLst>
          </p:cNvPr>
          <p:cNvSpPr txBox="1"/>
          <p:nvPr/>
        </p:nvSpPr>
        <p:spPr>
          <a:xfrm>
            <a:off x="15279128" y="8805959"/>
            <a:ext cx="3503144" cy="44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7" tIns="68577" rIns="68577" bIns="68577">
            <a:spAutoFit/>
          </a:bodyPr>
          <a:lstStyle>
            <a:lvl1pPr>
              <a:defRPr i="1"/>
            </a:lvl1pPr>
          </a:lstStyle>
          <a:p>
            <a:r>
              <a:rPr sz="2000" i="0" dirty="0"/>
              <a:t>Bernabei, JAMA, 1998</a:t>
            </a:r>
            <a:r>
              <a:rPr lang="nl-BE" sz="2000" i="0" dirty="0"/>
              <a:t>.</a:t>
            </a:r>
            <a:endParaRPr sz="2000" i="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5BB64-308F-5AAD-D3F8-DAE2B5EA8C7A}"/>
            </a:ext>
          </a:extLst>
        </p:cNvPr>
        <p:cNvGrpSpPr/>
        <p:nvPr/>
      </p:nvGrpSpPr>
      <p:grpSpPr>
        <a:xfrm>
          <a:off x="0" y="0"/>
          <a:ext cx="0" cy="0"/>
          <a:chOff x="0" y="0"/>
          <a:chExt cx="0" cy="0"/>
        </a:xfrm>
      </p:grpSpPr>
      <p:sp>
        <p:nvSpPr>
          <p:cNvPr id="494" name="Titre 1">
            <a:extLst>
              <a:ext uri="{FF2B5EF4-FFF2-40B4-BE49-F238E27FC236}">
                <a16:creationId xmlns:a16="http://schemas.microsoft.com/office/drawing/2014/main" id="{464A0320-4D8D-F407-9808-99537C1540B3}"/>
              </a:ext>
            </a:extLst>
          </p:cNvPr>
          <p:cNvSpPr txBox="1">
            <a:spLocks noGrp="1"/>
          </p:cNvSpPr>
          <p:nvPr>
            <p:ph type="ctrTitle"/>
          </p:nvPr>
        </p:nvSpPr>
        <p:spPr>
          <a:xfrm>
            <a:off x="2286000" y="4193661"/>
            <a:ext cx="13716000" cy="3581402"/>
          </a:xfrm>
          <a:prstGeom prst="rect">
            <a:avLst/>
          </a:prstGeom>
        </p:spPr>
        <p:txBody>
          <a:bodyPr/>
          <a:lstStyle>
            <a:lvl1pPr>
              <a:defRPr sz="4500"/>
            </a:lvl1pPr>
          </a:lstStyle>
          <a:p>
            <a:r>
              <a:rPr lang="nl-BE" sz="8800" dirty="0"/>
              <a:t>La qualité de vie et les perspectives du point de vue du patient</a:t>
            </a:r>
            <a:br>
              <a:rPr lang="nl-BE" sz="8800" dirty="0"/>
            </a:br>
            <a:br>
              <a:rPr lang="nl-BE" sz="8800" dirty="0"/>
            </a:br>
            <a:r>
              <a:rPr lang="fr-BE" sz="4400" dirty="0"/>
              <a:t>Autres considérations à prendre en compte</a:t>
            </a:r>
            <a:endParaRPr sz="8800" dirty="0"/>
          </a:p>
        </p:txBody>
      </p:sp>
    </p:spTree>
    <p:extLst>
      <p:ext uri="{BB962C8B-B14F-4D97-AF65-F5344CB8AC3E}">
        <p14:creationId xmlns:p14="http://schemas.microsoft.com/office/powerpoint/2010/main" val="336660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itre 1"/>
          <p:cNvSpPr txBox="1">
            <a:spLocks noGrp="1"/>
          </p:cNvSpPr>
          <p:nvPr>
            <p:ph type="title"/>
          </p:nvPr>
        </p:nvSpPr>
        <p:spPr>
          <a:xfrm>
            <a:off x="1257300" y="547688"/>
            <a:ext cx="15773400" cy="1988345"/>
          </a:xfrm>
          <a:prstGeom prst="rect">
            <a:avLst/>
          </a:prstGeom>
        </p:spPr>
        <p:txBody>
          <a:bodyPr/>
          <a:lstStyle>
            <a:lvl1pPr defTabSz="841247">
              <a:defRPr sz="4000"/>
            </a:lvl1pPr>
          </a:lstStyle>
          <a:p>
            <a:r>
              <a:t>Evaluation et prise en compte de la qualité de vie chez le patient âgé atteint d’un cancer</a:t>
            </a:r>
          </a:p>
        </p:txBody>
      </p:sp>
      <p:sp>
        <p:nvSpPr>
          <p:cNvPr id="513" name="Espace réservé du contenu 2"/>
          <p:cNvSpPr txBox="1">
            <a:spLocks noGrp="1"/>
          </p:cNvSpPr>
          <p:nvPr>
            <p:ph type="body" idx="1"/>
          </p:nvPr>
        </p:nvSpPr>
        <p:spPr>
          <a:xfrm>
            <a:off x="1257300" y="2374336"/>
            <a:ext cx="8119782" cy="6177661"/>
          </a:xfrm>
          <a:prstGeom prst="rect">
            <a:avLst/>
          </a:prstGeom>
        </p:spPr>
        <p:txBody>
          <a:bodyPr/>
          <a:lstStyle/>
          <a:p>
            <a:pPr marL="0" indent="0" defTabSz="1330449">
              <a:spcBef>
                <a:spcPts val="1350"/>
              </a:spcBef>
              <a:buNone/>
              <a:defRPr sz="2700"/>
            </a:pPr>
            <a:r>
              <a:rPr lang="nl-BE" b="1" dirty="0"/>
              <a:t>D</a:t>
            </a:r>
            <a:r>
              <a:rPr b="1" dirty="0" err="1"/>
              <a:t>éfinition</a:t>
            </a:r>
            <a:r>
              <a:rPr b="1" dirty="0"/>
              <a:t> OMS : </a:t>
            </a:r>
          </a:p>
          <a:p>
            <a:pPr marL="332610" indent="-332610" defTabSz="1330449">
              <a:spcBef>
                <a:spcPts val="1350"/>
              </a:spcBef>
              <a:defRPr sz="2700"/>
            </a:pPr>
            <a:endParaRPr dirty="0"/>
          </a:p>
          <a:p>
            <a:pPr marL="0" indent="0" defTabSz="1330449">
              <a:spcBef>
                <a:spcPts val="1350"/>
              </a:spcBef>
              <a:buSzTx/>
              <a:buNone/>
              <a:defRPr sz="2700"/>
            </a:pPr>
            <a:r>
              <a:rPr dirty="0"/>
              <a:t>«</a:t>
            </a:r>
            <a:r>
              <a:rPr i="1" dirty="0"/>
              <a:t> </a:t>
            </a:r>
            <a:r>
              <a:rPr lang="nl-BE" i="1" dirty="0"/>
              <a:t>La qualité de vie est </a:t>
            </a:r>
            <a:r>
              <a:rPr i="1" dirty="0"/>
              <a:t>la perception </a:t>
            </a:r>
            <a:r>
              <a:rPr i="1" dirty="0" err="1"/>
              <a:t>qu’a</a:t>
            </a:r>
            <a:r>
              <a:rPr i="1" dirty="0"/>
              <a:t> un </a:t>
            </a:r>
            <a:r>
              <a:rPr i="1" dirty="0" err="1"/>
              <a:t>individu</a:t>
            </a:r>
            <a:r>
              <a:rPr i="1" dirty="0"/>
              <a:t> de </a:t>
            </a:r>
            <a:r>
              <a:rPr i="1" dirty="0" err="1"/>
              <a:t>sa</a:t>
            </a:r>
            <a:r>
              <a:rPr i="1" dirty="0"/>
              <a:t> place dans </a:t>
            </a:r>
            <a:r>
              <a:rPr i="1" dirty="0" err="1"/>
              <a:t>l’existence</a:t>
            </a:r>
            <a:r>
              <a:rPr i="1" dirty="0"/>
              <a:t>, dans le </a:t>
            </a:r>
            <a:r>
              <a:rPr i="1" dirty="0" err="1"/>
              <a:t>contexte</a:t>
            </a:r>
            <a:r>
              <a:rPr i="1" dirty="0"/>
              <a:t> de la culture et du </a:t>
            </a:r>
            <a:r>
              <a:rPr i="1" dirty="0" err="1"/>
              <a:t>système</a:t>
            </a:r>
            <a:r>
              <a:rPr i="1" dirty="0"/>
              <a:t> de </a:t>
            </a:r>
            <a:r>
              <a:rPr i="1" dirty="0" err="1"/>
              <a:t>valeurs</a:t>
            </a:r>
            <a:r>
              <a:rPr i="1" dirty="0"/>
              <a:t> dans </a:t>
            </a:r>
            <a:r>
              <a:rPr i="1" dirty="0" err="1"/>
              <a:t>lesquels</a:t>
            </a:r>
            <a:r>
              <a:rPr i="1" dirty="0"/>
              <a:t> il vit, </a:t>
            </a:r>
            <a:r>
              <a:rPr i="1" dirty="0" err="1"/>
              <a:t>en</a:t>
            </a:r>
            <a:r>
              <a:rPr i="1" dirty="0"/>
              <a:t> relation avec </a:t>
            </a:r>
            <a:r>
              <a:rPr i="1" dirty="0" err="1"/>
              <a:t>ses</a:t>
            </a:r>
            <a:r>
              <a:rPr i="1" dirty="0"/>
              <a:t> </a:t>
            </a:r>
            <a:r>
              <a:rPr i="1" dirty="0" err="1"/>
              <a:t>objectifs</a:t>
            </a:r>
            <a:r>
              <a:rPr i="1" dirty="0"/>
              <a:t>*</a:t>
            </a:r>
            <a:r>
              <a:rPr i="1" dirty="0">
                <a:solidFill>
                  <a:srgbClr val="FF0000"/>
                </a:solidFill>
              </a:rPr>
              <a:t>*</a:t>
            </a:r>
            <a:r>
              <a:rPr i="1" dirty="0"/>
              <a:t>, </a:t>
            </a:r>
            <a:r>
              <a:rPr i="1" dirty="0" err="1"/>
              <a:t>ses</a:t>
            </a:r>
            <a:r>
              <a:rPr i="1" dirty="0"/>
              <a:t> </a:t>
            </a:r>
            <a:r>
              <a:rPr i="1" dirty="0" err="1"/>
              <a:t>attentes</a:t>
            </a:r>
            <a:r>
              <a:rPr i="1" dirty="0"/>
              <a:t>*</a:t>
            </a:r>
            <a:r>
              <a:rPr i="1" dirty="0">
                <a:solidFill>
                  <a:srgbClr val="FF0000"/>
                </a:solidFill>
              </a:rPr>
              <a:t>*</a:t>
            </a:r>
            <a:r>
              <a:rPr i="1" dirty="0"/>
              <a:t>, </a:t>
            </a:r>
            <a:r>
              <a:rPr i="1" dirty="0" err="1"/>
              <a:t>ses</a:t>
            </a:r>
            <a:r>
              <a:rPr i="1" dirty="0"/>
              <a:t> </a:t>
            </a:r>
            <a:r>
              <a:rPr i="1" dirty="0" err="1"/>
              <a:t>normes</a:t>
            </a:r>
            <a:r>
              <a:rPr i="1" dirty="0"/>
              <a:t>* et </a:t>
            </a:r>
            <a:r>
              <a:rPr i="1" dirty="0" err="1"/>
              <a:t>ses</a:t>
            </a:r>
            <a:r>
              <a:rPr i="1" dirty="0"/>
              <a:t> </a:t>
            </a:r>
            <a:r>
              <a:rPr i="1" dirty="0" err="1"/>
              <a:t>inquiétudes</a:t>
            </a:r>
            <a:r>
              <a:rPr i="1" dirty="0"/>
              <a:t>*</a:t>
            </a:r>
            <a:r>
              <a:rPr i="1" dirty="0">
                <a:solidFill>
                  <a:srgbClr val="FF0000"/>
                </a:solidFill>
              </a:rPr>
              <a:t>*</a:t>
            </a:r>
            <a:r>
              <a:rPr i="1" dirty="0"/>
              <a:t>. Il </a:t>
            </a:r>
            <a:r>
              <a:rPr i="1" dirty="0" err="1"/>
              <a:t>s’agit</a:t>
            </a:r>
            <a:r>
              <a:rPr i="1" dirty="0"/>
              <a:t> d’un large champ </a:t>
            </a:r>
            <a:r>
              <a:rPr i="1" dirty="0" err="1"/>
              <a:t>conceptuel</a:t>
            </a:r>
            <a:r>
              <a:rPr i="1" dirty="0"/>
              <a:t>, </a:t>
            </a:r>
            <a:r>
              <a:rPr i="1" dirty="0" err="1"/>
              <a:t>englobant</a:t>
            </a:r>
            <a:r>
              <a:rPr i="1" dirty="0"/>
              <a:t> de manière </a:t>
            </a:r>
            <a:r>
              <a:rPr i="1" dirty="0" err="1"/>
              <a:t>complexe</a:t>
            </a:r>
            <a:r>
              <a:rPr i="1" dirty="0"/>
              <a:t> la santé physique*</a:t>
            </a:r>
            <a:r>
              <a:rPr i="1" dirty="0">
                <a:solidFill>
                  <a:srgbClr val="FF0000"/>
                </a:solidFill>
              </a:rPr>
              <a:t>*</a:t>
            </a:r>
            <a:r>
              <a:rPr i="1" dirty="0"/>
              <a:t> de la </a:t>
            </a:r>
            <a:r>
              <a:rPr i="1" dirty="0" err="1"/>
              <a:t>personne</a:t>
            </a:r>
            <a:r>
              <a:rPr i="1" dirty="0"/>
              <a:t>, son état </a:t>
            </a:r>
            <a:r>
              <a:rPr i="1" dirty="0" err="1"/>
              <a:t>psychologique</a:t>
            </a:r>
            <a:r>
              <a:rPr i="1" dirty="0"/>
              <a:t>*</a:t>
            </a:r>
            <a:r>
              <a:rPr i="1" dirty="0">
                <a:solidFill>
                  <a:srgbClr val="FF0000"/>
                </a:solidFill>
              </a:rPr>
              <a:t>*</a:t>
            </a:r>
            <a:r>
              <a:rPr i="1" dirty="0"/>
              <a:t>, son </a:t>
            </a:r>
            <a:r>
              <a:rPr i="1" dirty="0" err="1"/>
              <a:t>niveau</a:t>
            </a:r>
            <a:r>
              <a:rPr i="1" dirty="0"/>
              <a:t> </a:t>
            </a:r>
            <a:r>
              <a:rPr i="1" dirty="0" err="1"/>
              <a:t>d’indépendance</a:t>
            </a:r>
            <a:r>
              <a:rPr i="1" dirty="0"/>
              <a:t>*</a:t>
            </a:r>
            <a:r>
              <a:rPr i="1" dirty="0">
                <a:solidFill>
                  <a:srgbClr val="FF0000"/>
                </a:solidFill>
              </a:rPr>
              <a:t>*</a:t>
            </a:r>
            <a:r>
              <a:rPr i="1" dirty="0"/>
              <a:t>, </a:t>
            </a:r>
            <a:r>
              <a:rPr i="1" dirty="0" err="1"/>
              <a:t>ses</a:t>
            </a:r>
            <a:r>
              <a:rPr i="1" dirty="0"/>
              <a:t> relations </a:t>
            </a:r>
            <a:r>
              <a:rPr i="1" dirty="0" err="1"/>
              <a:t>sociales</a:t>
            </a:r>
            <a:r>
              <a:rPr i="1" dirty="0"/>
              <a:t>*</a:t>
            </a:r>
            <a:r>
              <a:rPr i="1" dirty="0">
                <a:solidFill>
                  <a:srgbClr val="FF0000"/>
                </a:solidFill>
              </a:rPr>
              <a:t>*</a:t>
            </a:r>
            <a:r>
              <a:rPr i="1" dirty="0"/>
              <a:t>, </a:t>
            </a:r>
            <a:r>
              <a:rPr i="1" dirty="0" err="1"/>
              <a:t>ses</a:t>
            </a:r>
            <a:r>
              <a:rPr i="1" dirty="0"/>
              <a:t> </a:t>
            </a:r>
            <a:r>
              <a:rPr i="1" dirty="0" err="1"/>
              <a:t>croyances</a:t>
            </a:r>
            <a:r>
              <a:rPr i="1" dirty="0"/>
              <a:t> </a:t>
            </a:r>
            <a:r>
              <a:rPr i="1" dirty="0" err="1"/>
              <a:t>personnelles</a:t>
            </a:r>
            <a:r>
              <a:rPr i="1" dirty="0"/>
              <a:t> et </a:t>
            </a:r>
            <a:r>
              <a:rPr i="1" dirty="0" err="1"/>
              <a:t>sa</a:t>
            </a:r>
            <a:r>
              <a:rPr i="1" dirty="0"/>
              <a:t> relation avec les </a:t>
            </a:r>
            <a:r>
              <a:rPr i="1" dirty="0" err="1"/>
              <a:t>spécificités</a:t>
            </a:r>
            <a:r>
              <a:rPr i="1" dirty="0"/>
              <a:t> de son </a:t>
            </a:r>
            <a:r>
              <a:rPr i="1" dirty="0" err="1"/>
              <a:t>environnement</a:t>
            </a:r>
            <a:r>
              <a:rPr lang="nl-BE" i="1" dirty="0"/>
              <a:t>.</a:t>
            </a:r>
            <a:r>
              <a:rPr dirty="0"/>
              <a:t> »</a:t>
            </a:r>
          </a:p>
        </p:txBody>
      </p:sp>
      <p:sp>
        <p:nvSpPr>
          <p:cNvPr id="514" name="ZoneTexte 3"/>
          <p:cNvSpPr txBox="1"/>
          <p:nvPr/>
        </p:nvSpPr>
        <p:spPr>
          <a:xfrm>
            <a:off x="3516826" y="8490223"/>
            <a:ext cx="6362280" cy="877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p>
            <a:pPr algn="r">
              <a:defRPr sz="1600"/>
            </a:pPr>
            <a:r>
              <a:rPr sz="2400" dirty="0"/>
              <a:t>*Impact </a:t>
            </a:r>
            <a:r>
              <a:rPr sz="2400" dirty="0" err="1"/>
              <a:t>potentiel</a:t>
            </a:r>
            <a:r>
              <a:rPr sz="2400" dirty="0"/>
              <a:t> de la </a:t>
            </a:r>
            <a:r>
              <a:rPr sz="2400" dirty="0" err="1"/>
              <a:t>maladie</a:t>
            </a:r>
            <a:r>
              <a:rPr sz="2400" dirty="0"/>
              <a:t> </a:t>
            </a:r>
            <a:r>
              <a:rPr sz="2400" dirty="0" err="1"/>
              <a:t>oncologique</a:t>
            </a:r>
            <a:endParaRPr sz="2400" dirty="0"/>
          </a:p>
          <a:p>
            <a:pPr algn="r">
              <a:defRPr sz="1600">
                <a:solidFill>
                  <a:srgbClr val="FF0000"/>
                </a:solidFill>
              </a:defRPr>
            </a:pPr>
            <a:r>
              <a:rPr sz="2400" dirty="0"/>
              <a:t>*</a:t>
            </a:r>
            <a:r>
              <a:rPr sz="2400" dirty="0">
                <a:solidFill>
                  <a:srgbClr val="000000"/>
                </a:solidFill>
              </a:rPr>
              <a:t>Impact </a:t>
            </a:r>
            <a:r>
              <a:rPr sz="2400" dirty="0" err="1">
                <a:solidFill>
                  <a:srgbClr val="000000"/>
                </a:solidFill>
              </a:rPr>
              <a:t>potentiel</a:t>
            </a:r>
            <a:r>
              <a:rPr sz="2400" dirty="0">
                <a:solidFill>
                  <a:srgbClr val="000000"/>
                </a:solidFill>
              </a:rPr>
              <a:t> de </a:t>
            </a:r>
            <a:r>
              <a:rPr sz="2400" dirty="0" err="1">
                <a:solidFill>
                  <a:srgbClr val="000000"/>
                </a:solidFill>
              </a:rPr>
              <a:t>l’âge</a:t>
            </a:r>
            <a:r>
              <a:rPr sz="2400" dirty="0">
                <a:solidFill>
                  <a:srgbClr val="000000"/>
                </a:solidFill>
              </a:rPr>
              <a:t> et du </a:t>
            </a:r>
            <a:r>
              <a:rPr sz="2400" dirty="0" err="1">
                <a:solidFill>
                  <a:srgbClr val="000000"/>
                </a:solidFill>
              </a:rPr>
              <a:t>vieillissement</a:t>
            </a:r>
            <a:endParaRPr sz="2400" dirty="0">
              <a:solidFill>
                <a:srgbClr val="000000"/>
              </a:solidFill>
            </a:endParaRPr>
          </a:p>
        </p:txBody>
      </p:sp>
      <p:pic>
        <p:nvPicPr>
          <p:cNvPr id="2" name="Image 3" descr="Image 3">
            <a:extLst>
              <a:ext uri="{FF2B5EF4-FFF2-40B4-BE49-F238E27FC236}">
                <a16:creationId xmlns:a16="http://schemas.microsoft.com/office/drawing/2014/main" id="{030E1F7D-C6D5-BDEF-A7CD-71FD0081C571}"/>
              </a:ext>
            </a:extLst>
          </p:cNvPr>
          <p:cNvPicPr>
            <a:picLocks noChangeAspect="1"/>
          </p:cNvPicPr>
          <p:nvPr/>
        </p:nvPicPr>
        <p:blipFill>
          <a:blip r:embed="rId3"/>
          <a:stretch>
            <a:fillRect/>
          </a:stretch>
        </p:blipFill>
        <p:spPr>
          <a:xfrm>
            <a:off x="10600279" y="2759501"/>
            <a:ext cx="6993816" cy="5730722"/>
          </a:xfrm>
          <a:prstGeom prst="rect">
            <a:avLst/>
          </a:prstGeom>
          <a:ln w="12700">
            <a:miter lim="400000"/>
          </a:ln>
        </p:spPr>
      </p:pic>
      <p:sp>
        <p:nvSpPr>
          <p:cNvPr id="4" name="ZoneTexte 3">
            <a:extLst>
              <a:ext uri="{FF2B5EF4-FFF2-40B4-BE49-F238E27FC236}">
                <a16:creationId xmlns:a16="http://schemas.microsoft.com/office/drawing/2014/main" id="{EB9228D7-CA35-0F84-50C1-2300000EB566}"/>
              </a:ext>
            </a:extLst>
          </p:cNvPr>
          <p:cNvSpPr txBox="1"/>
          <p:nvPr/>
        </p:nvSpPr>
        <p:spPr>
          <a:xfrm>
            <a:off x="8910918" y="8928801"/>
            <a:ext cx="9144000" cy="400110"/>
          </a:xfrm>
          <a:prstGeom prst="rect">
            <a:avLst/>
          </a:prstGeom>
          <a:noFill/>
        </p:spPr>
        <p:txBody>
          <a:bodyPr wrap="square">
            <a:spAutoFit/>
          </a:bodyPr>
          <a:lstStyle/>
          <a:p>
            <a:pPr algn="r"/>
            <a:r>
              <a:rPr lang="fr-BE" sz="2000" dirty="0"/>
              <a:t>M </a:t>
            </a:r>
            <a:r>
              <a:rPr lang="fr-BE" sz="2000" dirty="0" err="1"/>
              <a:t>Depster</a:t>
            </a:r>
            <a:r>
              <a:rPr lang="fr-BE" sz="2000" dirty="0"/>
              <a:t>, </a:t>
            </a:r>
            <a:r>
              <a:rPr lang="fr-BE" sz="2000" dirty="0" err="1"/>
              <a:t>Quality</a:t>
            </a:r>
            <a:r>
              <a:rPr lang="fr-BE" sz="2000" dirty="0"/>
              <a:t> of Life </a:t>
            </a:r>
            <a:r>
              <a:rPr lang="fr-BE" sz="2000" dirty="0" err="1"/>
              <a:t>Research</a:t>
            </a:r>
            <a:r>
              <a:rPr lang="fr-BE" sz="2000" dirty="0"/>
              <a:t>, 2000.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Titre 1"/>
          <p:cNvSpPr txBox="1">
            <a:spLocks noGrp="1"/>
          </p:cNvSpPr>
          <p:nvPr>
            <p:ph type="title"/>
          </p:nvPr>
        </p:nvSpPr>
        <p:spPr>
          <a:xfrm>
            <a:off x="793920" y="935553"/>
            <a:ext cx="7038567" cy="1732139"/>
          </a:xfrm>
          <a:prstGeom prst="rect">
            <a:avLst/>
          </a:prstGeom>
        </p:spPr>
        <p:txBody>
          <a:bodyPr/>
          <a:lstStyle>
            <a:lvl1pPr defTabSz="813816">
              <a:defRPr sz="3400"/>
            </a:lvl1pPr>
          </a:lstStyle>
          <a:p>
            <a:pPr>
              <a:lnSpc>
                <a:spcPct val="100000"/>
              </a:lnSpc>
            </a:pPr>
            <a:r>
              <a:rPr sz="3600" dirty="0" err="1"/>
              <a:t>Intégration</a:t>
            </a:r>
            <a:r>
              <a:rPr sz="3600" dirty="0"/>
              <a:t> de </a:t>
            </a:r>
            <a:r>
              <a:rPr sz="3600" dirty="0" err="1"/>
              <a:t>l’évaluation</a:t>
            </a:r>
            <a:r>
              <a:rPr sz="3600" dirty="0"/>
              <a:t> de la </a:t>
            </a:r>
            <a:r>
              <a:rPr sz="3600" dirty="0" err="1"/>
              <a:t>qualité</a:t>
            </a:r>
            <a:r>
              <a:rPr sz="3600" dirty="0"/>
              <a:t> de vie dans la </a:t>
            </a:r>
            <a:r>
              <a:rPr sz="3600" dirty="0" err="1"/>
              <a:t>prise</a:t>
            </a:r>
            <a:r>
              <a:rPr sz="3600" dirty="0"/>
              <a:t> </a:t>
            </a:r>
            <a:r>
              <a:rPr sz="3600" dirty="0" err="1"/>
              <a:t>en</a:t>
            </a:r>
            <a:r>
              <a:rPr sz="3600" dirty="0"/>
              <a:t> charge </a:t>
            </a:r>
            <a:r>
              <a:rPr sz="3600" dirty="0" err="1"/>
              <a:t>oncologique</a:t>
            </a:r>
            <a:r>
              <a:rPr sz="3600" dirty="0"/>
              <a:t> de la </a:t>
            </a:r>
            <a:r>
              <a:rPr sz="3600" dirty="0" err="1"/>
              <a:t>personne</a:t>
            </a:r>
            <a:r>
              <a:rPr sz="3600" dirty="0"/>
              <a:t> </a:t>
            </a:r>
            <a:r>
              <a:rPr sz="3600" dirty="0" err="1"/>
              <a:t>âgée</a:t>
            </a:r>
            <a:endParaRPr sz="3600" dirty="0"/>
          </a:p>
        </p:txBody>
      </p:sp>
      <p:pic>
        <p:nvPicPr>
          <p:cNvPr id="540" name="Image 3" descr="Image 3"/>
          <p:cNvPicPr>
            <a:picLocks noChangeAspect="1"/>
          </p:cNvPicPr>
          <p:nvPr/>
        </p:nvPicPr>
        <p:blipFill>
          <a:blip r:embed="rId2"/>
          <a:stretch>
            <a:fillRect/>
          </a:stretch>
        </p:blipFill>
        <p:spPr>
          <a:xfrm>
            <a:off x="7832487" y="82250"/>
            <a:ext cx="10455513" cy="9758480"/>
          </a:xfrm>
          <a:prstGeom prst="rect">
            <a:avLst/>
          </a:prstGeom>
          <a:ln w="12700">
            <a:miter lim="400000"/>
          </a:ln>
        </p:spPr>
      </p:pic>
      <p:sp>
        <p:nvSpPr>
          <p:cNvPr id="541" name="ZoneTexte 2"/>
          <p:cNvSpPr txBox="1"/>
          <p:nvPr/>
        </p:nvSpPr>
        <p:spPr>
          <a:xfrm>
            <a:off x="12820131" y="9840730"/>
            <a:ext cx="5467869" cy="44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7" tIns="68577" rIns="68577" bIns="68577">
            <a:spAutoFit/>
          </a:bodyPr>
          <a:lstStyle>
            <a:lvl1pPr>
              <a:defRPr i="1"/>
            </a:lvl1pPr>
          </a:lstStyle>
          <a:p>
            <a:pPr algn="r"/>
            <a:r>
              <a:rPr sz="2000" i="0" dirty="0"/>
              <a:t>F </a:t>
            </a:r>
            <a:r>
              <a:rPr sz="2000" i="0" dirty="0" err="1"/>
              <a:t>Scotté</a:t>
            </a:r>
            <a:r>
              <a:rPr sz="2000" i="0" dirty="0"/>
              <a:t>, Annals of Oncology, 2019</a:t>
            </a:r>
            <a:r>
              <a:rPr lang="nl-BE" sz="2000" i="0" dirty="0"/>
              <a:t>.</a:t>
            </a:r>
            <a:endParaRPr sz="2000" i="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Titre 1"/>
          <p:cNvSpPr txBox="1">
            <a:spLocks noGrp="1"/>
          </p:cNvSpPr>
          <p:nvPr>
            <p:ph type="title"/>
          </p:nvPr>
        </p:nvSpPr>
        <p:spPr>
          <a:xfrm>
            <a:off x="1257300" y="547688"/>
            <a:ext cx="15773400" cy="1988345"/>
          </a:xfrm>
          <a:prstGeom prst="rect">
            <a:avLst/>
          </a:prstGeom>
        </p:spPr>
        <p:txBody>
          <a:bodyPr/>
          <a:lstStyle>
            <a:lvl1pPr defTabSz="868680">
              <a:defRPr sz="4100"/>
            </a:lvl1pPr>
          </a:lstStyle>
          <a:p>
            <a:r>
              <a:rPr dirty="0"/>
              <a:t>Importance </a:t>
            </a:r>
            <a:r>
              <a:rPr dirty="0" err="1"/>
              <a:t>d’intégrer</a:t>
            </a:r>
            <a:r>
              <a:rPr dirty="0"/>
              <a:t> la perspective du patient</a:t>
            </a:r>
          </a:p>
        </p:txBody>
      </p:sp>
      <p:sp>
        <p:nvSpPr>
          <p:cNvPr id="531" name="Espace réservé du contenu 2"/>
          <p:cNvSpPr txBox="1">
            <a:spLocks noGrp="1"/>
          </p:cNvSpPr>
          <p:nvPr>
            <p:ph type="body" idx="1"/>
          </p:nvPr>
        </p:nvSpPr>
        <p:spPr>
          <a:xfrm>
            <a:off x="1257300" y="2473687"/>
            <a:ext cx="16152159" cy="5281780"/>
          </a:xfrm>
          <a:prstGeom prst="rect">
            <a:avLst/>
          </a:prstGeom>
        </p:spPr>
        <p:txBody>
          <a:bodyPr/>
          <a:lstStyle/>
          <a:p>
            <a:endParaRPr dirty="0"/>
          </a:p>
          <a:p>
            <a:r>
              <a:rPr lang="nl-BE" sz="3200" dirty="0"/>
              <a:t>Les enjeux de vie changent avec l’âge</a:t>
            </a:r>
          </a:p>
          <a:p>
            <a:pPr lvl="1"/>
            <a:r>
              <a:rPr lang="fr-BE" sz="2000" dirty="0"/>
              <a:t>Les objectifs comprennent la minimisation du risque d’effets toxiques et la maximisation de la fonction et de la qualité de vie</a:t>
            </a:r>
          </a:p>
          <a:p>
            <a:pPr lvl="1"/>
            <a:endParaRPr lang="nl-BE" sz="2600" dirty="0"/>
          </a:p>
          <a:p>
            <a:r>
              <a:rPr sz="3200" dirty="0" err="1"/>
              <a:t>L’âge</a:t>
            </a:r>
            <a:r>
              <a:rPr sz="3200" dirty="0"/>
              <a:t> </a:t>
            </a:r>
            <a:r>
              <a:rPr sz="3200" dirty="0" err="1"/>
              <a:t>peut</a:t>
            </a:r>
            <a:r>
              <a:rPr sz="3200" dirty="0"/>
              <a:t> </a:t>
            </a:r>
            <a:r>
              <a:rPr sz="3200" dirty="0" err="1"/>
              <a:t>impacter</a:t>
            </a:r>
            <a:r>
              <a:rPr sz="3200" dirty="0"/>
              <a:t> les choix </a:t>
            </a:r>
            <a:r>
              <a:rPr sz="3200" dirty="0" err="1"/>
              <a:t>thérapeutiques</a:t>
            </a:r>
            <a:endParaRPr sz="3200" dirty="0"/>
          </a:p>
          <a:p>
            <a:pPr lvl="1">
              <a:defRPr sz="1800"/>
            </a:pPr>
            <a:r>
              <a:rPr dirty="0"/>
              <a:t>Pas de </a:t>
            </a:r>
            <a:r>
              <a:rPr dirty="0" err="1"/>
              <a:t>différence</a:t>
            </a:r>
            <a:r>
              <a:rPr dirty="0"/>
              <a:t> </a:t>
            </a:r>
            <a:r>
              <a:rPr lang="nl-BE" dirty="0"/>
              <a:t>avec l’âge </a:t>
            </a:r>
            <a:r>
              <a:rPr dirty="0"/>
              <a:t>d</a:t>
            </a:r>
            <a:r>
              <a:rPr lang="nl-BE" dirty="0"/>
              <a:t>e l</a:t>
            </a:r>
            <a:r>
              <a:rPr dirty="0"/>
              <a:t>’acceptation d’un </a:t>
            </a:r>
            <a:r>
              <a:rPr dirty="0" err="1"/>
              <a:t>traitement</a:t>
            </a:r>
            <a:r>
              <a:rPr dirty="0"/>
              <a:t> de </a:t>
            </a:r>
            <a:r>
              <a:rPr dirty="0" err="1"/>
              <a:t>chimiothérapie</a:t>
            </a:r>
            <a:r>
              <a:rPr dirty="0"/>
              <a:t>, que </a:t>
            </a:r>
            <a:r>
              <a:rPr dirty="0" err="1"/>
              <a:t>ce</a:t>
            </a:r>
            <a:r>
              <a:rPr dirty="0"/>
              <a:t> </a:t>
            </a:r>
            <a:r>
              <a:rPr dirty="0" err="1"/>
              <a:t>soit</a:t>
            </a:r>
            <a:r>
              <a:rPr dirty="0"/>
              <a:t> à </a:t>
            </a:r>
            <a:r>
              <a:rPr dirty="0" err="1"/>
              <a:t>visée</a:t>
            </a:r>
            <a:r>
              <a:rPr dirty="0"/>
              <a:t> curative </a:t>
            </a:r>
            <a:r>
              <a:rPr dirty="0" err="1"/>
              <a:t>ou</a:t>
            </a:r>
            <a:r>
              <a:rPr dirty="0"/>
              <a:t> palliative</a:t>
            </a:r>
          </a:p>
          <a:p>
            <a:pPr lvl="1">
              <a:defRPr sz="1800"/>
            </a:pPr>
            <a:r>
              <a:rPr lang="nl-BE" dirty="0"/>
              <a:t>Par contre, i</a:t>
            </a:r>
            <a:r>
              <a:rPr dirty="0" err="1"/>
              <a:t>nfluence</a:t>
            </a:r>
            <a:r>
              <a:rPr dirty="0"/>
              <a:t> de </a:t>
            </a:r>
            <a:r>
              <a:rPr dirty="0" err="1"/>
              <a:t>l’âge</a:t>
            </a:r>
            <a:r>
              <a:rPr dirty="0"/>
              <a:t> sur </a:t>
            </a:r>
            <a:r>
              <a:rPr dirty="0" err="1"/>
              <a:t>l’acceptation</a:t>
            </a:r>
            <a:r>
              <a:rPr dirty="0"/>
              <a:t> du «prix à payer» pour un </a:t>
            </a:r>
            <a:r>
              <a:rPr dirty="0" err="1"/>
              <a:t>bénéfice</a:t>
            </a:r>
            <a:r>
              <a:rPr dirty="0"/>
              <a:t> de </a:t>
            </a:r>
            <a:r>
              <a:rPr dirty="0" err="1"/>
              <a:t>survie</a:t>
            </a:r>
            <a:r>
              <a:rPr dirty="0"/>
              <a:t> </a:t>
            </a:r>
            <a:r>
              <a:rPr dirty="0" err="1"/>
              <a:t>donné</a:t>
            </a:r>
            <a:endParaRPr dirty="0"/>
          </a:p>
          <a:p>
            <a:pPr lvl="1">
              <a:defRPr sz="1800"/>
            </a:pPr>
            <a:endParaRPr dirty="0"/>
          </a:p>
          <a:p>
            <a:r>
              <a:rPr lang="nl-BE" sz="3200" dirty="0"/>
              <a:t>"</a:t>
            </a:r>
            <a:r>
              <a:rPr sz="3200" dirty="0"/>
              <a:t>One size does not fit all</a:t>
            </a:r>
            <a:r>
              <a:rPr lang="nl-BE" sz="3200" dirty="0"/>
              <a:t>"</a:t>
            </a:r>
            <a:endParaRPr sz="3200" dirty="0"/>
          </a:p>
          <a:p>
            <a:pPr lvl="1">
              <a:defRPr sz="1800"/>
            </a:pPr>
            <a:r>
              <a:rPr dirty="0"/>
              <a:t>Perspective de la vie passée et future</a:t>
            </a:r>
          </a:p>
          <a:p>
            <a:pPr lvl="1">
              <a:defRPr sz="1800"/>
            </a:pPr>
            <a:r>
              <a:rPr dirty="0" err="1"/>
              <a:t>Circonstances</a:t>
            </a:r>
            <a:r>
              <a:rPr dirty="0"/>
              <a:t> de vie </a:t>
            </a:r>
            <a:r>
              <a:rPr dirty="0" err="1"/>
              <a:t>différentes</a:t>
            </a:r>
            <a:r>
              <a:rPr dirty="0"/>
              <a:t>: impact sur le </a:t>
            </a:r>
            <a:r>
              <a:rPr dirty="0" err="1"/>
              <a:t>poids</a:t>
            </a:r>
            <a:r>
              <a:rPr dirty="0"/>
              <a:t> de la </a:t>
            </a:r>
            <a:r>
              <a:rPr dirty="0" err="1"/>
              <a:t>maladie</a:t>
            </a:r>
            <a:r>
              <a:rPr dirty="0"/>
              <a:t> et des </a:t>
            </a:r>
            <a:r>
              <a:rPr dirty="0" err="1"/>
              <a:t>traitements</a:t>
            </a:r>
            <a:r>
              <a:rPr dirty="0"/>
              <a:t> (</a:t>
            </a:r>
            <a:r>
              <a:rPr dirty="0" err="1"/>
              <a:t>responsabilités</a:t>
            </a:r>
            <a:r>
              <a:rPr dirty="0"/>
              <a:t> </a:t>
            </a:r>
            <a:r>
              <a:rPr dirty="0" err="1"/>
              <a:t>familiales</a:t>
            </a:r>
            <a:r>
              <a:rPr dirty="0"/>
              <a:t>, temps libre, </a:t>
            </a:r>
            <a:r>
              <a:rPr dirty="0" err="1"/>
              <a:t>dépendance</a:t>
            </a:r>
            <a:r>
              <a:rPr dirty="0"/>
              <a:t>, </a:t>
            </a:r>
            <a:r>
              <a:rPr dirty="0" err="1"/>
              <a:t>disponibilité</a:t>
            </a:r>
            <a:r>
              <a:rPr dirty="0"/>
              <a:t> des </a:t>
            </a:r>
            <a:r>
              <a:rPr dirty="0" err="1"/>
              <a:t>proches</a:t>
            </a:r>
            <a:r>
              <a:rPr dirty="0"/>
              <a:t> aidants)</a:t>
            </a:r>
          </a:p>
        </p:txBody>
      </p:sp>
      <p:sp>
        <p:nvSpPr>
          <p:cNvPr id="532" name="ZoneTexte 3"/>
          <p:cNvSpPr txBox="1"/>
          <p:nvPr/>
        </p:nvSpPr>
        <p:spPr>
          <a:xfrm>
            <a:off x="9205541" y="9086677"/>
            <a:ext cx="9082459" cy="1061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7" tIns="68577" rIns="68577" bIns="68577">
            <a:spAutoFit/>
          </a:bodyPr>
          <a:lstStyle>
            <a:lvl1pPr>
              <a:defRPr sz="1400"/>
            </a:lvl1pPr>
          </a:lstStyle>
          <a:p>
            <a:pPr algn="r"/>
            <a:r>
              <a:rPr lang="fr-BE" sz="2000" dirty="0" err="1"/>
              <a:t>Mohile</a:t>
            </a:r>
            <a:r>
              <a:rPr lang="fr-BE" sz="2000" dirty="0"/>
              <a:t> SG et al. JAMA </a:t>
            </a:r>
            <a:r>
              <a:rPr lang="fr-BE" sz="2000" dirty="0" err="1"/>
              <a:t>Oncol</a:t>
            </a:r>
            <a:r>
              <a:rPr lang="fr-BE" sz="2000" dirty="0"/>
              <a:t> 2020. </a:t>
            </a:r>
          </a:p>
          <a:p>
            <a:pPr algn="r"/>
            <a:r>
              <a:rPr lang="fr-BE" sz="2000" dirty="0"/>
              <a:t>Yellen et al, Journal of the National Cancer Institute, 1994. </a:t>
            </a:r>
          </a:p>
          <a:p>
            <a:pPr algn="r"/>
            <a:r>
              <a:rPr sz="2000" dirty="0" err="1"/>
              <a:t>Scotté</a:t>
            </a:r>
            <a:r>
              <a:rPr sz="2000" dirty="0"/>
              <a:t> et al, Annals of Oncology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itre 1"/>
          <p:cNvSpPr txBox="1">
            <a:spLocks noGrp="1"/>
          </p:cNvSpPr>
          <p:nvPr>
            <p:ph type="ctrTitle"/>
          </p:nvPr>
        </p:nvSpPr>
        <p:spPr>
          <a:xfrm>
            <a:off x="2286000" y="-2069309"/>
            <a:ext cx="13716000" cy="3581406"/>
          </a:xfrm>
          <a:prstGeom prst="rect">
            <a:avLst/>
          </a:prstGeom>
        </p:spPr>
        <p:txBody>
          <a:bodyPr/>
          <a:lstStyle>
            <a:lvl1pPr defTabSz="667511">
              <a:defRPr sz="2800"/>
            </a:lvl1pPr>
          </a:lstStyle>
          <a:p>
            <a:r>
              <a:t>Prise en charge holistique et multidisciplinaire</a:t>
            </a:r>
          </a:p>
        </p:txBody>
      </p:sp>
      <p:pic>
        <p:nvPicPr>
          <p:cNvPr id="544" name="Image 4" descr="Image 4"/>
          <p:cNvPicPr>
            <a:picLocks noChangeAspect="1"/>
          </p:cNvPicPr>
          <p:nvPr/>
        </p:nvPicPr>
        <p:blipFill>
          <a:blip r:embed="rId2"/>
          <a:stretch>
            <a:fillRect/>
          </a:stretch>
        </p:blipFill>
        <p:spPr>
          <a:xfrm>
            <a:off x="6167228" y="1712872"/>
            <a:ext cx="6377433" cy="7622510"/>
          </a:xfrm>
          <a:prstGeom prst="rect">
            <a:avLst/>
          </a:prstGeom>
          <a:ln w="12700">
            <a:miter lim="400000"/>
          </a:ln>
        </p:spPr>
      </p:pic>
      <p:sp>
        <p:nvSpPr>
          <p:cNvPr id="545" name="ZoneTexte 5"/>
          <p:cNvSpPr txBox="1"/>
          <p:nvPr/>
        </p:nvSpPr>
        <p:spPr>
          <a:xfrm>
            <a:off x="15664336" y="9906129"/>
            <a:ext cx="2623664" cy="380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434" tIns="51434" rIns="51434" bIns="51434">
            <a:spAutoFit/>
          </a:bodyPr>
          <a:lstStyle>
            <a:lvl1pPr>
              <a:defRPr sz="1200"/>
            </a:lvl1pPr>
          </a:lstStyle>
          <a:p>
            <a:pPr algn="r"/>
            <a:r>
              <a:rPr sz="1800" dirty="0"/>
              <a:t>Nipp et al, JCO 2021</a:t>
            </a:r>
            <a:r>
              <a:rPr lang="nl-BE" sz="1800" dirty="0"/>
              <a:t>.</a:t>
            </a:r>
            <a:endParaRPr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48"/>
          <p:cNvSpPr txBox="1"/>
          <p:nvPr/>
        </p:nvSpPr>
        <p:spPr>
          <a:xfrm>
            <a:off x="774293" y="2146250"/>
            <a:ext cx="15807000" cy="7415400"/>
          </a:xfrm>
          <a:prstGeom prst="rect">
            <a:avLst/>
          </a:prstGeom>
          <a:noFill/>
          <a:ln>
            <a:noFill/>
          </a:ln>
        </p:spPr>
        <p:txBody>
          <a:bodyPr spcFirstLastPara="1" wrap="square" lIns="182850" tIns="182850" rIns="182850" bIns="182850" anchor="t" anchorCtr="0">
            <a:noAutofit/>
          </a:bodyPr>
          <a:lstStyle/>
          <a:p>
            <a:r>
              <a:rPr lang="nl-BE" sz="4200" b="1" dirty="0">
                <a:solidFill>
                  <a:srgbClr val="002060"/>
                </a:solidFill>
                <a:ea typeface="Times New Roman"/>
                <a:cs typeface="Times New Roman"/>
                <a:sym typeface="Times New Roman"/>
              </a:rPr>
              <a:t>Index de Charlson</a:t>
            </a:r>
            <a:endParaRPr lang="fr" sz="3600" u="sng" dirty="0">
              <a:solidFill>
                <a:srgbClr val="002060"/>
              </a:solidFill>
              <a:ea typeface="Times New Roman"/>
              <a:cs typeface="Times New Roman"/>
              <a:sym typeface="Times New Roman"/>
              <a:hlinkClick r:id="rId3">
                <a:extLst>
                  <a:ext uri="{A12FA001-AC4F-418D-AE19-62706E023703}">
                    <ahyp:hlinkClr xmlns:ahyp="http://schemas.microsoft.com/office/drawing/2018/hyperlinkcolor" val="tx"/>
                  </a:ext>
                </a:extLst>
              </a:hlinkClick>
            </a:endParaRPr>
          </a:p>
          <a:p>
            <a:pPr>
              <a:lnSpc>
                <a:spcPct val="115000"/>
              </a:lnSpc>
            </a:pPr>
            <a:endParaRPr sz="3600" dirty="0">
              <a:solidFill>
                <a:srgbClr val="002060"/>
              </a:solidFill>
              <a:ea typeface="Times New Roman"/>
              <a:cs typeface="Times New Roman"/>
              <a:sym typeface="Times New Roman"/>
            </a:endParaRPr>
          </a:p>
          <a:p>
            <a:endParaRPr sz="3600" dirty="0">
              <a:solidFill>
                <a:srgbClr val="002060"/>
              </a:solidFill>
              <a:ea typeface="Times New Roman"/>
              <a:cs typeface="Times New Roman"/>
              <a:sym typeface="Times New Roman"/>
            </a:endParaRPr>
          </a:p>
        </p:txBody>
      </p:sp>
      <p:sp>
        <p:nvSpPr>
          <p:cNvPr id="4" name="Titre 2">
            <a:extLst>
              <a:ext uri="{FF2B5EF4-FFF2-40B4-BE49-F238E27FC236}">
                <a16:creationId xmlns:a16="http://schemas.microsoft.com/office/drawing/2014/main" id="{CFDACC55-9699-36B2-60E2-7281B0D4A01F}"/>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comorbidités</a:t>
            </a:r>
            <a:endParaRPr lang="fr-FR" dirty="0">
              <a:solidFill>
                <a:srgbClr val="002060"/>
              </a:solidFill>
              <a:latin typeface="+mn-lt"/>
            </a:endParaRPr>
          </a:p>
        </p:txBody>
      </p:sp>
      <p:sp>
        <p:nvSpPr>
          <p:cNvPr id="7" name="ZoneTexte 6">
            <a:extLst>
              <a:ext uri="{FF2B5EF4-FFF2-40B4-BE49-F238E27FC236}">
                <a16:creationId xmlns:a16="http://schemas.microsoft.com/office/drawing/2014/main" id="{36C5BC3B-B189-C160-8FE5-3DF1A602F613}"/>
              </a:ext>
            </a:extLst>
          </p:cNvPr>
          <p:cNvSpPr txBox="1"/>
          <p:nvPr/>
        </p:nvSpPr>
        <p:spPr>
          <a:xfrm>
            <a:off x="9144000" y="9828475"/>
            <a:ext cx="9146568" cy="507831"/>
          </a:xfrm>
          <a:prstGeom prst="rect">
            <a:avLst/>
          </a:prstGeom>
          <a:noFill/>
        </p:spPr>
        <p:txBody>
          <a:bodyPr wrap="square">
            <a:spAutoFit/>
          </a:bodyPr>
          <a:lstStyle/>
          <a:p>
            <a:pPr algn="r"/>
            <a:r>
              <a:rPr lang="fr-FR" u="sng" dirty="0">
                <a:solidFill>
                  <a:srgbClr val="00206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https://www.mdcalc.com/</a:t>
            </a:r>
            <a:r>
              <a:rPr lang="fr-FR" dirty="0" err="1">
                <a:solidFill>
                  <a:srgbClr val="002060"/>
                </a:solidFill>
                <a:latin typeface="Times New Roman"/>
                <a:ea typeface="Times New Roman"/>
                <a:cs typeface="Times New Roman"/>
                <a:sym typeface="Times New Roman"/>
              </a:rPr>
              <a:t>charlson</a:t>
            </a:r>
            <a:r>
              <a:rPr lang="fr-FR" dirty="0">
                <a:solidFill>
                  <a:srgbClr val="002060"/>
                </a:solidFill>
                <a:latin typeface="Times New Roman"/>
                <a:ea typeface="Times New Roman"/>
                <a:cs typeface="Times New Roman"/>
                <a:sym typeface="Times New Roman"/>
              </a:rPr>
              <a:t>-</a:t>
            </a:r>
            <a:r>
              <a:rPr lang="fr-FR" dirty="0" err="1">
                <a:solidFill>
                  <a:srgbClr val="002060"/>
                </a:solidFill>
                <a:latin typeface="Times New Roman"/>
                <a:ea typeface="Times New Roman"/>
                <a:cs typeface="Times New Roman"/>
                <a:sym typeface="Times New Roman"/>
              </a:rPr>
              <a:t>comorbidity</a:t>
            </a:r>
            <a:r>
              <a:rPr lang="fr-FR" dirty="0">
                <a:solidFill>
                  <a:srgbClr val="002060"/>
                </a:solidFill>
                <a:latin typeface="Times New Roman"/>
                <a:ea typeface="Times New Roman"/>
                <a:cs typeface="Times New Roman"/>
                <a:sym typeface="Times New Roman"/>
              </a:rPr>
              <a:t>-index-cci</a:t>
            </a:r>
            <a:endParaRPr lang="fr-FR" dirty="0">
              <a:solidFill>
                <a:srgbClr val="002060"/>
              </a:solidFill>
            </a:endParaRPr>
          </a:p>
        </p:txBody>
      </p:sp>
      <p:pic>
        <p:nvPicPr>
          <p:cNvPr id="2" name="Google Shape;333;p50">
            <a:extLst>
              <a:ext uri="{FF2B5EF4-FFF2-40B4-BE49-F238E27FC236}">
                <a16:creationId xmlns:a16="http://schemas.microsoft.com/office/drawing/2014/main" id="{63DF7B42-107C-0A42-0CAB-0B2BB1B05C0E}"/>
              </a:ext>
            </a:extLst>
          </p:cNvPr>
          <p:cNvPicPr preferRelativeResize="0"/>
          <p:nvPr/>
        </p:nvPicPr>
        <p:blipFill>
          <a:blip r:embed="rId5">
            <a:alphaModFix/>
          </a:blip>
          <a:stretch>
            <a:fillRect/>
          </a:stretch>
        </p:blipFill>
        <p:spPr>
          <a:xfrm>
            <a:off x="6118262" y="1924652"/>
            <a:ext cx="8991294" cy="7636998"/>
          </a:xfrm>
          <a:prstGeom prst="rect">
            <a:avLst/>
          </a:prstGeom>
          <a:noFill/>
          <a:ln>
            <a:noFill/>
          </a:ln>
        </p:spPr>
      </p:pic>
    </p:spTree>
    <p:extLst>
      <p:ext uri="{BB962C8B-B14F-4D97-AF65-F5344CB8AC3E}">
        <p14:creationId xmlns:p14="http://schemas.microsoft.com/office/powerpoint/2010/main" val="444151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48"/>
          <p:cNvSpPr txBox="1"/>
          <p:nvPr/>
        </p:nvSpPr>
        <p:spPr>
          <a:xfrm>
            <a:off x="774293" y="2146250"/>
            <a:ext cx="15807000" cy="7415400"/>
          </a:xfrm>
          <a:prstGeom prst="rect">
            <a:avLst/>
          </a:prstGeom>
          <a:noFill/>
          <a:ln>
            <a:noFill/>
          </a:ln>
        </p:spPr>
        <p:txBody>
          <a:bodyPr spcFirstLastPara="1" wrap="square" lIns="182850" tIns="182850" rIns="182850" bIns="182850" anchor="t" anchorCtr="0">
            <a:noAutofit/>
          </a:bodyPr>
          <a:lstStyle/>
          <a:p>
            <a:r>
              <a:rPr lang="fr" sz="4000" b="1" dirty="0">
                <a:solidFill>
                  <a:srgbClr val="002060"/>
                </a:solidFill>
                <a:ea typeface="Times New Roman"/>
                <a:cs typeface="Times New Roman"/>
                <a:sym typeface="Times New Roman"/>
              </a:rPr>
              <a:t>Score CIRS – G : </a:t>
            </a:r>
            <a:r>
              <a:rPr lang="fr" sz="3200" dirty="0">
                <a:solidFill>
                  <a:srgbClr val="002060"/>
                </a:solidFill>
                <a:ea typeface="Times New Roman"/>
                <a:cs typeface="Times New Roman"/>
                <a:sym typeface="Times New Roman"/>
              </a:rPr>
              <a:t>Cumulative </a:t>
            </a:r>
            <a:r>
              <a:rPr lang="fr" sz="3200" dirty="0" err="1">
                <a:solidFill>
                  <a:srgbClr val="002060"/>
                </a:solidFill>
                <a:ea typeface="Times New Roman"/>
                <a:cs typeface="Times New Roman"/>
                <a:sym typeface="Times New Roman"/>
              </a:rPr>
              <a:t>Illness</a:t>
            </a:r>
            <a:r>
              <a:rPr lang="fr" sz="3200" dirty="0">
                <a:solidFill>
                  <a:srgbClr val="002060"/>
                </a:solidFill>
                <a:ea typeface="Times New Roman"/>
                <a:cs typeface="Times New Roman"/>
                <a:sym typeface="Times New Roman"/>
              </a:rPr>
              <a:t> Rating </a:t>
            </a:r>
            <a:r>
              <a:rPr lang="fr" sz="3200" dirty="0" err="1">
                <a:solidFill>
                  <a:srgbClr val="002060"/>
                </a:solidFill>
                <a:ea typeface="Times New Roman"/>
                <a:cs typeface="Times New Roman"/>
                <a:sym typeface="Times New Roman"/>
              </a:rPr>
              <a:t>Scale</a:t>
            </a:r>
            <a:r>
              <a:rPr lang="fr" sz="3200" dirty="0">
                <a:solidFill>
                  <a:srgbClr val="002060"/>
                </a:solidFill>
                <a:ea typeface="Times New Roman"/>
                <a:cs typeface="Times New Roman"/>
                <a:sym typeface="Times New Roman"/>
              </a:rPr>
              <a:t> - </a:t>
            </a:r>
            <a:r>
              <a:rPr lang="fr" sz="3200" dirty="0" err="1">
                <a:solidFill>
                  <a:srgbClr val="002060"/>
                </a:solidFill>
                <a:ea typeface="Times New Roman"/>
                <a:cs typeface="Times New Roman"/>
                <a:sym typeface="Times New Roman"/>
              </a:rPr>
              <a:t>Geriatric</a:t>
            </a:r>
            <a:endParaRPr sz="3200" dirty="0">
              <a:solidFill>
                <a:srgbClr val="002060"/>
              </a:solidFill>
              <a:ea typeface="Times New Roman"/>
              <a:cs typeface="Times New Roman"/>
              <a:sym typeface="Times New Roman"/>
            </a:endParaRPr>
          </a:p>
          <a:p>
            <a:endParaRPr sz="3200" dirty="0">
              <a:solidFill>
                <a:srgbClr val="002060"/>
              </a:solidFill>
              <a:ea typeface="Times New Roman"/>
              <a:cs typeface="Times New Roman"/>
              <a:sym typeface="Times New Roman"/>
            </a:endParaRPr>
          </a:p>
          <a:p>
            <a:pPr>
              <a:lnSpc>
                <a:spcPct val="115000"/>
              </a:lnSpc>
            </a:pPr>
            <a:r>
              <a:rPr lang="fr" sz="3200" dirty="0">
                <a:solidFill>
                  <a:srgbClr val="002060"/>
                </a:solidFill>
                <a:ea typeface="Times New Roman"/>
                <a:cs typeface="Times New Roman"/>
                <a:sym typeface="Times New Roman"/>
              </a:rPr>
              <a:t>1 : Pas de </a:t>
            </a:r>
            <a:r>
              <a:rPr lang="fr" sz="3200" dirty="0" err="1">
                <a:solidFill>
                  <a:srgbClr val="002060"/>
                </a:solidFill>
                <a:ea typeface="Times New Roman"/>
                <a:cs typeface="Times New Roman"/>
                <a:sym typeface="Times New Roman"/>
              </a:rPr>
              <a:t>problème</a:t>
            </a:r>
            <a:r>
              <a:rPr lang="fr" sz="3200" dirty="0">
                <a:solidFill>
                  <a:srgbClr val="002060"/>
                </a:solidFill>
                <a:ea typeface="Times New Roman"/>
                <a:cs typeface="Times New Roman"/>
                <a:sym typeface="Times New Roman"/>
              </a:rPr>
              <a:t>  </a:t>
            </a:r>
            <a:endParaRPr sz="3200" dirty="0">
              <a:solidFill>
                <a:srgbClr val="002060"/>
              </a:solidFill>
              <a:ea typeface="Times New Roman"/>
              <a:cs typeface="Times New Roman"/>
              <a:sym typeface="Times New Roman"/>
            </a:endParaRPr>
          </a:p>
          <a:p>
            <a:pPr>
              <a:lnSpc>
                <a:spcPct val="115000"/>
              </a:lnSpc>
            </a:pPr>
            <a:r>
              <a:rPr lang="fr" sz="3200" dirty="0">
                <a:solidFill>
                  <a:srgbClr val="002060"/>
                </a:solidFill>
                <a:ea typeface="Times New Roman"/>
                <a:cs typeface="Times New Roman"/>
                <a:sym typeface="Times New Roman"/>
              </a:rPr>
              <a:t>2 : </a:t>
            </a:r>
            <a:r>
              <a:rPr lang="fr" sz="3200" dirty="0" err="1">
                <a:solidFill>
                  <a:srgbClr val="002060"/>
                </a:solidFill>
                <a:ea typeface="Times New Roman"/>
                <a:cs typeface="Times New Roman"/>
                <a:sym typeface="Times New Roman"/>
              </a:rPr>
              <a:t>Problème</a:t>
            </a:r>
            <a:r>
              <a:rPr lang="fr" sz="3200" dirty="0">
                <a:solidFill>
                  <a:srgbClr val="002060"/>
                </a:solidFill>
                <a:ea typeface="Times New Roman"/>
                <a:cs typeface="Times New Roman"/>
                <a:sym typeface="Times New Roman"/>
              </a:rPr>
              <a:t> insignifiant ou </a:t>
            </a:r>
            <a:r>
              <a:rPr lang="fr" sz="3200" dirty="0" err="1">
                <a:solidFill>
                  <a:srgbClr val="002060"/>
                </a:solidFill>
                <a:ea typeface="Times New Roman"/>
                <a:cs typeface="Times New Roman"/>
                <a:sym typeface="Times New Roman"/>
              </a:rPr>
              <a:t>modére</a:t>
            </a:r>
            <a:r>
              <a:rPr lang="fr" sz="3200" dirty="0">
                <a:solidFill>
                  <a:srgbClr val="002060"/>
                </a:solidFill>
                <a:ea typeface="Times New Roman"/>
                <a:cs typeface="Times New Roman"/>
                <a:sym typeface="Times New Roman"/>
              </a:rPr>
              <a:t>́ </a:t>
            </a:r>
            <a:endParaRPr sz="3200" dirty="0">
              <a:solidFill>
                <a:srgbClr val="002060"/>
              </a:solidFill>
              <a:ea typeface="Times New Roman"/>
              <a:cs typeface="Times New Roman"/>
              <a:sym typeface="Times New Roman"/>
            </a:endParaRPr>
          </a:p>
          <a:p>
            <a:pPr>
              <a:lnSpc>
                <a:spcPct val="115000"/>
              </a:lnSpc>
            </a:pPr>
            <a:r>
              <a:rPr lang="fr" sz="3200" dirty="0">
                <a:solidFill>
                  <a:srgbClr val="002060"/>
                </a:solidFill>
                <a:ea typeface="Times New Roman"/>
                <a:cs typeface="Times New Roman"/>
                <a:sym typeface="Times New Roman"/>
              </a:rPr>
              <a:t>3 : </a:t>
            </a:r>
            <a:r>
              <a:rPr lang="fr" sz="3200" dirty="0" err="1">
                <a:solidFill>
                  <a:srgbClr val="002060"/>
                </a:solidFill>
                <a:ea typeface="Times New Roman"/>
                <a:cs typeface="Times New Roman"/>
                <a:sym typeface="Times New Roman"/>
              </a:rPr>
              <a:t>Morbidite</a:t>
            </a:r>
            <a:r>
              <a:rPr lang="fr" sz="3200" dirty="0">
                <a:solidFill>
                  <a:srgbClr val="002060"/>
                </a:solidFill>
                <a:ea typeface="Times New Roman"/>
                <a:cs typeface="Times New Roman"/>
                <a:sym typeface="Times New Roman"/>
              </a:rPr>
              <a:t>́ </a:t>
            </a:r>
            <a:r>
              <a:rPr lang="fr" sz="3200" dirty="0" err="1">
                <a:solidFill>
                  <a:srgbClr val="002060"/>
                </a:solidFill>
                <a:ea typeface="Times New Roman"/>
                <a:cs typeface="Times New Roman"/>
                <a:sym typeface="Times New Roman"/>
              </a:rPr>
              <a:t>contrôlée</a:t>
            </a:r>
            <a:r>
              <a:rPr lang="fr" sz="3200" dirty="0">
                <a:solidFill>
                  <a:srgbClr val="002060"/>
                </a:solidFill>
                <a:ea typeface="Times New Roman"/>
                <a:cs typeface="Times New Roman"/>
                <a:sym typeface="Times New Roman"/>
              </a:rPr>
              <a:t> par un traitement </a:t>
            </a:r>
            <a:endParaRPr sz="3200" dirty="0">
              <a:solidFill>
                <a:srgbClr val="002060"/>
              </a:solidFill>
              <a:ea typeface="Times New Roman"/>
              <a:cs typeface="Times New Roman"/>
              <a:sym typeface="Times New Roman"/>
            </a:endParaRPr>
          </a:p>
          <a:p>
            <a:pPr>
              <a:lnSpc>
                <a:spcPct val="115000"/>
              </a:lnSpc>
            </a:pPr>
            <a:r>
              <a:rPr lang="fr" sz="3200" dirty="0">
                <a:solidFill>
                  <a:srgbClr val="002060"/>
                </a:solidFill>
                <a:ea typeface="Times New Roman"/>
                <a:cs typeface="Times New Roman"/>
                <a:sym typeface="Times New Roman"/>
              </a:rPr>
              <a:t>4 : Morbidité́ constante non </a:t>
            </a:r>
            <a:r>
              <a:rPr lang="fr" sz="3200" dirty="0" err="1">
                <a:solidFill>
                  <a:srgbClr val="002060"/>
                </a:solidFill>
                <a:ea typeface="Times New Roman"/>
                <a:cs typeface="Times New Roman"/>
                <a:sym typeface="Times New Roman"/>
              </a:rPr>
              <a:t>contrôlée</a:t>
            </a:r>
            <a:r>
              <a:rPr lang="fr" sz="3200" dirty="0">
                <a:solidFill>
                  <a:srgbClr val="002060"/>
                </a:solidFill>
                <a:ea typeface="Times New Roman"/>
                <a:cs typeface="Times New Roman"/>
                <a:sym typeface="Times New Roman"/>
              </a:rPr>
              <a:t> </a:t>
            </a:r>
            <a:endParaRPr sz="3200" dirty="0">
              <a:solidFill>
                <a:srgbClr val="002060"/>
              </a:solidFill>
              <a:ea typeface="Times New Roman"/>
              <a:cs typeface="Times New Roman"/>
              <a:sym typeface="Times New Roman"/>
            </a:endParaRPr>
          </a:p>
          <a:p>
            <a:pPr>
              <a:lnSpc>
                <a:spcPct val="115000"/>
              </a:lnSpc>
            </a:pPr>
            <a:r>
              <a:rPr lang="fr" sz="3200" dirty="0">
                <a:solidFill>
                  <a:srgbClr val="002060"/>
                </a:solidFill>
                <a:ea typeface="Times New Roman"/>
                <a:cs typeface="Times New Roman"/>
                <a:sym typeface="Times New Roman"/>
              </a:rPr>
              <a:t>5 : </a:t>
            </a:r>
            <a:r>
              <a:rPr lang="fr" sz="3200" dirty="0" err="1">
                <a:solidFill>
                  <a:srgbClr val="002060"/>
                </a:solidFill>
                <a:ea typeface="Times New Roman"/>
                <a:cs typeface="Times New Roman"/>
                <a:sym typeface="Times New Roman"/>
              </a:rPr>
              <a:t>Morbidite</a:t>
            </a:r>
            <a:r>
              <a:rPr lang="fr" sz="3200" dirty="0">
                <a:solidFill>
                  <a:srgbClr val="002060"/>
                </a:solidFill>
                <a:ea typeface="Times New Roman"/>
                <a:cs typeface="Times New Roman"/>
                <a:sym typeface="Times New Roman"/>
              </a:rPr>
              <a:t>́ </a:t>
            </a:r>
            <a:r>
              <a:rPr lang="fr" sz="3200" dirty="0" err="1">
                <a:solidFill>
                  <a:srgbClr val="002060"/>
                </a:solidFill>
                <a:ea typeface="Times New Roman"/>
                <a:cs typeface="Times New Roman"/>
                <a:sym typeface="Times New Roman"/>
              </a:rPr>
              <a:t>très</a:t>
            </a:r>
            <a:r>
              <a:rPr lang="fr" sz="3200" dirty="0">
                <a:solidFill>
                  <a:srgbClr val="002060"/>
                </a:solidFill>
                <a:ea typeface="Times New Roman"/>
                <a:cs typeface="Times New Roman"/>
                <a:sym typeface="Times New Roman"/>
              </a:rPr>
              <a:t> </a:t>
            </a:r>
            <a:r>
              <a:rPr lang="fr" sz="3200" dirty="0" err="1">
                <a:solidFill>
                  <a:srgbClr val="002060"/>
                </a:solidFill>
                <a:ea typeface="Times New Roman"/>
                <a:cs typeface="Times New Roman"/>
                <a:sym typeface="Times New Roman"/>
              </a:rPr>
              <a:t>sévère</a:t>
            </a:r>
            <a:r>
              <a:rPr lang="fr" sz="3200" dirty="0">
                <a:solidFill>
                  <a:srgbClr val="002060"/>
                </a:solidFill>
                <a:ea typeface="Times New Roman"/>
                <a:cs typeface="Times New Roman"/>
                <a:sym typeface="Times New Roman"/>
              </a:rPr>
              <a:t> met en jeu le pronostic vital</a:t>
            </a:r>
            <a:endParaRPr sz="3200" dirty="0">
              <a:solidFill>
                <a:srgbClr val="002060"/>
              </a:solidFill>
              <a:ea typeface="Times New Roman"/>
              <a:cs typeface="Times New Roman"/>
              <a:sym typeface="Times New Roman"/>
            </a:endParaRPr>
          </a:p>
          <a:p>
            <a:pPr>
              <a:lnSpc>
                <a:spcPct val="115000"/>
              </a:lnSpc>
            </a:pPr>
            <a:endParaRPr sz="3200" dirty="0">
              <a:solidFill>
                <a:srgbClr val="002060"/>
              </a:solidFill>
              <a:ea typeface="Times New Roman"/>
              <a:cs typeface="Times New Roman"/>
              <a:sym typeface="Times New Roman"/>
            </a:endParaRPr>
          </a:p>
          <a:p>
            <a:pPr>
              <a:lnSpc>
                <a:spcPct val="115000"/>
              </a:lnSpc>
            </a:pPr>
            <a:endParaRPr lang="fr" sz="3200" u="sng" dirty="0">
              <a:solidFill>
                <a:srgbClr val="002060"/>
              </a:solidFill>
              <a:ea typeface="Times New Roman"/>
              <a:cs typeface="Times New Roman"/>
              <a:sym typeface="Times New Roman"/>
              <a:hlinkClick r:id="rId3">
                <a:extLst>
                  <a:ext uri="{A12FA001-AC4F-418D-AE19-62706E023703}">
                    <ahyp:hlinkClr xmlns:ahyp="http://schemas.microsoft.com/office/drawing/2018/hyperlinkcolor" val="tx"/>
                  </a:ext>
                </a:extLst>
              </a:hlinkClick>
            </a:endParaRPr>
          </a:p>
          <a:p>
            <a:pPr>
              <a:lnSpc>
                <a:spcPct val="115000"/>
              </a:lnSpc>
            </a:pPr>
            <a:endParaRPr sz="3200" dirty="0">
              <a:solidFill>
                <a:srgbClr val="002060"/>
              </a:solidFill>
              <a:ea typeface="Times New Roman"/>
              <a:cs typeface="Times New Roman"/>
              <a:sym typeface="Times New Roman"/>
            </a:endParaRPr>
          </a:p>
          <a:p>
            <a:endParaRPr sz="3200" dirty="0">
              <a:solidFill>
                <a:srgbClr val="002060"/>
              </a:solidFill>
              <a:ea typeface="Times New Roman"/>
              <a:cs typeface="Times New Roman"/>
              <a:sym typeface="Times New Roman"/>
            </a:endParaRPr>
          </a:p>
        </p:txBody>
      </p:sp>
      <p:sp>
        <p:nvSpPr>
          <p:cNvPr id="4" name="Titre 2">
            <a:extLst>
              <a:ext uri="{FF2B5EF4-FFF2-40B4-BE49-F238E27FC236}">
                <a16:creationId xmlns:a16="http://schemas.microsoft.com/office/drawing/2014/main" id="{CFDACC55-9699-36B2-60E2-7281B0D4A01F}"/>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comorbidités</a:t>
            </a:r>
            <a:endParaRPr lang="fr-FR" dirty="0">
              <a:solidFill>
                <a:srgbClr val="002060"/>
              </a:solidFill>
              <a:latin typeface="+mn-lt"/>
            </a:endParaRPr>
          </a:p>
        </p:txBody>
      </p:sp>
      <p:pic>
        <p:nvPicPr>
          <p:cNvPr id="5" name="Google Shape;327;p49">
            <a:extLst>
              <a:ext uri="{FF2B5EF4-FFF2-40B4-BE49-F238E27FC236}">
                <a16:creationId xmlns:a16="http://schemas.microsoft.com/office/drawing/2014/main" id="{FB3CC746-FA80-C502-FD81-11F413797219}"/>
              </a:ext>
            </a:extLst>
          </p:cNvPr>
          <p:cNvPicPr preferRelativeResize="0"/>
          <p:nvPr/>
        </p:nvPicPr>
        <p:blipFill>
          <a:blip r:embed="rId4">
            <a:alphaModFix/>
          </a:blip>
          <a:stretch>
            <a:fillRect/>
          </a:stretch>
        </p:blipFill>
        <p:spPr>
          <a:xfrm>
            <a:off x="11093030" y="3109815"/>
            <a:ext cx="6420678" cy="6867939"/>
          </a:xfrm>
          <a:prstGeom prst="rect">
            <a:avLst/>
          </a:prstGeom>
          <a:noFill/>
          <a:ln>
            <a:noFill/>
          </a:ln>
        </p:spPr>
      </p:pic>
      <p:sp>
        <p:nvSpPr>
          <p:cNvPr id="7" name="ZoneTexte 6">
            <a:extLst>
              <a:ext uri="{FF2B5EF4-FFF2-40B4-BE49-F238E27FC236}">
                <a16:creationId xmlns:a16="http://schemas.microsoft.com/office/drawing/2014/main" id="{36C5BC3B-B189-C160-8FE5-3DF1A602F613}"/>
              </a:ext>
            </a:extLst>
          </p:cNvPr>
          <p:cNvSpPr txBox="1"/>
          <p:nvPr/>
        </p:nvSpPr>
        <p:spPr>
          <a:xfrm>
            <a:off x="1706707" y="9561650"/>
            <a:ext cx="9146568" cy="687881"/>
          </a:xfrm>
          <a:prstGeom prst="rect">
            <a:avLst/>
          </a:prstGeom>
          <a:noFill/>
        </p:spPr>
        <p:txBody>
          <a:bodyPr wrap="square">
            <a:spAutoFit/>
          </a:bodyPr>
          <a:lstStyle/>
          <a:p>
            <a:pPr algn="r">
              <a:lnSpc>
                <a:spcPct val="115000"/>
              </a:lnSpc>
            </a:pPr>
            <a:r>
              <a:rPr lang="fr-FR" sz="1800" u="sng" dirty="0">
                <a:solidFill>
                  <a:srgbClr val="002060"/>
                </a:solidFill>
                <a:ea typeface="Times New Roman"/>
                <a:cs typeface="Times New Roman"/>
                <a:sym typeface="Times New Roman"/>
                <a:hlinkClick r:id="rId3">
                  <a:extLst>
                    <a:ext uri="{A12FA001-AC4F-418D-AE19-62706E023703}">
                      <ahyp:hlinkClr xmlns:ahyp="http://schemas.microsoft.com/office/drawing/2018/hyperlinkcolor" val="tx"/>
                    </a:ext>
                  </a:extLst>
                </a:hlinkClick>
              </a:rPr>
              <a:t>https://eforms.moffitt.org/cirsgScore.aspx</a:t>
            </a:r>
            <a:endParaRPr lang="fr-FR" sz="1800" dirty="0">
              <a:solidFill>
                <a:srgbClr val="002060"/>
              </a:solidFill>
              <a:ea typeface="Times New Roman"/>
              <a:cs typeface="Times New Roman"/>
              <a:sym typeface="Times New Roman"/>
            </a:endParaRPr>
          </a:p>
          <a:p>
            <a:pPr algn="r"/>
            <a:r>
              <a:rPr lang="fr-FR" sz="1800" u="sng" dirty="0">
                <a:solidFill>
                  <a:srgbClr val="002060"/>
                </a:solidFill>
                <a:ea typeface="Times New Roman"/>
                <a:cs typeface="Times New Roman"/>
                <a:sym typeface="Times New Roman"/>
                <a:hlinkClick r:id="rId5">
                  <a:extLst>
                    <a:ext uri="{A12FA001-AC4F-418D-AE19-62706E023703}">
                      <ahyp:hlinkClr xmlns:ahyp="http://schemas.microsoft.com/office/drawing/2018/hyperlinkcolor" val="tx"/>
                    </a:ext>
                  </a:extLst>
                </a:hlinkClick>
              </a:rPr>
              <a:t>http://farmacologiaclinica.info/scales/CIRS-G/</a:t>
            </a:r>
            <a:endParaRPr lang="fr-FR" sz="1800" dirty="0">
              <a:solidFill>
                <a:srgbClr val="002060"/>
              </a:solidFill>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2" name="Google Shape;342;p51"/>
          <p:cNvSpPr txBox="1"/>
          <p:nvPr/>
        </p:nvSpPr>
        <p:spPr>
          <a:xfrm>
            <a:off x="623401" y="2521255"/>
            <a:ext cx="8904389" cy="6075518"/>
          </a:xfrm>
          <a:prstGeom prst="rect">
            <a:avLst/>
          </a:prstGeom>
          <a:noFill/>
          <a:ln>
            <a:noFill/>
          </a:ln>
        </p:spPr>
        <p:txBody>
          <a:bodyPr spcFirstLastPara="1" wrap="square" lIns="182850" tIns="182850" rIns="182850" bIns="182850" anchor="t" anchorCtr="0">
            <a:noAutofit/>
          </a:bodyPr>
          <a:lstStyle/>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Dénutrition</a:t>
            </a:r>
          </a:p>
          <a:p>
            <a:pPr marL="888996" indent="-685800">
              <a:lnSpc>
                <a:spcPct val="115000"/>
              </a:lnSpc>
              <a:buSzPts val="2000"/>
              <a:buFont typeface="Arial" panose="020B0604020202020204" pitchFamily="34" charset="0"/>
              <a:buChar char="•"/>
            </a:pPr>
            <a:r>
              <a:rPr lang="fr" sz="3200" dirty="0">
                <a:solidFill>
                  <a:srgbClr val="002060"/>
                </a:solidFill>
                <a:ea typeface="Times New Roman"/>
                <a:cs typeface="Times New Roman"/>
                <a:sym typeface="Times New Roman"/>
              </a:rPr>
              <a:t>Chutes répétées, troubles de la mobilité</a:t>
            </a:r>
            <a:endParaRPr sz="3200" dirty="0">
              <a:solidFill>
                <a:srgbClr val="002060"/>
              </a:solidFill>
              <a:ea typeface="Times New Roman"/>
              <a:cs typeface="Times New Roman"/>
              <a:sym typeface="Times New Roman"/>
            </a:endParaRPr>
          </a:p>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Dépendance fonctionnelle</a:t>
            </a:r>
          </a:p>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Troubles cognitifs</a:t>
            </a:r>
          </a:p>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Dépression</a:t>
            </a:r>
          </a:p>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Fatigue</a:t>
            </a:r>
          </a:p>
          <a:p>
            <a:pPr marL="888996" indent="-685800">
              <a:lnSpc>
                <a:spcPct val="115000"/>
              </a:lnSpc>
              <a:buSzPts val="2000"/>
              <a:buFont typeface="Arial" panose="020B0604020202020204" pitchFamily="34" charset="0"/>
              <a:buChar char="•"/>
            </a:pPr>
            <a:r>
              <a:rPr lang="fr-FR" sz="3200" dirty="0">
                <a:solidFill>
                  <a:srgbClr val="002060"/>
                </a:solidFill>
                <a:ea typeface="Times New Roman"/>
                <a:cs typeface="Times New Roman"/>
                <a:sym typeface="Times New Roman"/>
              </a:rPr>
              <a:t>Douleur</a:t>
            </a:r>
          </a:p>
          <a:p>
            <a:pPr marL="888996" indent="-685800">
              <a:lnSpc>
                <a:spcPct val="115000"/>
              </a:lnSpc>
              <a:buSzPts val="2000"/>
              <a:buFont typeface="Arial" panose="020B0604020202020204" pitchFamily="34" charset="0"/>
              <a:buChar char="•"/>
            </a:pPr>
            <a:r>
              <a:rPr lang="fr" sz="3200" dirty="0">
                <a:solidFill>
                  <a:srgbClr val="002060"/>
                </a:solidFill>
                <a:ea typeface="Times New Roman"/>
                <a:cs typeface="Times New Roman"/>
                <a:sym typeface="Times New Roman"/>
              </a:rPr>
              <a:t>Polymédication</a:t>
            </a:r>
          </a:p>
          <a:p>
            <a:pPr marL="888996" indent="-685800">
              <a:lnSpc>
                <a:spcPct val="115000"/>
              </a:lnSpc>
              <a:buSzPts val="2000"/>
              <a:buFont typeface="Arial" panose="020B0604020202020204" pitchFamily="34" charset="0"/>
              <a:buChar char="•"/>
            </a:pPr>
            <a:r>
              <a:rPr lang="fr" sz="3200" dirty="0">
                <a:solidFill>
                  <a:srgbClr val="002060"/>
                </a:solidFill>
                <a:ea typeface="Times New Roman"/>
                <a:cs typeface="Times New Roman"/>
                <a:sym typeface="Times New Roman"/>
              </a:rPr>
              <a:t>I</a:t>
            </a:r>
            <a:r>
              <a:rPr lang="fr-FR" sz="3200" dirty="0">
                <a:solidFill>
                  <a:srgbClr val="002060"/>
                </a:solidFill>
                <a:ea typeface="Times New Roman"/>
                <a:cs typeface="Times New Roman"/>
                <a:sym typeface="Times New Roman"/>
              </a:rPr>
              <a:t>s</a:t>
            </a:r>
            <a:r>
              <a:rPr lang="fr" sz="3200" dirty="0" err="1">
                <a:solidFill>
                  <a:srgbClr val="002060"/>
                </a:solidFill>
                <a:ea typeface="Times New Roman"/>
                <a:cs typeface="Times New Roman"/>
                <a:sym typeface="Times New Roman"/>
              </a:rPr>
              <a:t>olement</a:t>
            </a:r>
            <a:r>
              <a:rPr lang="fr" sz="3200" dirty="0">
                <a:solidFill>
                  <a:srgbClr val="002060"/>
                </a:solidFill>
                <a:ea typeface="Times New Roman"/>
                <a:cs typeface="Times New Roman"/>
                <a:sym typeface="Times New Roman"/>
              </a:rPr>
              <a:t> social</a:t>
            </a:r>
          </a:p>
          <a:p>
            <a:pPr marL="888996" indent="-685800">
              <a:lnSpc>
                <a:spcPct val="115000"/>
              </a:lnSpc>
              <a:buSzPts val="2000"/>
              <a:buFont typeface="Arial" panose="020B0604020202020204" pitchFamily="34" charset="0"/>
              <a:buChar char="•"/>
            </a:pPr>
            <a:r>
              <a:rPr lang="fr" sz="3200" dirty="0">
                <a:solidFill>
                  <a:srgbClr val="002060"/>
                </a:solidFill>
                <a:ea typeface="Times New Roman"/>
                <a:cs typeface="Times New Roman"/>
                <a:sym typeface="Times New Roman"/>
              </a:rPr>
              <a:t>Delirium</a:t>
            </a:r>
            <a:endParaRPr sz="3200" dirty="0">
              <a:solidFill>
                <a:srgbClr val="002060"/>
              </a:solidFill>
              <a:ea typeface="Times New Roman"/>
              <a:cs typeface="Times New Roman"/>
              <a:sym typeface="Times New Roman"/>
            </a:endParaRPr>
          </a:p>
          <a:p>
            <a:pPr marL="888996" indent="-685800">
              <a:lnSpc>
                <a:spcPct val="115000"/>
              </a:lnSpc>
              <a:buSzPts val="2000"/>
              <a:buFont typeface="Arial" panose="020B0604020202020204" pitchFamily="34" charset="0"/>
              <a:buChar char="•"/>
            </a:pPr>
            <a:r>
              <a:rPr lang="fr" sz="3200" dirty="0">
                <a:solidFill>
                  <a:srgbClr val="002060"/>
                </a:solidFill>
                <a:ea typeface="Times New Roman"/>
                <a:cs typeface="Times New Roman"/>
                <a:sym typeface="Times New Roman"/>
              </a:rPr>
              <a:t>Incontinence</a:t>
            </a:r>
            <a:endParaRPr sz="3200" dirty="0">
              <a:solidFill>
                <a:srgbClr val="002060"/>
              </a:solidFill>
              <a:ea typeface="Times New Roman"/>
              <a:cs typeface="Times New Roman"/>
              <a:sym typeface="Times New Roman"/>
            </a:endParaRPr>
          </a:p>
        </p:txBody>
      </p:sp>
      <p:pic>
        <p:nvPicPr>
          <p:cNvPr id="340" name="Google Shape;340;p51"/>
          <p:cNvPicPr preferRelativeResize="0"/>
          <p:nvPr/>
        </p:nvPicPr>
        <p:blipFill>
          <a:blip r:embed="rId3">
            <a:alphaModFix/>
          </a:blip>
          <a:stretch>
            <a:fillRect/>
          </a:stretch>
        </p:blipFill>
        <p:spPr>
          <a:xfrm>
            <a:off x="13482147" y="4937418"/>
            <a:ext cx="4182452" cy="4278300"/>
          </a:xfrm>
          <a:prstGeom prst="rect">
            <a:avLst/>
          </a:prstGeom>
          <a:noFill/>
          <a:ln>
            <a:noFill/>
          </a:ln>
        </p:spPr>
      </p:pic>
      <p:sp>
        <p:nvSpPr>
          <p:cNvPr id="341" name="Google Shape;341;p51"/>
          <p:cNvSpPr txBox="1"/>
          <p:nvPr/>
        </p:nvSpPr>
        <p:spPr>
          <a:xfrm>
            <a:off x="14253900" y="9532451"/>
            <a:ext cx="3864600" cy="613800"/>
          </a:xfrm>
          <a:prstGeom prst="rect">
            <a:avLst/>
          </a:prstGeom>
          <a:noFill/>
          <a:ln>
            <a:noFill/>
          </a:ln>
        </p:spPr>
        <p:txBody>
          <a:bodyPr spcFirstLastPara="1" wrap="square" lIns="182850" tIns="182850" rIns="182850" bIns="182850" anchor="t" anchorCtr="0">
            <a:noAutofit/>
          </a:bodyPr>
          <a:lstStyle/>
          <a:p>
            <a:pPr algn="r"/>
            <a:r>
              <a:rPr lang="fr" sz="2400" dirty="0" err="1"/>
              <a:t>Inouye,JAGS</a:t>
            </a:r>
            <a:r>
              <a:rPr lang="fr" sz="2400" dirty="0"/>
              <a:t>, 2007</a:t>
            </a:r>
            <a:endParaRPr sz="2400" dirty="0"/>
          </a:p>
        </p:txBody>
      </p:sp>
      <p:sp>
        <p:nvSpPr>
          <p:cNvPr id="4" name="Titre 2">
            <a:extLst>
              <a:ext uri="{FF2B5EF4-FFF2-40B4-BE49-F238E27FC236}">
                <a16:creationId xmlns:a16="http://schemas.microsoft.com/office/drawing/2014/main" id="{59F902AA-BEE7-80DC-B030-C90F3CCE7486}"/>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2" name="Rectangle 1">
            <a:extLst>
              <a:ext uri="{FF2B5EF4-FFF2-40B4-BE49-F238E27FC236}">
                <a16:creationId xmlns:a16="http://schemas.microsoft.com/office/drawing/2014/main" id="{BEC1845D-5446-5962-64C6-145A8758D8D6}"/>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Bulle rectangulaire à coins arrondis 6">
            <a:extLst>
              <a:ext uri="{FF2B5EF4-FFF2-40B4-BE49-F238E27FC236}">
                <a16:creationId xmlns:a16="http://schemas.microsoft.com/office/drawing/2014/main" id="{D7888091-70D5-D70B-E190-598CE0F1CBA7}"/>
              </a:ext>
            </a:extLst>
          </p:cNvPr>
          <p:cNvSpPr/>
          <p:nvPr/>
        </p:nvSpPr>
        <p:spPr>
          <a:xfrm>
            <a:off x="11904132" y="1624693"/>
            <a:ext cx="5624999" cy="2269973"/>
          </a:xfrm>
          <a:prstGeom prst="wedgeRoundRectCallout">
            <a:avLst>
              <a:gd name="adj1" fmla="val -3072"/>
              <a:gd name="adj2" fmla="val 10802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BE" b="1" dirty="0">
                <a:solidFill>
                  <a:schemeClr val="dk1"/>
                </a:solidFill>
              </a:rPr>
              <a:t>60% des patients cancéreux rapportent au moins un syndrome gériatrique </a:t>
            </a:r>
          </a:p>
          <a:p>
            <a:pPr lvl="0" algn="ctr"/>
            <a:r>
              <a:rPr lang="fr-BE" b="1" dirty="0">
                <a:solidFill>
                  <a:schemeClr val="dk1"/>
                </a:solidFill>
              </a:rPr>
              <a:t>(vs 53% chez les patients non cancéreux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Rectangle 1">
            <a:extLst>
              <a:ext uri="{FF2B5EF4-FFF2-40B4-BE49-F238E27FC236}">
                <a16:creationId xmlns:a16="http://schemas.microsoft.com/office/drawing/2014/main" id="{C2AE1CAE-1C76-C517-4D12-2641F87A91CB}"/>
              </a:ext>
            </a:extLst>
          </p:cNvPr>
          <p:cNvSpPr/>
          <p:nvPr/>
        </p:nvSpPr>
        <p:spPr>
          <a:xfrm>
            <a:off x="623400" y="8785412"/>
            <a:ext cx="3285212" cy="860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Google Shape;348;p52"/>
          <p:cNvSpPr txBox="1"/>
          <p:nvPr/>
        </p:nvSpPr>
        <p:spPr>
          <a:xfrm>
            <a:off x="966627" y="2744700"/>
            <a:ext cx="14923200" cy="6873600"/>
          </a:xfrm>
          <a:prstGeom prst="rect">
            <a:avLst/>
          </a:prstGeom>
          <a:noFill/>
          <a:ln>
            <a:noFill/>
          </a:ln>
        </p:spPr>
        <p:txBody>
          <a:bodyPr spcFirstLastPara="1" wrap="square" lIns="182850" tIns="182850" rIns="182850" bIns="182850" anchor="t" anchorCtr="0">
            <a:noAutofit/>
          </a:bodyPr>
          <a:lstStyle/>
          <a:p>
            <a:pPr>
              <a:buClr>
                <a:schemeClr val="dk1"/>
              </a:buClr>
              <a:buSzPts val="1100"/>
            </a:pPr>
            <a:r>
              <a:rPr lang="fr" sz="3600" b="1" dirty="0">
                <a:solidFill>
                  <a:srgbClr val="C00000"/>
                </a:solidFill>
                <a:ea typeface="Times New Roman"/>
                <a:cs typeface="Times New Roman"/>
                <a:sym typeface="Times New Roman"/>
              </a:rPr>
              <a:t>DÉNUTRITION</a:t>
            </a:r>
            <a:r>
              <a:rPr lang="fr" sz="3600" b="1" dirty="0">
                <a:solidFill>
                  <a:srgbClr val="002060"/>
                </a:solidFill>
                <a:ea typeface="Times New Roman"/>
                <a:cs typeface="Times New Roman"/>
                <a:sym typeface="Times New Roman"/>
              </a:rPr>
              <a:t> : </a:t>
            </a:r>
            <a:r>
              <a:rPr lang="fr" sz="3200" b="1" dirty="0">
                <a:solidFill>
                  <a:srgbClr val="002060"/>
                </a:solidFill>
                <a:ea typeface="Times New Roman"/>
                <a:cs typeface="Times New Roman"/>
                <a:sym typeface="Times New Roman"/>
              </a:rPr>
              <a:t>Mini </a:t>
            </a:r>
            <a:r>
              <a:rPr lang="fr" sz="3200" b="1" dirty="0" err="1">
                <a:solidFill>
                  <a:srgbClr val="002060"/>
                </a:solidFill>
                <a:ea typeface="Times New Roman"/>
                <a:cs typeface="Times New Roman"/>
                <a:sym typeface="Times New Roman"/>
              </a:rPr>
              <a:t>Nutritional</a:t>
            </a:r>
            <a:r>
              <a:rPr lang="fr" sz="3200" b="1" dirty="0">
                <a:solidFill>
                  <a:srgbClr val="002060"/>
                </a:solidFill>
                <a:ea typeface="Times New Roman"/>
                <a:cs typeface="Times New Roman"/>
                <a:sym typeface="Times New Roman"/>
              </a:rPr>
              <a:t> </a:t>
            </a:r>
            <a:r>
              <a:rPr lang="fr" sz="3200" b="1" dirty="0" err="1">
                <a:solidFill>
                  <a:srgbClr val="002060"/>
                </a:solidFill>
                <a:ea typeface="Times New Roman"/>
                <a:cs typeface="Times New Roman"/>
                <a:sym typeface="Times New Roman"/>
              </a:rPr>
              <a:t>Assessment</a:t>
            </a:r>
            <a:r>
              <a:rPr lang="fr" sz="3200" b="1" dirty="0">
                <a:solidFill>
                  <a:srgbClr val="002060"/>
                </a:solidFill>
                <a:ea typeface="Times New Roman"/>
                <a:cs typeface="Times New Roman"/>
                <a:sym typeface="Times New Roman"/>
              </a:rPr>
              <a:t> (MNA)</a:t>
            </a:r>
            <a:endParaRPr sz="3200" dirty="0">
              <a:solidFill>
                <a:srgbClr val="002060"/>
              </a:solidFill>
              <a:ea typeface="Times New Roman"/>
              <a:cs typeface="Times New Roman"/>
              <a:sym typeface="Times New Roman"/>
            </a:endParaRPr>
          </a:p>
          <a:p>
            <a:pPr>
              <a:buClr>
                <a:schemeClr val="dk1"/>
              </a:buClr>
              <a:buSzPts val="1100"/>
            </a:pPr>
            <a:endParaRPr sz="3600" dirty="0">
              <a:solidFill>
                <a:srgbClr val="002060"/>
              </a:solidFill>
              <a:ea typeface="Times New Roman"/>
              <a:cs typeface="Times New Roman"/>
              <a:sym typeface="Times New Roman"/>
            </a:endParaRPr>
          </a:p>
          <a:p>
            <a:pPr>
              <a:lnSpc>
                <a:spcPct val="115000"/>
              </a:lnSpc>
              <a:spcBef>
                <a:spcPts val="1001"/>
              </a:spcBef>
              <a:buClr>
                <a:schemeClr val="dk1"/>
              </a:buClr>
              <a:buSzPts val="1100"/>
            </a:pPr>
            <a:r>
              <a:rPr lang="fr" sz="3600" b="1" dirty="0">
                <a:solidFill>
                  <a:srgbClr val="002060"/>
                </a:solidFill>
                <a:ea typeface="Times New Roman"/>
                <a:cs typeface="Times New Roman"/>
                <a:sym typeface="Times New Roman"/>
              </a:rPr>
              <a:t>Conséquences pronostiques</a:t>
            </a:r>
            <a:endParaRPr sz="3600" b="1" dirty="0">
              <a:solidFill>
                <a:srgbClr val="002060"/>
              </a:solidFill>
              <a:ea typeface="Times New Roman"/>
              <a:cs typeface="Times New Roman"/>
              <a:sym typeface="Times New Roman"/>
            </a:endParaRPr>
          </a:p>
          <a:p>
            <a:pPr marL="914378" indent="-685784">
              <a:lnSpc>
                <a:spcPct val="115000"/>
              </a:lnSpc>
              <a:spcBef>
                <a:spcPts val="800"/>
              </a:spcBef>
              <a:buClr>
                <a:srgbClr val="000000"/>
              </a:buClr>
              <a:buSzPts val="1800"/>
              <a:buFont typeface="Times New Roman"/>
              <a:buChar char="●"/>
            </a:pPr>
            <a:r>
              <a:rPr lang="fr" sz="3600" dirty="0">
                <a:solidFill>
                  <a:srgbClr val="002060"/>
                </a:solidFill>
                <a:ea typeface="Times New Roman"/>
                <a:cs typeface="Times New Roman"/>
                <a:sym typeface="Times New Roman"/>
              </a:rPr>
              <a:t>⇧ Mortalité </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Morbi-mortalité postopératoire</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Toxicité de la radiothérapie et de la chimiothérapie</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Hospitalisations</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Décompensation de pathologies chroniques</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Infections nosocomiales</a:t>
            </a:r>
            <a:endParaRPr sz="3600" dirty="0">
              <a:solidFill>
                <a:srgbClr val="002060"/>
              </a:solidFill>
              <a:ea typeface="Times New Roman"/>
              <a:cs typeface="Times New Roman"/>
              <a:sym typeface="Times New Roman"/>
            </a:endParaRPr>
          </a:p>
          <a:p>
            <a:pPr marL="914378" indent="-685784">
              <a:lnSpc>
                <a:spcPct val="115000"/>
              </a:lnSpc>
              <a:buClr>
                <a:srgbClr val="000000"/>
              </a:buClr>
              <a:buSzPts val="1800"/>
              <a:buFont typeface="Times New Roman"/>
              <a:buChar char="●"/>
            </a:pPr>
            <a:r>
              <a:rPr lang="fr" sz="3600" dirty="0">
                <a:solidFill>
                  <a:srgbClr val="002060"/>
                </a:solidFill>
                <a:ea typeface="Times New Roman"/>
                <a:cs typeface="Times New Roman"/>
                <a:sym typeface="Times New Roman"/>
              </a:rPr>
              <a:t>⇩ Qualité de vie</a:t>
            </a:r>
            <a:endParaRPr sz="3600" dirty="0">
              <a:solidFill>
                <a:srgbClr val="002060"/>
              </a:solidFill>
              <a:ea typeface="Times New Roman"/>
              <a:cs typeface="Times New Roman"/>
              <a:sym typeface="Times New Roman"/>
            </a:endParaRPr>
          </a:p>
          <a:p>
            <a:pPr>
              <a:buClr>
                <a:schemeClr val="dk1"/>
              </a:buClr>
              <a:buSzPts val="1100"/>
            </a:pPr>
            <a:endParaRPr sz="3600" dirty="0">
              <a:solidFill>
                <a:srgbClr val="002060"/>
              </a:solidFill>
              <a:ea typeface="Times New Roman"/>
              <a:cs typeface="Times New Roman"/>
              <a:sym typeface="Times New Roman"/>
            </a:endParaRPr>
          </a:p>
        </p:txBody>
      </p:sp>
      <p:sp>
        <p:nvSpPr>
          <p:cNvPr id="4" name="Titre 2">
            <a:extLst>
              <a:ext uri="{FF2B5EF4-FFF2-40B4-BE49-F238E27FC236}">
                <a16:creationId xmlns:a16="http://schemas.microsoft.com/office/drawing/2014/main" id="{320BC142-03AC-B9BD-9682-3BE51276600C}"/>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pic>
        <p:nvPicPr>
          <p:cNvPr id="5" name="Google Shape;368;p55">
            <a:extLst>
              <a:ext uri="{FF2B5EF4-FFF2-40B4-BE49-F238E27FC236}">
                <a16:creationId xmlns:a16="http://schemas.microsoft.com/office/drawing/2014/main" id="{D36DE5AC-C97B-5F19-A4BD-66FFCB288C74}"/>
              </a:ext>
            </a:extLst>
          </p:cNvPr>
          <p:cNvPicPr preferRelativeResize="0"/>
          <p:nvPr/>
        </p:nvPicPr>
        <p:blipFill>
          <a:blip r:embed="rId3">
            <a:alphaModFix/>
          </a:blip>
          <a:stretch>
            <a:fillRect/>
          </a:stretch>
        </p:blipFill>
        <p:spPr>
          <a:xfrm>
            <a:off x="12094775" y="1880848"/>
            <a:ext cx="5910458" cy="81759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52"/>
          <p:cNvSpPr txBox="1"/>
          <p:nvPr/>
        </p:nvSpPr>
        <p:spPr>
          <a:xfrm>
            <a:off x="623400" y="2523350"/>
            <a:ext cx="11979417" cy="6873600"/>
          </a:xfrm>
          <a:prstGeom prst="rect">
            <a:avLst/>
          </a:prstGeom>
          <a:noFill/>
          <a:ln>
            <a:noFill/>
          </a:ln>
        </p:spPr>
        <p:txBody>
          <a:bodyPr spcFirstLastPara="1" wrap="square" lIns="182850" tIns="182850" rIns="182850" bIns="182850" anchor="t" anchorCtr="0">
            <a:noAutofit/>
          </a:bodyPr>
          <a:lstStyle/>
          <a:p>
            <a:pPr>
              <a:buClr>
                <a:schemeClr val="dk1"/>
              </a:buClr>
              <a:buSzPts val="1100"/>
            </a:pPr>
            <a:r>
              <a:rPr lang="nl-BE" sz="3600" b="1" dirty="0">
                <a:solidFill>
                  <a:srgbClr val="C00000"/>
                </a:solidFill>
                <a:ea typeface="Times New Roman"/>
                <a:cs typeface="Times New Roman"/>
                <a:sym typeface="Times New Roman"/>
              </a:rPr>
              <a:t>Troubles de la mobilité et risque de chutes</a:t>
            </a:r>
          </a:p>
          <a:p>
            <a:pPr>
              <a:buClr>
                <a:schemeClr val="dk1"/>
              </a:buClr>
              <a:buSzPts val="1100"/>
            </a:pPr>
            <a:endParaRPr sz="3600" dirty="0">
              <a:solidFill>
                <a:srgbClr val="002060"/>
              </a:solidFill>
              <a:ea typeface="Times New Roman"/>
              <a:cs typeface="Times New Roman"/>
              <a:sym typeface="Times New Roman"/>
            </a:endParaRPr>
          </a:p>
          <a:p>
            <a:r>
              <a:rPr lang="fr-FR" sz="3600" dirty="0">
                <a:solidFill>
                  <a:srgbClr val="002060"/>
                </a:solidFill>
                <a:ea typeface="Times New Roman"/>
                <a:cs typeface="Times New Roman"/>
                <a:sym typeface="Times New Roman"/>
              </a:rPr>
              <a:t>Facteurs de risque de chute liés au cancer : </a:t>
            </a:r>
          </a:p>
          <a:p>
            <a:pPr marL="1885950" lvl="2" indent="-514350">
              <a:buFont typeface="Wingdings" pitchFamily="2" charset="2"/>
              <a:buChar char="§"/>
            </a:pPr>
            <a:r>
              <a:rPr lang="fr-FR" sz="3000" dirty="0">
                <a:solidFill>
                  <a:srgbClr val="002060"/>
                </a:solidFill>
                <a:ea typeface="Times New Roman"/>
                <a:cs typeface="Times New Roman"/>
                <a:sym typeface="Times New Roman"/>
              </a:rPr>
              <a:t>Localisation cérébrale, cérébelleuse, médullaire, osseuse, …</a:t>
            </a:r>
          </a:p>
          <a:p>
            <a:pPr marL="1885950" lvl="2" indent="-514350">
              <a:buFont typeface="Wingdings" pitchFamily="2" charset="2"/>
              <a:buChar char="§"/>
            </a:pPr>
            <a:r>
              <a:rPr lang="fr-FR" sz="3000" dirty="0">
                <a:solidFill>
                  <a:srgbClr val="002060"/>
                </a:solidFill>
                <a:ea typeface="Times New Roman"/>
                <a:cs typeface="Times New Roman"/>
                <a:sym typeface="Times New Roman"/>
              </a:rPr>
              <a:t>Douleur secondaire à la néoplasie</a:t>
            </a:r>
          </a:p>
          <a:p>
            <a:pPr marL="1885950" lvl="2" indent="-514350">
              <a:buFont typeface="Wingdings" pitchFamily="2" charset="2"/>
              <a:buChar char="§"/>
            </a:pPr>
            <a:r>
              <a:rPr lang="fr-FR" sz="3000" dirty="0">
                <a:solidFill>
                  <a:srgbClr val="002060"/>
                </a:solidFill>
                <a:ea typeface="Times New Roman"/>
                <a:cs typeface="Times New Roman"/>
                <a:sym typeface="Times New Roman"/>
              </a:rPr>
              <a:t>Neurotoxicité de la chimiothérapie (taxanes, platines,...)</a:t>
            </a:r>
          </a:p>
          <a:p>
            <a:pPr marL="1885950" lvl="2" indent="-514350">
              <a:buFont typeface="Wingdings" pitchFamily="2" charset="2"/>
              <a:buChar char="§"/>
            </a:pPr>
            <a:r>
              <a:rPr lang="fr-FR" sz="3000" dirty="0">
                <a:solidFill>
                  <a:srgbClr val="002060"/>
                </a:solidFill>
                <a:ea typeface="Times New Roman"/>
                <a:cs typeface="Times New Roman"/>
                <a:sym typeface="Times New Roman"/>
              </a:rPr>
              <a:t>L’anémie </a:t>
            </a:r>
          </a:p>
          <a:p>
            <a:pPr marL="1885950" lvl="2" indent="-514350">
              <a:buFont typeface="Wingdings" pitchFamily="2" charset="2"/>
              <a:buChar char="§"/>
            </a:pPr>
            <a:r>
              <a:rPr lang="fr-FR" sz="3000" dirty="0">
                <a:solidFill>
                  <a:srgbClr val="002060"/>
                </a:solidFill>
                <a:ea typeface="Times New Roman"/>
                <a:cs typeface="Times New Roman"/>
                <a:sym typeface="Times New Roman"/>
              </a:rPr>
              <a:t>La dénutrition</a:t>
            </a:r>
          </a:p>
          <a:p>
            <a:pPr marL="1885950" lvl="2" indent="-514350">
              <a:buFont typeface="Wingdings" pitchFamily="2" charset="2"/>
              <a:buChar char="§"/>
            </a:pPr>
            <a:r>
              <a:rPr lang="fr-FR" sz="3000" dirty="0">
                <a:solidFill>
                  <a:srgbClr val="002060"/>
                </a:solidFill>
                <a:ea typeface="Times New Roman"/>
                <a:cs typeface="Times New Roman"/>
                <a:sym typeface="Times New Roman"/>
              </a:rPr>
              <a:t>La dépression</a:t>
            </a:r>
          </a:p>
          <a:p>
            <a:pPr marL="1885950" lvl="2" indent="-514350">
              <a:buFont typeface="Wingdings" pitchFamily="2" charset="2"/>
              <a:buChar char="§"/>
            </a:pPr>
            <a:r>
              <a:rPr lang="fr-FR" sz="3000" dirty="0">
                <a:solidFill>
                  <a:srgbClr val="002060"/>
                </a:solidFill>
                <a:ea typeface="Times New Roman"/>
                <a:cs typeface="Times New Roman"/>
                <a:sym typeface="Times New Roman"/>
              </a:rPr>
              <a:t>Le déconditionnement physique</a:t>
            </a:r>
          </a:p>
          <a:p>
            <a:pPr marL="1885950" lvl="2" indent="-514350">
              <a:buFont typeface="Wingdings" pitchFamily="2" charset="2"/>
              <a:buChar char="§"/>
            </a:pPr>
            <a:r>
              <a:rPr lang="fr-FR" sz="3000" dirty="0">
                <a:solidFill>
                  <a:srgbClr val="002060"/>
                </a:solidFill>
                <a:ea typeface="Times New Roman"/>
                <a:cs typeface="Times New Roman"/>
                <a:sym typeface="Times New Roman"/>
              </a:rPr>
              <a:t>La prise de benzodiazépines</a:t>
            </a:r>
            <a:endParaRPr sz="3000" dirty="0">
              <a:solidFill>
                <a:srgbClr val="002060"/>
              </a:solidFill>
              <a:ea typeface="Times New Roman"/>
              <a:cs typeface="Times New Roman"/>
              <a:sym typeface="Times New Roman"/>
            </a:endParaRPr>
          </a:p>
        </p:txBody>
      </p:sp>
      <p:sp>
        <p:nvSpPr>
          <p:cNvPr id="4" name="Titre 2">
            <a:extLst>
              <a:ext uri="{FF2B5EF4-FFF2-40B4-BE49-F238E27FC236}">
                <a16:creationId xmlns:a16="http://schemas.microsoft.com/office/drawing/2014/main" id="{320BC142-03AC-B9BD-9682-3BE51276600C}"/>
              </a:ext>
            </a:extLst>
          </p:cNvPr>
          <p:cNvSpPr txBox="1">
            <a:spLocks noGrp="1"/>
          </p:cNvSpPr>
          <p:nvPr>
            <p:ph type="title"/>
          </p:nvPr>
        </p:nvSpPr>
        <p:spPr>
          <a:xfrm>
            <a:off x="623400" y="890051"/>
            <a:ext cx="17041200" cy="1145400"/>
          </a:xfrm>
          <a:prstGeom prst="rect">
            <a:avLst/>
          </a:prstGeom>
        </p:spPr>
        <p:txBody>
          <a:bodyPr spcFirstLastPara="1" vert="horz" wrap="square" lIns="137138" tIns="137138" rIns="137138" bIns="137138"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fr" dirty="0">
                <a:solidFill>
                  <a:srgbClr val="002060"/>
                </a:solidFill>
                <a:latin typeface="+mn-lt"/>
                <a:ea typeface="Oswald"/>
                <a:cs typeface="Oswald"/>
                <a:sym typeface="Oswald"/>
              </a:rPr>
              <a:t>Evaluation des syndromes gériatriques</a:t>
            </a:r>
            <a:endParaRPr lang="fr-FR" dirty="0">
              <a:solidFill>
                <a:srgbClr val="002060"/>
              </a:solidFill>
              <a:latin typeface="+mn-lt"/>
            </a:endParaRPr>
          </a:p>
        </p:txBody>
      </p:sp>
      <p:sp>
        <p:nvSpPr>
          <p:cNvPr id="3" name="ZoneTexte 2">
            <a:extLst>
              <a:ext uri="{FF2B5EF4-FFF2-40B4-BE49-F238E27FC236}">
                <a16:creationId xmlns:a16="http://schemas.microsoft.com/office/drawing/2014/main" id="{B4683549-8972-3F2D-750B-5A99004B1E7F}"/>
              </a:ext>
            </a:extLst>
          </p:cNvPr>
          <p:cNvSpPr txBox="1"/>
          <p:nvPr/>
        </p:nvSpPr>
        <p:spPr>
          <a:xfrm>
            <a:off x="12861347" y="4375370"/>
            <a:ext cx="5185211" cy="2400657"/>
          </a:xfrm>
          <a:prstGeom prst="rect">
            <a:avLst/>
          </a:prstGeom>
          <a:noFill/>
          <a:ln>
            <a:solidFill>
              <a:schemeClr val="accent1"/>
            </a:solidFill>
          </a:ln>
        </p:spPr>
        <p:txBody>
          <a:bodyPr wrap="square">
            <a:spAutoFit/>
          </a:bodyPr>
          <a:lstStyle/>
          <a:p>
            <a:pPr marL="428625" indent="-428625">
              <a:buClr>
                <a:schemeClr val="dk1"/>
              </a:buClr>
              <a:buSzPts val="1100"/>
              <a:buFont typeface="Arial" panose="020B0604020202020204" pitchFamily="34" charset="0"/>
              <a:buChar char="•"/>
            </a:pPr>
            <a:r>
              <a:rPr lang="fr-FR" sz="3000" dirty="0">
                <a:solidFill>
                  <a:srgbClr val="002060"/>
                </a:solidFill>
                <a:ea typeface="Times New Roman"/>
                <a:cs typeface="Times New Roman"/>
                <a:sym typeface="Times New Roman"/>
              </a:rPr>
              <a:t>"Etes-vous tombé cette </a:t>
            </a:r>
            <a:r>
              <a:rPr lang="fr-FR" sz="3000" dirty="0" err="1">
                <a:solidFill>
                  <a:srgbClr val="002060"/>
                </a:solidFill>
                <a:ea typeface="Times New Roman"/>
                <a:cs typeface="Times New Roman"/>
                <a:sym typeface="Times New Roman"/>
              </a:rPr>
              <a:t>année</a:t>
            </a:r>
            <a:r>
              <a:rPr lang="fr-FR" sz="3000" dirty="0">
                <a:solidFill>
                  <a:srgbClr val="002060"/>
                </a:solidFill>
                <a:ea typeface="Times New Roman"/>
                <a:cs typeface="Times New Roman"/>
                <a:sym typeface="Times New Roman"/>
              </a:rPr>
              <a:t>?"</a:t>
            </a:r>
          </a:p>
          <a:p>
            <a:pPr marL="428625" indent="-428625">
              <a:buClr>
                <a:schemeClr val="dk1"/>
              </a:buClr>
              <a:buSzPts val="1100"/>
              <a:buFont typeface="Arial" panose="020B0604020202020204" pitchFamily="34" charset="0"/>
              <a:buChar char="•"/>
            </a:pPr>
            <a:r>
              <a:rPr lang="fr-FR" sz="3000" dirty="0">
                <a:solidFill>
                  <a:srgbClr val="002060"/>
                </a:solidFill>
                <a:ea typeface="Times New Roman"/>
                <a:cs typeface="Times New Roman"/>
                <a:sym typeface="Times New Roman"/>
              </a:rPr>
              <a:t>Station monopodale</a:t>
            </a:r>
          </a:p>
          <a:p>
            <a:pPr marL="428625" indent="-428625">
              <a:buClr>
                <a:schemeClr val="dk1"/>
              </a:buClr>
              <a:buSzPts val="1100"/>
              <a:buFont typeface="Arial" panose="020B0604020202020204" pitchFamily="34" charset="0"/>
              <a:buChar char="•"/>
            </a:pPr>
            <a:r>
              <a:rPr lang="fr-FR" sz="3000" dirty="0" err="1">
                <a:solidFill>
                  <a:srgbClr val="002060"/>
                </a:solidFill>
                <a:ea typeface="Times New Roman"/>
                <a:cs typeface="Times New Roman"/>
                <a:sym typeface="Times New Roman"/>
              </a:rPr>
              <a:t>Timed</a:t>
            </a:r>
            <a:r>
              <a:rPr lang="fr-FR" sz="3000" dirty="0">
                <a:solidFill>
                  <a:srgbClr val="002060"/>
                </a:solidFill>
                <a:ea typeface="Times New Roman"/>
                <a:cs typeface="Times New Roman"/>
                <a:sym typeface="Times New Roman"/>
              </a:rPr>
              <a:t> </a:t>
            </a:r>
            <a:r>
              <a:rPr lang="fr-FR" sz="3000" dirty="0" err="1">
                <a:solidFill>
                  <a:srgbClr val="002060"/>
                </a:solidFill>
                <a:ea typeface="Times New Roman"/>
                <a:cs typeface="Times New Roman"/>
                <a:sym typeface="Times New Roman"/>
              </a:rPr>
              <a:t>Get</a:t>
            </a:r>
            <a:r>
              <a:rPr lang="fr-FR" sz="3000" dirty="0">
                <a:solidFill>
                  <a:srgbClr val="002060"/>
                </a:solidFill>
                <a:ea typeface="Times New Roman"/>
                <a:cs typeface="Times New Roman"/>
                <a:sym typeface="Times New Roman"/>
              </a:rPr>
              <a:t> up and go test</a:t>
            </a:r>
          </a:p>
          <a:p>
            <a:pPr marL="428625" indent="-428625">
              <a:buClr>
                <a:schemeClr val="dk1"/>
              </a:buClr>
              <a:buSzPts val="1100"/>
              <a:buFont typeface="Arial" panose="020B0604020202020204" pitchFamily="34" charset="0"/>
              <a:buChar char="•"/>
            </a:pPr>
            <a:r>
              <a:rPr lang="fr-FR" sz="3000" dirty="0">
                <a:solidFill>
                  <a:srgbClr val="002060"/>
                </a:solidFill>
                <a:ea typeface="Times New Roman"/>
                <a:cs typeface="Times New Roman"/>
                <a:sym typeface="Times New Roman"/>
              </a:rPr>
              <a:t>SPPB</a:t>
            </a:r>
          </a:p>
        </p:txBody>
      </p:sp>
    </p:spTree>
    <p:extLst>
      <p:ext uri="{BB962C8B-B14F-4D97-AF65-F5344CB8AC3E}">
        <p14:creationId xmlns:p14="http://schemas.microsoft.com/office/powerpoint/2010/main" val="2343844777"/>
      </p:ext>
    </p:extLst>
  </p:cSld>
  <p:clrMapOvr>
    <a:masterClrMapping/>
  </p:clrMapOvr>
</p:sld>
</file>

<file path=ppt/theme/theme1.xml><?xml version="1.0" encoding="utf-8"?>
<a:theme xmlns:a="http://schemas.openxmlformats.org/drawingml/2006/main" name="REPORT theme">
  <a:themeElements>
    <a:clrScheme name="HUG">
      <a:dk1>
        <a:sysClr val="windowText" lastClr="000000"/>
      </a:dk1>
      <a:lt1>
        <a:sysClr val="window" lastClr="FFFFFF"/>
      </a:lt1>
      <a:dk2>
        <a:srgbClr val="262626"/>
      </a:dk2>
      <a:lt2>
        <a:srgbClr val="FFFFFF"/>
      </a:lt2>
      <a:accent1>
        <a:srgbClr val="72C5C3"/>
      </a:accent1>
      <a:accent2>
        <a:srgbClr val="262626"/>
      </a:accent2>
      <a:accent3>
        <a:srgbClr val="595959"/>
      </a:accent3>
      <a:accent4>
        <a:srgbClr val="7F7F7F"/>
      </a:accent4>
      <a:accent5>
        <a:srgbClr val="A5A5A5"/>
      </a:accent5>
      <a:accent6>
        <a:srgbClr val="BFBFBF"/>
      </a:accent6>
      <a:hlink>
        <a:srgbClr val="72C5C3"/>
      </a:hlink>
      <a:folHlink>
        <a:srgbClr val="B7DAB6"/>
      </a:folHlink>
    </a:clrScheme>
    <a:fontScheme name="HUG_2">
      <a:majorFont>
        <a:latin typeface="Arial"/>
        <a:ea typeface="Microsoft YaHei UI"/>
        <a:cs typeface=""/>
      </a:majorFont>
      <a:minorFont>
        <a:latin typeface="Arial"/>
        <a:ea typeface="Microsoft YaHei UI Light"/>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e7d195523061f1c0 xmlns="http://e7d195523061f1c0/custom/data/def">
  <_7b1dac89e7d195523061f1c0316ecb71 xmlns="">e7d195523061f1c0cef09ac28eaae964ec9988a5cce77c8b8C1E4685C6E6B40CD7615480512384A61EE159C6FE0045D14B61E85D0A95589D558B81FFC809322ACC20DC2254D928200A3EA0841B8B1814961BE795024DFDEF45878460D5EEC04B3DB4C246007153409DEDE37CA726A66AF19B77CE744E11CADCFB09B3408DEC1F688348922E38CCEE</_7b1dac89e7d195523061f1c0316ecb71>
  <_7b1dac89e7d195523061f1c0316ecb71 xmlns="">e7d195523061f1c0cef09ac28eaae964ec9988a5cce77c8b8C1E4685C6E6B40CD7615480512384A61EE159C6FE0045D14B61E85D0A95589D558B81FFC809322ACC20DC2254D928200A3EA0841B8B1814961BE795024DFDEFCC1129033FEC21F5C5BDE68E2B7A1F8E41338FB0DD71548A78ADD1F5722F5FD965480A64BD076FD2328431DAE9622527</_7b1dac89e7d195523061f1c0316ecb71>
  <_7b1dac89e7d195523061f1c0316ecb71 xmlns="">e7d195523061f1c0cef09ac28eaae964ec9988a5cce77c8b8C1E4685C6E6B40CD7615480512384A61EE159C6FE0045D14B61E85D0A95589D558B81FFC809322ACC20DC2254D928200A3EA0841B8B18144DC47CBD04FCA384408AF03A26AFFDF192346722787A389DB6D6BE826066A063ECDC78A932AD2721B5CFDE870F76DE7C3CCE2B9A07730B5F</_7b1dac89e7d195523061f1c0316ecb71>
  <_7b1dac89e7d195523061f1c0316ecb71 xmlns="">e7d195523061f1c0cef09ac28eaae964ec9988a5cce77c8b8C1E4685C6E6B40CD7615480512384A61EE159C6FE0045D14B61E85D0A95589D558B81FFC809322ACC20DC2254D928200A3EA0841B8B18146B5918F8DA8F2BB8EBBD78811AB79BAD25B3D3572375DC872E76B122646A4CFEC757C0C5DC45C58AA1C19C5F82E1244272D3D963277B72E4</_7b1dac89e7d195523061f1c0316ecb71>
  <_7b1dac89e7d195523061f1c0316ecb71 xmlns="">e7d195523061f1c0cef09ac28eaae964ec9988a5cce77c8b8C1E4685C6E6B40CD7615480512384A61EE159C6FE0045D14B61E85D0A95589D558B81FFC809322ACC20DC2254D928200A3EA0841B8B1814D46540F92FDE0CC7D2E4FED8FEEFC6C9A68F4EFD8E967F607C3A4874F08B710D4B9EDAF2198A37174DB562817F68A467C4A8AF4E469EC69C</_7b1dac89e7d195523061f1c0316ecb71>
  <_7b1dac89e7d195523061f1c0316ecb71 xmlns="">e7d195523061f1c0cef09ac28eaae964ec9988a5cce77c8b8C1E4685C6E6B40CD7615480512384A61EE159C6FE0045D14B61E85D0A95589D558B81FFC809322ACC20DC2254D928200A3EA0841B8B1814D46540F92FDE0CC7F1A0A352A74694BDC8D7E096E6A67150D06CE09000740E4468C0E429E53B576B791DC034A987477FBCAC6FCDEEA8FDF8</_7b1dac89e7d195523061f1c0316ecb71>
  <_7b1dac89e7d195523061f1c0316ecb71 xmlns="">e7d195523061f1c0cef09ac28eaae964ec9988a5cce77c8b8C1E4685C6E6B40CD7615480512384A61EE159C6FE0045D14B61E85D0A95589D558B81FFC809322ACC20DC2254D928200A3EA0841B8B18142FBE450CA6476861A085A53B0B0F3C0501F176467351CFE8A50B523E8722B0960368A29699C716E5560DC472CD7028D123F7EF4AA3569329</_7b1dac89e7d195523061f1c0316ecb71>
  <_7b1dac89e7d195523061f1c0316ecb71 xmlns="">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_7b1dac89e7d195523061f1c0316ecb71>
  <_7b1dac89e7d195523061f1c0316ecb71 xmlns="">e7d195523061f1c0cef09ac28eaae964ec9988a5cce77c8b8C1E4685C6E6B40CD7615480512384A61EE159C6FE0045D14B61E85D0A95589D558B81FFC809322ACC20DC2254D928200A3EA0841B8B1814CCEAFA1407BA82CF1A1F8602E4545942575339612F352FC1C793AA89CE956E3FED3286C44BBFE36EF33792E4E3AF4980969F2A19EBE68C21</_7b1dac89e7d195523061f1c0316ecb71>
  <_7b1dac89e7d195523061f1c0316ecb71 xmlns="">e7d195523061f1c0cef09ac28eaae964ec9988a5cce77c8b8C1E4685C6E6B40CD7615480512384A61EE159C6FE0045D14B61E85D0A95589D558B81FFC809322ACC20DC2254D928200A3EA0841B8B18141B9F7DD698B7CCF44C9216763E8A16F8F569E8958EDB0333C8BFA7609389EEC4801C7DDBD37B372814389AA2C39DB34C7B07EB3752B9F665</_7b1dac89e7d195523061f1c0316ecb71>
  <_7b1dac89e7d195523061f1c0316ecb71 xmlns="">e7d195523061f1c0cef09ac28eaae964ec9988a5cce77c8b8C1E4685C6E6B40CD7615480512384A61EE159C6FE0045D14B61E85D0A95589D558B81FFC809322ACC20DC2254D928200A3EA0841B8B1814698A4C960560469CA8A8F3F9287BE9713BB2BEEFF16769B86F03514EDC2D637C22BECE1BFABBC94AC3116D8CD2ACAFD5170249B213C49E4D</_7b1dac89e7d195523061f1c0316ecb71>
  <_7b1dac89e7d195523061f1c0316ecb71 xmlns="">e7d195523061f1c0cef09ac28eaae964ec9988a5cce77c8b8C1E4685C6E6B40CD7615480512384A61EE159C6FE0045D14B61E85D0A95589D558B81FFC809322ACC20DC2254D928200A3EA0841B8B181425E75F621A0737AE1BF7D07EA7969786D68EDEADF71E79D44BC2C687233A866F34D79438FD6F1D02587CB78DE60651920A5F539071126543</_7b1dac89e7d195523061f1c0316ecb71>
  <_7b1dac89e7d195523061f1c0316ecb71 xmlns="">e7d195523061f1c0cef09ac28eaae964ec9988a5cce77c8b8C1E4685C6E6B40CD7615480512384A61EE159C6FE0045D14B61E85D0A95589D558B81FFC809322ACC20DC2254D928200A3EA0841B8B18145D7DC62DE5AA0F7A4D8411BCF39BBBCEC08D09261D6A1BBC7EE625E59B150391F5232318D27653B00040D334DDB89C325FA32DA05BD12AB5</_7b1dac89e7d195523061f1c0316ecb71>
</e7d195523061f1c0>
</file>

<file path=customXml/item4.xml><?xml version="1.0" encoding="utf-8"?>
<ct:contentTypeSchema xmlns:ct="http://schemas.microsoft.com/office/2006/metadata/contentType" xmlns:ma="http://schemas.microsoft.com/office/2006/metadata/properties/metaAttributes" ct:_="" ma:_="" ma:contentTypeName="Document" ma:contentTypeID="0x010100B630191E5117E846B4896DD9B05FA1A4" ma:contentTypeVersion="4" ma:contentTypeDescription="Crée un document." ma:contentTypeScope="" ma:versionID="ddfba0a206cb779c36385abfc6709f9d">
  <xsd:schema xmlns:xsd="http://www.w3.org/2001/XMLSchema" xmlns:xs="http://www.w3.org/2001/XMLSchema" xmlns:p="http://schemas.microsoft.com/office/2006/metadata/properties" xmlns:ns3="1913be1a-db6c-49dd-ae55-2d24a6e4ab1d" targetNamespace="http://schemas.microsoft.com/office/2006/metadata/properties" ma:root="true" ma:fieldsID="c65b9ccfa9f093453d5f16fddf2841e0" ns3:_="">
    <xsd:import namespace="1913be1a-db6c-49dd-ae55-2d24a6e4ab1d"/>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13be1a-db6c-49dd-ae55-2d24a6e4a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CC19BC-F2A7-480D-8DE5-CEC2F2FFAABF}">
  <ds:schemaRefs>
    <ds:schemaRef ds:uri="http://schemas.microsoft.com/sharepoint/v3/contenttype/forms"/>
  </ds:schemaRefs>
</ds:datastoreItem>
</file>

<file path=customXml/itemProps2.xml><?xml version="1.0" encoding="utf-8"?>
<ds:datastoreItem xmlns:ds="http://schemas.openxmlformats.org/officeDocument/2006/customXml" ds:itemID="{245FEF30-F2AB-41FD-9A6D-BFC3B3C225A8}">
  <ds:schemaRefs>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1913be1a-db6c-49dd-ae55-2d24a6e4ab1d"/>
  </ds:schemaRefs>
</ds:datastoreItem>
</file>

<file path=customXml/itemProps3.xml><?xml version="1.0" encoding="utf-8"?>
<ds:datastoreItem xmlns:ds="http://schemas.openxmlformats.org/officeDocument/2006/customXml" ds:itemID="{01BAF993-C85B-4CE1-B9E0-C79EAD7A96BF}">
  <ds:schemaRefs>
    <ds:schemaRef ds:uri="http://e7d195523061f1c0/custom/data/def"/>
    <ds:schemaRef ds:uri=""/>
  </ds:schemaRefs>
</ds:datastoreItem>
</file>

<file path=customXml/itemProps4.xml><?xml version="1.0" encoding="utf-8"?>
<ds:datastoreItem xmlns:ds="http://schemas.openxmlformats.org/officeDocument/2006/customXml" ds:itemID="{DBBDA122-5348-42B1-975D-4270C92E5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13be1a-db6c-49dd-ae55-2d24a6e4ab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134673</TotalTime>
  <Words>3873</Words>
  <Application>Microsoft Office PowerPoint</Application>
  <PresentationFormat>Personnalisé</PresentationFormat>
  <Paragraphs>562</Paragraphs>
  <Slides>46</Slides>
  <Notes>37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Oswald</vt:lpstr>
      <vt:lpstr>Syncopate</vt:lpstr>
      <vt:lpstr>Times New Roman</vt:lpstr>
      <vt:lpstr>Verdana</vt:lpstr>
      <vt:lpstr>Wingdings</vt:lpstr>
      <vt:lpstr>REPORT theme</vt:lpstr>
      <vt:lpstr>Gériatrie oncologique : compléments</vt:lpstr>
      <vt:lpstr>La fragilité en oncogériatrie : le score G8</vt:lpstr>
      <vt:lpstr>Evaluation gériatrique approfondie</vt:lpstr>
      <vt:lpstr>Evaluation des comorbidités</vt:lpstr>
      <vt:lpstr>Evaluation des comorbidités</vt:lpstr>
      <vt:lpstr>Evaluation des comorbidités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Evaluation des syndromes gériatriques</vt:lpstr>
      <vt:lpstr>Présentation PowerPoint</vt:lpstr>
      <vt:lpstr>Exemples d’interventions gériatriques</vt:lpstr>
      <vt:lpstr>Exemples d’interventions gériatriques</vt:lpstr>
      <vt:lpstr>Exemples d’interventions gériatriques</vt:lpstr>
      <vt:lpstr>Options thérapeutiques</vt:lpstr>
      <vt:lpstr>Options thérapeutiques</vt:lpstr>
      <vt:lpstr>Options thérapeutiques</vt:lpstr>
      <vt:lpstr>Options thérapeutiques</vt:lpstr>
      <vt:lpstr>Options thérapeutiques</vt:lpstr>
      <vt:lpstr>Options thérapeutiques</vt:lpstr>
      <vt:lpstr>Options thérapeutiques</vt:lpstr>
      <vt:lpstr>Options thérapeutiques</vt:lpstr>
      <vt:lpstr>Options thérapeutiques</vt:lpstr>
      <vt:lpstr>Options thérapeutiques</vt:lpstr>
      <vt:lpstr>Options thérapeutiques</vt:lpstr>
      <vt:lpstr>Décision pluridisciplinaire</vt:lpstr>
      <vt:lpstr>Suivi oncogériatrique</vt:lpstr>
      <vt:lpstr>Oncogériatrie ? </vt:lpstr>
      <vt:lpstr>Chimiothérapie  Autres considérations à prendre en compte</vt:lpstr>
      <vt:lpstr>Présentation PowerPoint</vt:lpstr>
      <vt:lpstr>Doit-on adapter les doses de chimiothérapie en fonction de l’âge uniquement?</vt:lpstr>
      <vt:lpstr>Présentation PowerPoint</vt:lpstr>
      <vt:lpstr>Palliation des symptômes chez le sujet âgé  Autres considérations à prendre en compte</vt:lpstr>
      <vt:lpstr>Symptômes chez le patient âgé atteint d’un cancer</vt:lpstr>
      <vt:lpstr>Symptômes rapportés en fonction de l’âge </vt:lpstr>
      <vt:lpstr>La qualité de vie et les perspectives du point de vue du patient  Autres considérations à prendre en compte</vt:lpstr>
      <vt:lpstr>Evaluation et prise en compte de la qualité de vie chez le patient âgé atteint d’un cancer</vt:lpstr>
      <vt:lpstr>Intégration de l’évaluation de la qualité de vie dans la prise en charge oncologique de la personne âgée</vt:lpstr>
      <vt:lpstr>Importance d’intégrer la perspective du patient</vt:lpstr>
      <vt:lpstr>Prise en charge holistique et multidisciplinaire</vt:lpstr>
    </vt:vector>
  </TitlesOfParts>
  <Company>©PPTSTORE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véronique jonart</cp:lastModifiedBy>
  <cp:revision>4214</cp:revision>
  <cp:lastPrinted>2021-06-14T08:17:37Z</cp:lastPrinted>
  <dcterms:created xsi:type="dcterms:W3CDTF">2015-11-23T02:03:38Z</dcterms:created>
  <dcterms:modified xsi:type="dcterms:W3CDTF">2025-06-10T14:44:55Z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0x010100B630191E5117E846B4896DD9B05FA1A4</vt:lpwstr>
  </property>
</Properties>
</file>