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Override2.xml" ContentType="application/vnd.openxmlformats-officedocument.themeOverr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9.xml" ContentType="application/vnd.openxmlformats-officedocument.presentationml.notesSlide+xml"/>
  <Override PartName="/ppt/tags/tag57.xml" ContentType="application/vnd.openxmlformats-officedocument.presentationml.tags+xml"/>
  <Override PartName="/ppt/notesSlides/notesSlide2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2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4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5.xml" ContentType="application/vnd.openxmlformats-officedocument.presentationml.notesSlide+xml"/>
  <Override PartName="/ppt/tags/tag68.xml" ContentType="application/vnd.openxmlformats-officedocument.presentationml.tags+xml"/>
  <Override PartName="/ppt/notesSlides/notesSlide26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8.xml" ContentType="application/vnd.openxmlformats-officedocument.presentationml.notesSlide+xml"/>
  <Override PartName="/ppt/tags/tag78.xml" ContentType="application/vnd.openxmlformats-officedocument.presentationml.tags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0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1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2.xml" ContentType="application/vnd.openxmlformats-officedocument.presentationml.notesSlide+xml"/>
  <Override PartName="/ppt/tags/tag90.xml" ContentType="application/vnd.openxmlformats-officedocument.presentationml.tags+xml"/>
  <Override PartName="/ppt/notesSlides/notesSlide33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4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5.xml" ContentType="application/vnd.openxmlformats-officedocument.presentationml.notesSlide+xml"/>
  <Override PartName="/ppt/tags/tag96.xml" ContentType="application/vnd.openxmlformats-officedocument.presentationml.tags+xml"/>
  <Override PartName="/ppt/notesSlides/notesSlide36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8.xml" ContentType="application/vnd.openxmlformats-officedocument.presentationml.notesSlide+xml"/>
  <Override PartName="/ppt/tags/tag1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62" r:id="rId3"/>
    <p:sldId id="263" r:id="rId4"/>
    <p:sldId id="257" r:id="rId5"/>
    <p:sldId id="258" r:id="rId6"/>
    <p:sldId id="305" r:id="rId7"/>
    <p:sldId id="330" r:id="rId8"/>
    <p:sldId id="333" r:id="rId9"/>
    <p:sldId id="307" r:id="rId10"/>
    <p:sldId id="308" r:id="rId11"/>
    <p:sldId id="264" r:id="rId12"/>
    <p:sldId id="265" r:id="rId13"/>
    <p:sldId id="266" r:id="rId14"/>
    <p:sldId id="334" r:id="rId15"/>
    <p:sldId id="336" r:id="rId16"/>
    <p:sldId id="310" r:id="rId17"/>
    <p:sldId id="311" r:id="rId18"/>
    <p:sldId id="312" r:id="rId19"/>
    <p:sldId id="314" r:id="rId20"/>
    <p:sldId id="267" r:id="rId21"/>
    <p:sldId id="268" r:id="rId22"/>
    <p:sldId id="269" r:id="rId23"/>
    <p:sldId id="270" r:id="rId24"/>
    <p:sldId id="271" r:id="rId25"/>
    <p:sldId id="313" r:id="rId26"/>
    <p:sldId id="337" r:id="rId27"/>
    <p:sldId id="315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316" r:id="rId36"/>
    <p:sldId id="318" r:id="rId37"/>
    <p:sldId id="319" r:id="rId38"/>
    <p:sldId id="280" r:id="rId39"/>
    <p:sldId id="281" r:id="rId40"/>
    <p:sldId id="282" r:id="rId41"/>
    <p:sldId id="331" r:id="rId42"/>
    <p:sldId id="322" r:id="rId43"/>
    <p:sldId id="323" r:id="rId44"/>
    <p:sldId id="283" r:id="rId45"/>
    <p:sldId id="284" r:id="rId46"/>
    <p:sldId id="285" r:id="rId47"/>
    <p:sldId id="286" r:id="rId48"/>
    <p:sldId id="320" r:id="rId49"/>
    <p:sldId id="321" r:id="rId50"/>
    <p:sldId id="324" r:id="rId51"/>
    <p:sldId id="287" r:id="rId52"/>
    <p:sldId id="288" r:id="rId53"/>
    <p:sldId id="290" r:id="rId54"/>
    <p:sldId id="325" r:id="rId55"/>
    <p:sldId id="291" r:id="rId56"/>
    <p:sldId id="326" r:id="rId57"/>
    <p:sldId id="289" r:id="rId58"/>
    <p:sldId id="292" r:id="rId59"/>
    <p:sldId id="341" r:id="rId60"/>
    <p:sldId id="339" r:id="rId61"/>
    <p:sldId id="340" r:id="rId62"/>
    <p:sldId id="332" r:id="rId63"/>
    <p:sldId id="293" r:id="rId64"/>
    <p:sldId id="294" r:id="rId65"/>
    <p:sldId id="295" r:id="rId66"/>
    <p:sldId id="296" r:id="rId67"/>
    <p:sldId id="297" r:id="rId68"/>
    <p:sldId id="298" r:id="rId69"/>
    <p:sldId id="327" r:id="rId70"/>
    <p:sldId id="299" r:id="rId71"/>
    <p:sldId id="343" r:id="rId72"/>
    <p:sldId id="300" r:id="rId73"/>
    <p:sldId id="328" r:id="rId74"/>
    <p:sldId id="301" r:id="rId75"/>
    <p:sldId id="531" r:id="rId76"/>
    <p:sldId id="329" r:id="rId77"/>
    <p:sldId id="506" r:id="rId78"/>
    <p:sldId id="530" r:id="rId79"/>
    <p:sldId id="532" r:id="rId80"/>
  </p:sldIdLst>
  <p:sldSz cx="12192000" cy="6858000"/>
  <p:notesSz cx="6858000" cy="9144000"/>
  <p:custDataLst>
    <p:tags r:id="rId82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z Van der Linden" initials="LVdL" lastIdx="2" clrIdx="0">
    <p:extLst>
      <p:ext uri="{19B8F6BF-5375-455C-9EA6-DF929625EA0E}">
        <p15:presenceInfo xmlns:p15="http://schemas.microsoft.com/office/powerpoint/2012/main" userId="Lorenz Van der Lind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553" autoAdjust="0"/>
  </p:normalViewPr>
  <p:slideViewPr>
    <p:cSldViewPr snapToGrid="0">
      <p:cViewPr varScale="1">
        <p:scale>
          <a:sx n="101" d="100"/>
          <a:sy n="101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Relationship Id="rId4" Type="http://schemas.openxmlformats.org/officeDocument/2006/relationships/image" Target="../media/image6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Relationship Id="rId4" Type="http://schemas.openxmlformats.org/officeDocument/2006/relationships/image" Target="../media/image6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AAA48-301C-418E-8C15-FD4AC4A5CDDA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BE"/>
        </a:p>
      </dgm:t>
    </dgm:pt>
    <dgm:pt modelId="{D1289605-F866-4D30-A78A-E03D4084F88A}">
      <dgm:prSet phldrT="[Tekst]"/>
      <dgm:spPr/>
      <dgm:t>
        <a:bodyPr/>
        <a:lstStyle/>
        <a:p>
          <a:r>
            <a:rPr lang="nl-BE" dirty="0"/>
            <a:t>Geen duidelijke data bij ouderen met VKF</a:t>
          </a:r>
        </a:p>
      </dgm:t>
    </dgm:pt>
    <dgm:pt modelId="{F8F78A07-1963-4DFB-85D9-EA15B5A99C0F}" type="parTrans" cxnId="{E8D16F7F-D798-49EB-AAC6-08A4D159E4A7}">
      <dgm:prSet/>
      <dgm:spPr/>
      <dgm:t>
        <a:bodyPr/>
        <a:lstStyle/>
        <a:p>
          <a:endParaRPr lang="nl-BE"/>
        </a:p>
      </dgm:t>
    </dgm:pt>
    <dgm:pt modelId="{3F503B48-3C54-4312-9A84-4B8B0F4C65EE}" type="sibTrans" cxnId="{E8D16F7F-D798-49EB-AAC6-08A4D159E4A7}">
      <dgm:prSet/>
      <dgm:spPr/>
      <dgm:t>
        <a:bodyPr/>
        <a:lstStyle/>
        <a:p>
          <a:endParaRPr lang="nl-BE"/>
        </a:p>
      </dgm:t>
    </dgm:pt>
    <dgm:pt modelId="{BE83640B-3FDD-4509-A8B0-A2C8A8DE9BBA}">
      <dgm:prSet phldrT="[Tekst]"/>
      <dgm:spPr/>
      <dgm:t>
        <a:bodyPr/>
        <a:lstStyle/>
        <a:p>
          <a:r>
            <a:rPr lang="nl-BE" dirty="0"/>
            <a:t>Klinische insteek: bij ouderen eerder </a:t>
          </a:r>
          <a:r>
            <a:rPr lang="nl-BE" dirty="0" err="1"/>
            <a:t>rate</a:t>
          </a:r>
          <a:r>
            <a:rPr lang="nl-BE" dirty="0"/>
            <a:t> control verkiezen</a:t>
          </a:r>
        </a:p>
      </dgm:t>
    </dgm:pt>
    <dgm:pt modelId="{9AD9E51C-C87C-4C24-8943-7D7873555057}" type="parTrans" cxnId="{08AAA5B5-217B-4D92-978C-FBFC45EB991B}">
      <dgm:prSet/>
      <dgm:spPr/>
      <dgm:t>
        <a:bodyPr/>
        <a:lstStyle/>
        <a:p>
          <a:endParaRPr lang="nl-BE"/>
        </a:p>
      </dgm:t>
    </dgm:pt>
    <dgm:pt modelId="{DD4783D7-CCF5-4945-AD10-2159B3EE3C68}" type="sibTrans" cxnId="{08AAA5B5-217B-4D92-978C-FBFC45EB991B}">
      <dgm:prSet/>
      <dgm:spPr/>
      <dgm:t>
        <a:bodyPr/>
        <a:lstStyle/>
        <a:p>
          <a:endParaRPr lang="nl-BE"/>
        </a:p>
      </dgm:t>
    </dgm:pt>
    <dgm:pt modelId="{F2619FE8-E739-444C-B3A7-351271D1A6BD}">
      <dgm:prSet phldrT="[Tekst]"/>
      <dgm:spPr/>
      <dgm:t>
        <a:bodyPr/>
        <a:lstStyle/>
        <a:p>
          <a:r>
            <a:rPr lang="nl-BE" dirty="0"/>
            <a:t>EAST AFNET</a:t>
          </a:r>
        </a:p>
      </dgm:t>
    </dgm:pt>
    <dgm:pt modelId="{50C45C84-C892-44E0-94E6-056AEBA9A603}" type="parTrans" cxnId="{7B7D293A-63D7-4957-BCEB-A7529CAD620D}">
      <dgm:prSet/>
      <dgm:spPr/>
      <dgm:t>
        <a:bodyPr/>
        <a:lstStyle/>
        <a:p>
          <a:endParaRPr lang="nl-BE"/>
        </a:p>
      </dgm:t>
    </dgm:pt>
    <dgm:pt modelId="{272973FD-CF7F-4D52-8378-30F6FE3752FA}" type="sibTrans" cxnId="{7B7D293A-63D7-4957-BCEB-A7529CAD620D}">
      <dgm:prSet/>
      <dgm:spPr/>
      <dgm:t>
        <a:bodyPr/>
        <a:lstStyle/>
        <a:p>
          <a:endParaRPr lang="nl-BE"/>
        </a:p>
      </dgm:t>
    </dgm:pt>
    <dgm:pt modelId="{95721D8D-FE86-48DC-992D-12CB9709F2CD}">
      <dgm:prSet/>
      <dgm:spPr/>
      <dgm:t>
        <a:bodyPr/>
        <a:lstStyle/>
        <a:p>
          <a:r>
            <a:rPr lang="nl-BE" dirty="0"/>
            <a:t>EAST AFNET: leeftijd geen interactie met HR voor </a:t>
          </a:r>
          <a:r>
            <a:rPr lang="nl-BE" dirty="0" err="1"/>
            <a:t>prim</a:t>
          </a:r>
          <a:r>
            <a:rPr lang="nl-BE" dirty="0"/>
            <a:t> </a:t>
          </a:r>
          <a:r>
            <a:rPr lang="nl-BE" dirty="0" err="1"/>
            <a:t>eindp</a:t>
          </a:r>
          <a:endParaRPr lang="nl-BE" dirty="0"/>
        </a:p>
      </dgm:t>
    </dgm:pt>
    <dgm:pt modelId="{7A7A0A11-040E-42E8-A71B-033B8A8C20C4}" type="parTrans" cxnId="{5137497D-77A8-4600-B66E-2633E110F738}">
      <dgm:prSet/>
      <dgm:spPr/>
      <dgm:t>
        <a:bodyPr/>
        <a:lstStyle/>
        <a:p>
          <a:endParaRPr lang="nl-BE"/>
        </a:p>
      </dgm:t>
    </dgm:pt>
    <dgm:pt modelId="{DDA90866-8CEB-4429-B7D3-854EFC4D733A}" type="sibTrans" cxnId="{5137497D-77A8-4600-B66E-2633E110F738}">
      <dgm:prSet/>
      <dgm:spPr/>
      <dgm:t>
        <a:bodyPr/>
        <a:lstStyle/>
        <a:p>
          <a:endParaRPr lang="nl-BE"/>
        </a:p>
      </dgm:t>
    </dgm:pt>
    <dgm:pt modelId="{3FABE726-15D9-4CBF-AC7D-634DB34AA2DF}" type="pres">
      <dgm:prSet presAssocID="{4A1AAA48-301C-418E-8C15-FD4AC4A5CDDA}" presName="rootNode" presStyleCnt="0">
        <dgm:presLayoutVars>
          <dgm:chMax/>
          <dgm:chPref/>
          <dgm:dir/>
          <dgm:animLvl val="lvl"/>
        </dgm:presLayoutVars>
      </dgm:prSet>
      <dgm:spPr/>
    </dgm:pt>
    <dgm:pt modelId="{B467E3A6-327D-43C8-A096-B29C9C0784F1}" type="pres">
      <dgm:prSet presAssocID="{D1289605-F866-4D30-A78A-E03D4084F88A}" presName="composite" presStyleCnt="0"/>
      <dgm:spPr/>
    </dgm:pt>
    <dgm:pt modelId="{3EDF5C6B-0565-428E-8B04-766F52160786}" type="pres">
      <dgm:prSet presAssocID="{D1289605-F866-4D30-A78A-E03D4084F88A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A14D2195-1048-46EE-BD0B-C5D23358C5DF}" type="pres">
      <dgm:prSet presAssocID="{D1289605-F866-4D30-A78A-E03D4084F88A}" presName="Image" presStyleLbl="b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30000" r="-30000"/>
          </a:stretch>
        </a:blipFill>
      </dgm:spPr>
    </dgm:pt>
    <dgm:pt modelId="{30EBAE88-FA56-499F-AE3C-F5802C6EB6F1}" type="pres">
      <dgm:prSet presAssocID="{D1289605-F866-4D30-A78A-E03D4084F88A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56813CD1-8F1F-48AF-8857-3029C6263C1B}" type="pres">
      <dgm:prSet presAssocID="{3F503B48-3C54-4312-9A84-4B8B0F4C65EE}" presName="sibTrans" presStyleCnt="0"/>
      <dgm:spPr/>
    </dgm:pt>
    <dgm:pt modelId="{7987CB1F-F3A7-4579-8C05-19519639E496}" type="pres">
      <dgm:prSet presAssocID="{BE83640B-3FDD-4509-A8B0-A2C8A8DE9BBA}" presName="composite" presStyleCnt="0"/>
      <dgm:spPr/>
    </dgm:pt>
    <dgm:pt modelId="{053113C6-799E-45A0-ABD3-E065FDF6181A}" type="pres">
      <dgm:prSet presAssocID="{BE83640B-3FDD-4509-A8B0-A2C8A8DE9BBA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49D9C841-9FFA-4C3D-9F9E-BAC36D5D8024}" type="pres">
      <dgm:prSet presAssocID="{BE83640B-3FDD-4509-A8B0-A2C8A8DE9BBA}" presName="Image" presStyleLbl="b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5000" b="-5000"/>
          </a:stretch>
        </a:blipFill>
      </dgm:spPr>
    </dgm:pt>
    <dgm:pt modelId="{E749AE1B-0B01-4C21-B41B-5B48BBB5F030}" type="pres">
      <dgm:prSet presAssocID="{BE83640B-3FDD-4509-A8B0-A2C8A8DE9BBA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A4A6A89B-BDF7-446B-812C-99B8432CD8C9}" type="pres">
      <dgm:prSet presAssocID="{DD4783D7-CCF5-4945-AD10-2159B3EE3C68}" presName="sibTrans" presStyleCnt="0"/>
      <dgm:spPr/>
    </dgm:pt>
    <dgm:pt modelId="{01589089-B4D9-401B-9F83-CE3BCA10FE6C}" type="pres">
      <dgm:prSet presAssocID="{F2619FE8-E739-444C-B3A7-351271D1A6BD}" presName="composite" presStyleCnt="0"/>
      <dgm:spPr/>
    </dgm:pt>
    <dgm:pt modelId="{7F20D73F-1DB2-48EA-BF2B-B87E4A21DAA4}" type="pres">
      <dgm:prSet presAssocID="{F2619FE8-E739-444C-B3A7-351271D1A6BD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DD434E2E-E5DB-4F2E-BB45-A59EE9CBACD9}" type="pres">
      <dgm:prSet presAssocID="{F2619FE8-E739-444C-B3A7-351271D1A6BD}" presName="Image" presStyleLbl="b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</dgm:spPr>
    </dgm:pt>
    <dgm:pt modelId="{F1E582AC-506B-4E0B-8091-4E498811804B}" type="pres">
      <dgm:prSet presAssocID="{F2619FE8-E739-444C-B3A7-351271D1A6BD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AF68015-5A8C-48CD-854D-1383791F5327}" type="pres">
      <dgm:prSet presAssocID="{272973FD-CF7F-4D52-8378-30F6FE3752FA}" presName="sibTrans" presStyleCnt="0"/>
      <dgm:spPr/>
    </dgm:pt>
    <dgm:pt modelId="{0DE876CB-EE51-414C-9252-558B10926CFA}" type="pres">
      <dgm:prSet presAssocID="{95721D8D-FE86-48DC-992D-12CB9709F2CD}" presName="composite" presStyleCnt="0"/>
      <dgm:spPr/>
    </dgm:pt>
    <dgm:pt modelId="{669D08B3-22E8-42DA-A464-F9D7369BBE87}" type="pres">
      <dgm:prSet presAssocID="{95721D8D-FE86-48DC-992D-12CB9709F2CD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A9978ED5-EFEC-49E6-8C7B-F0674BB0F75B}" type="pres">
      <dgm:prSet presAssocID="{95721D8D-FE86-48DC-992D-12CB9709F2CD}" presName="Image" presStyleLbl="b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2000" r="-2000"/>
          </a:stretch>
        </a:blipFill>
      </dgm:spPr>
    </dgm:pt>
    <dgm:pt modelId="{64CE7B5B-A4CE-4676-85D4-9AAA11B25A52}" type="pres">
      <dgm:prSet presAssocID="{95721D8D-FE86-48DC-992D-12CB9709F2CD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B5BF62C-7EF3-4A86-ADCF-28C22DF815C5}" type="presOf" srcId="{4A1AAA48-301C-418E-8C15-FD4AC4A5CDDA}" destId="{3FABE726-15D9-4CBF-AC7D-634DB34AA2DF}" srcOrd="0" destOrd="0" presId="urn:microsoft.com/office/officeart/2008/layout/TitledPictureBlocks"/>
    <dgm:cxn modelId="{E6128430-F87F-454A-ACF3-ABCE7F4D66A1}" type="presOf" srcId="{BE83640B-3FDD-4509-A8B0-A2C8A8DE9BBA}" destId="{053113C6-799E-45A0-ABD3-E065FDF6181A}" srcOrd="0" destOrd="0" presId="urn:microsoft.com/office/officeart/2008/layout/TitledPictureBlocks"/>
    <dgm:cxn modelId="{7B7D293A-63D7-4957-BCEB-A7529CAD620D}" srcId="{4A1AAA48-301C-418E-8C15-FD4AC4A5CDDA}" destId="{F2619FE8-E739-444C-B3A7-351271D1A6BD}" srcOrd="2" destOrd="0" parTransId="{50C45C84-C892-44E0-94E6-056AEBA9A603}" sibTransId="{272973FD-CF7F-4D52-8378-30F6FE3752FA}"/>
    <dgm:cxn modelId="{C2FD503D-DFE2-4736-BF7C-675E699C8047}" type="presOf" srcId="{F2619FE8-E739-444C-B3A7-351271D1A6BD}" destId="{7F20D73F-1DB2-48EA-BF2B-B87E4A21DAA4}" srcOrd="0" destOrd="0" presId="urn:microsoft.com/office/officeart/2008/layout/TitledPictureBlocks"/>
    <dgm:cxn modelId="{11B3435D-6B95-4405-89A0-2E350650B0BE}" type="presOf" srcId="{95721D8D-FE86-48DC-992D-12CB9709F2CD}" destId="{669D08B3-22E8-42DA-A464-F9D7369BBE87}" srcOrd="0" destOrd="0" presId="urn:microsoft.com/office/officeart/2008/layout/TitledPictureBlocks"/>
    <dgm:cxn modelId="{5137497D-77A8-4600-B66E-2633E110F738}" srcId="{4A1AAA48-301C-418E-8C15-FD4AC4A5CDDA}" destId="{95721D8D-FE86-48DC-992D-12CB9709F2CD}" srcOrd="3" destOrd="0" parTransId="{7A7A0A11-040E-42E8-A71B-033B8A8C20C4}" sibTransId="{DDA90866-8CEB-4429-B7D3-854EFC4D733A}"/>
    <dgm:cxn modelId="{E8D16F7F-D798-49EB-AAC6-08A4D159E4A7}" srcId="{4A1AAA48-301C-418E-8C15-FD4AC4A5CDDA}" destId="{D1289605-F866-4D30-A78A-E03D4084F88A}" srcOrd="0" destOrd="0" parTransId="{F8F78A07-1963-4DFB-85D9-EA15B5A99C0F}" sibTransId="{3F503B48-3C54-4312-9A84-4B8B0F4C65EE}"/>
    <dgm:cxn modelId="{08AAA5B5-217B-4D92-978C-FBFC45EB991B}" srcId="{4A1AAA48-301C-418E-8C15-FD4AC4A5CDDA}" destId="{BE83640B-3FDD-4509-A8B0-A2C8A8DE9BBA}" srcOrd="1" destOrd="0" parTransId="{9AD9E51C-C87C-4C24-8943-7D7873555057}" sibTransId="{DD4783D7-CCF5-4945-AD10-2159B3EE3C68}"/>
    <dgm:cxn modelId="{FFD710E7-2CC0-4047-B9D9-44A64CC83B95}" type="presOf" srcId="{D1289605-F866-4D30-A78A-E03D4084F88A}" destId="{3EDF5C6B-0565-428E-8B04-766F52160786}" srcOrd="0" destOrd="0" presId="urn:microsoft.com/office/officeart/2008/layout/TitledPictureBlocks"/>
    <dgm:cxn modelId="{6AA11989-6A4A-4200-84DA-65CE5CAD840C}" type="presParOf" srcId="{3FABE726-15D9-4CBF-AC7D-634DB34AA2DF}" destId="{B467E3A6-327D-43C8-A096-B29C9C0784F1}" srcOrd="0" destOrd="0" presId="urn:microsoft.com/office/officeart/2008/layout/TitledPictureBlocks"/>
    <dgm:cxn modelId="{D1D1CDEF-8D11-4D03-B3C6-EA13998E52A8}" type="presParOf" srcId="{B467E3A6-327D-43C8-A096-B29C9C0784F1}" destId="{3EDF5C6B-0565-428E-8B04-766F52160786}" srcOrd="0" destOrd="0" presId="urn:microsoft.com/office/officeart/2008/layout/TitledPictureBlocks"/>
    <dgm:cxn modelId="{4CE2B941-9048-4D1F-B20A-4DC9308B21C4}" type="presParOf" srcId="{B467E3A6-327D-43C8-A096-B29C9C0784F1}" destId="{A14D2195-1048-46EE-BD0B-C5D23358C5DF}" srcOrd="1" destOrd="0" presId="urn:microsoft.com/office/officeart/2008/layout/TitledPictureBlocks"/>
    <dgm:cxn modelId="{50D20D30-3932-49C1-A9B7-7562D67B1791}" type="presParOf" srcId="{B467E3A6-327D-43C8-A096-B29C9C0784F1}" destId="{30EBAE88-FA56-499F-AE3C-F5802C6EB6F1}" srcOrd="2" destOrd="0" presId="urn:microsoft.com/office/officeart/2008/layout/TitledPictureBlocks"/>
    <dgm:cxn modelId="{DACBE959-4894-4F93-B5A8-0DB8F455AF67}" type="presParOf" srcId="{3FABE726-15D9-4CBF-AC7D-634DB34AA2DF}" destId="{56813CD1-8F1F-48AF-8857-3029C6263C1B}" srcOrd="1" destOrd="0" presId="urn:microsoft.com/office/officeart/2008/layout/TitledPictureBlocks"/>
    <dgm:cxn modelId="{88A8D381-990B-43E8-9FA0-42EEAC462124}" type="presParOf" srcId="{3FABE726-15D9-4CBF-AC7D-634DB34AA2DF}" destId="{7987CB1F-F3A7-4579-8C05-19519639E496}" srcOrd="2" destOrd="0" presId="urn:microsoft.com/office/officeart/2008/layout/TitledPictureBlocks"/>
    <dgm:cxn modelId="{2A35FC74-5737-4A70-B319-846F5E939B7F}" type="presParOf" srcId="{7987CB1F-F3A7-4579-8C05-19519639E496}" destId="{053113C6-799E-45A0-ABD3-E065FDF6181A}" srcOrd="0" destOrd="0" presId="urn:microsoft.com/office/officeart/2008/layout/TitledPictureBlocks"/>
    <dgm:cxn modelId="{6017FB9A-E558-457E-9949-33D5B628C6C8}" type="presParOf" srcId="{7987CB1F-F3A7-4579-8C05-19519639E496}" destId="{49D9C841-9FFA-4C3D-9F9E-BAC36D5D8024}" srcOrd="1" destOrd="0" presId="urn:microsoft.com/office/officeart/2008/layout/TitledPictureBlocks"/>
    <dgm:cxn modelId="{9027F1A8-2A40-42E8-8152-1029357AE8D0}" type="presParOf" srcId="{7987CB1F-F3A7-4579-8C05-19519639E496}" destId="{E749AE1B-0B01-4C21-B41B-5B48BBB5F030}" srcOrd="2" destOrd="0" presId="urn:microsoft.com/office/officeart/2008/layout/TitledPictureBlocks"/>
    <dgm:cxn modelId="{82FC44FA-C9A8-4B3E-BA6E-3D689BFC1232}" type="presParOf" srcId="{3FABE726-15D9-4CBF-AC7D-634DB34AA2DF}" destId="{A4A6A89B-BDF7-446B-812C-99B8432CD8C9}" srcOrd="3" destOrd="0" presId="urn:microsoft.com/office/officeart/2008/layout/TitledPictureBlocks"/>
    <dgm:cxn modelId="{5A4C6FC1-CD2D-4CA9-99E0-B25B8FB16556}" type="presParOf" srcId="{3FABE726-15D9-4CBF-AC7D-634DB34AA2DF}" destId="{01589089-B4D9-401B-9F83-CE3BCA10FE6C}" srcOrd="4" destOrd="0" presId="urn:microsoft.com/office/officeart/2008/layout/TitledPictureBlocks"/>
    <dgm:cxn modelId="{8E096C05-CA6F-4ECD-8B52-40021B91088D}" type="presParOf" srcId="{01589089-B4D9-401B-9F83-CE3BCA10FE6C}" destId="{7F20D73F-1DB2-48EA-BF2B-B87E4A21DAA4}" srcOrd="0" destOrd="0" presId="urn:microsoft.com/office/officeart/2008/layout/TitledPictureBlocks"/>
    <dgm:cxn modelId="{0F16B451-5630-401E-8E92-5290570DD172}" type="presParOf" srcId="{01589089-B4D9-401B-9F83-CE3BCA10FE6C}" destId="{DD434E2E-E5DB-4F2E-BB45-A59EE9CBACD9}" srcOrd="1" destOrd="0" presId="urn:microsoft.com/office/officeart/2008/layout/TitledPictureBlocks"/>
    <dgm:cxn modelId="{02C9C5F1-7115-422D-B9B5-2BF462153FC7}" type="presParOf" srcId="{01589089-B4D9-401B-9F83-CE3BCA10FE6C}" destId="{F1E582AC-506B-4E0B-8091-4E498811804B}" srcOrd="2" destOrd="0" presId="urn:microsoft.com/office/officeart/2008/layout/TitledPictureBlocks"/>
    <dgm:cxn modelId="{B583C89D-1ADD-4962-85D2-D17EAD15EDA4}" type="presParOf" srcId="{3FABE726-15D9-4CBF-AC7D-634DB34AA2DF}" destId="{FAF68015-5A8C-48CD-854D-1383791F5327}" srcOrd="5" destOrd="0" presId="urn:microsoft.com/office/officeart/2008/layout/TitledPictureBlocks"/>
    <dgm:cxn modelId="{6CFEC5EB-C98A-4A4D-946E-F4305983E2B9}" type="presParOf" srcId="{3FABE726-15D9-4CBF-AC7D-634DB34AA2DF}" destId="{0DE876CB-EE51-414C-9252-558B10926CFA}" srcOrd="6" destOrd="0" presId="urn:microsoft.com/office/officeart/2008/layout/TitledPictureBlocks"/>
    <dgm:cxn modelId="{F7E043E0-835E-4A83-9435-6905D6458533}" type="presParOf" srcId="{0DE876CB-EE51-414C-9252-558B10926CFA}" destId="{669D08B3-22E8-42DA-A464-F9D7369BBE87}" srcOrd="0" destOrd="0" presId="urn:microsoft.com/office/officeart/2008/layout/TitledPictureBlocks"/>
    <dgm:cxn modelId="{1ADDE3AE-049E-403B-B086-94641E1ED910}" type="presParOf" srcId="{0DE876CB-EE51-414C-9252-558B10926CFA}" destId="{A9978ED5-EFEC-49E6-8C7B-F0674BB0F75B}" srcOrd="1" destOrd="0" presId="urn:microsoft.com/office/officeart/2008/layout/TitledPictureBlocks"/>
    <dgm:cxn modelId="{943FDB66-995C-44AE-A60C-AECFC319CD69}" type="presParOf" srcId="{0DE876CB-EE51-414C-9252-558B10926CFA}" destId="{64CE7B5B-A4CE-4676-85D4-9AAA11B25A52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D2195-1048-46EE-BD0B-C5D23358C5DF}">
      <dsp:nvSpPr>
        <dsp:cNvPr id="0" name=""/>
        <dsp:cNvSpPr/>
      </dsp:nvSpPr>
      <dsp:spPr>
        <a:xfrm>
          <a:off x="1777489" y="565660"/>
          <a:ext cx="3010780" cy="255101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F5C6B-0565-428E-8B04-766F52160786}">
      <dsp:nvSpPr>
        <dsp:cNvPr id="0" name=""/>
        <dsp:cNvSpPr/>
      </dsp:nvSpPr>
      <dsp:spPr>
        <a:xfrm>
          <a:off x="1777489" y="79236"/>
          <a:ext cx="3010780" cy="4392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Geen duidelijke data bij ouderen met VKF</a:t>
          </a:r>
        </a:p>
      </dsp:txBody>
      <dsp:txXfrm>
        <a:off x="1777489" y="79236"/>
        <a:ext cx="3010780" cy="439274"/>
      </dsp:txXfrm>
    </dsp:sp>
    <dsp:sp modelId="{49D9C841-9FFA-4C3D-9F9E-BAC36D5D8024}">
      <dsp:nvSpPr>
        <dsp:cNvPr id="0" name=""/>
        <dsp:cNvSpPr/>
      </dsp:nvSpPr>
      <dsp:spPr>
        <a:xfrm>
          <a:off x="6376987" y="565660"/>
          <a:ext cx="3010780" cy="255101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113C6-799E-45A0-ABD3-E065FDF6181A}">
      <dsp:nvSpPr>
        <dsp:cNvPr id="0" name=""/>
        <dsp:cNvSpPr/>
      </dsp:nvSpPr>
      <dsp:spPr>
        <a:xfrm>
          <a:off x="6376987" y="79236"/>
          <a:ext cx="3010780" cy="4392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Klinische insteek: bij ouderen eerder </a:t>
          </a:r>
          <a:r>
            <a:rPr lang="nl-BE" sz="1200" kern="1200" dirty="0" err="1"/>
            <a:t>rate</a:t>
          </a:r>
          <a:r>
            <a:rPr lang="nl-BE" sz="1200" kern="1200" dirty="0"/>
            <a:t> control verkiezen</a:t>
          </a:r>
        </a:p>
      </dsp:txBody>
      <dsp:txXfrm>
        <a:off x="6376987" y="79236"/>
        <a:ext cx="3010780" cy="439274"/>
      </dsp:txXfrm>
    </dsp:sp>
    <dsp:sp modelId="{DD434E2E-E5DB-4F2E-BB45-A59EE9CBACD9}">
      <dsp:nvSpPr>
        <dsp:cNvPr id="0" name=""/>
        <dsp:cNvSpPr/>
      </dsp:nvSpPr>
      <dsp:spPr>
        <a:xfrm>
          <a:off x="1777489" y="4006852"/>
          <a:ext cx="3010780" cy="2551016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0D73F-1DB2-48EA-BF2B-B87E4A21DAA4}">
      <dsp:nvSpPr>
        <dsp:cNvPr id="0" name=""/>
        <dsp:cNvSpPr/>
      </dsp:nvSpPr>
      <dsp:spPr>
        <a:xfrm>
          <a:off x="1777489" y="3520429"/>
          <a:ext cx="3010780" cy="4392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EAST AFNET</a:t>
          </a:r>
        </a:p>
      </dsp:txBody>
      <dsp:txXfrm>
        <a:off x="1777489" y="3520429"/>
        <a:ext cx="3010780" cy="439274"/>
      </dsp:txXfrm>
    </dsp:sp>
    <dsp:sp modelId="{A9978ED5-EFEC-49E6-8C7B-F0674BB0F75B}">
      <dsp:nvSpPr>
        <dsp:cNvPr id="0" name=""/>
        <dsp:cNvSpPr/>
      </dsp:nvSpPr>
      <dsp:spPr>
        <a:xfrm>
          <a:off x="6376987" y="4006852"/>
          <a:ext cx="3010780" cy="2551016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D08B3-22E8-42DA-A464-F9D7369BBE87}">
      <dsp:nvSpPr>
        <dsp:cNvPr id="0" name=""/>
        <dsp:cNvSpPr/>
      </dsp:nvSpPr>
      <dsp:spPr>
        <a:xfrm>
          <a:off x="6376987" y="3520429"/>
          <a:ext cx="3010780" cy="4392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EAST AFNET: leeftijd geen interactie met HR voor </a:t>
          </a:r>
          <a:r>
            <a:rPr lang="nl-BE" sz="1200" kern="1200" dirty="0" err="1"/>
            <a:t>prim</a:t>
          </a:r>
          <a:r>
            <a:rPr lang="nl-BE" sz="1200" kern="1200" dirty="0"/>
            <a:t> </a:t>
          </a:r>
          <a:r>
            <a:rPr lang="nl-BE" sz="1200" kern="1200" dirty="0" err="1"/>
            <a:t>eindp</a:t>
          </a:r>
          <a:endParaRPr lang="nl-BE" sz="1200" kern="1200" dirty="0"/>
        </a:p>
      </dsp:txBody>
      <dsp:txXfrm>
        <a:off x="6376987" y="3520429"/>
        <a:ext cx="3010780" cy="439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44908-8EB1-4A26-8B60-776CA2850384}" type="datetimeFigureOut">
              <a:rPr lang="nl-BE" smtClean="0"/>
              <a:t>8/03/2024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0F3CD-A38E-4CCF-9D87-43C8C3C6A014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428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0. Kijk je naar de Slimste Mens ter Wereld?
https://www.polleverywhere.com/multiple_choice_polls/LkAOrLaXd7PZv2miPBLXC?state=opened&amp;flow=Default&amp;onscreen=persist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3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63B906F-05DD-50BD-2EAB-AE8EEE37F45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2749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
Poll Title: Do not modify the notes in this section to avoid tampering with the Poll Everywhere activity.
More info at polleverywhere.com/support
1E. De patiënt is vooral onrust 's nachts, welk product verkies je om 's avonds toe te dienen?
https://www.polleverywhere.com/multiple_choice_polls/AlL4wKv9ey5EppEmzANM7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21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D543F86-166A-05E6-B67A-C6CA8BC343F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6155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
Poll Title: Do not modify the notes in this section to avoid tampering with the Poll Everywhere activity.
More info at polleverywhere.com/support
1F. Het ECG genomen op spoedgevallen toont een QTc van 530 msec. Welk product verkies je?
https://www.polleverywhere.com/multiple_choice_polls/b8Czf9PZrwAcDCgAZmHV0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22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231264F-00E5-0F1C-0F59-28EFACFCD32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7996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
Poll Title: Do not modify the notes in this section to avoid tampering with the Poll Everywhere activity.
More info at polleverywhere.com/support
1G. Stel dat je patiënt ook de ziekte van Parkinson heeft, welke geneesmiddel krijgt dan de voorkeur in de medicamenteuze aanpak van agressie door delier?
https://www.polleverywhere.com/multiple_choice_polls/RkMdrjjCiyQUyNUt8eKJ2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23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16AF2E7-5937-4B24-7D25-C04F79EE8FB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5944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
Poll </a:t>
            </a:r>
            <a:r>
              <a:rPr lang="nl-BE" dirty="0" err="1"/>
              <a:t>Title</a:t>
            </a:r>
            <a:r>
              <a:rPr lang="nl-BE" dirty="0"/>
              <a:t>: Do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modify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notes</a:t>
            </a:r>
            <a:r>
              <a:rPr lang="nl-BE" dirty="0"/>
              <a:t> in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section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avoid</a:t>
            </a:r>
            <a:r>
              <a:rPr lang="nl-BE" dirty="0"/>
              <a:t> </a:t>
            </a:r>
            <a:r>
              <a:rPr lang="nl-BE" dirty="0" err="1"/>
              <a:t>tampering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Poll </a:t>
            </a:r>
            <a:r>
              <a:rPr lang="nl-BE" dirty="0" err="1"/>
              <a:t>Everywhere</a:t>
            </a:r>
            <a:r>
              <a:rPr lang="nl-BE" dirty="0"/>
              <a:t> </a:t>
            </a:r>
            <a:r>
              <a:rPr lang="nl-BE" dirty="0" err="1"/>
              <a:t>activity</a:t>
            </a:r>
            <a:r>
              <a:rPr lang="nl-BE" dirty="0"/>
              <a:t>.
More info at polleverywhere.com/support
1H. De agressie is ondertussen sinds 1 dag niet meer aanwezig, wat doe je?
https://www.polleverywhere.com/multiple_choice_polls/uF0tYJ8aPgrt4aTk7LsQv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24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9C4C375-0808-13DD-47AB-C91657426D8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528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2A. Wat is je advies betreffende de antidiabetica?
https://www.polleverywhere.com/multiple_choice_polls/dGlbg1gZVPw6sRi8HPYOg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30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8BB4A1C-8EB1-4248-ECC2-C5DC8B251B1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8090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2B. De patiënt is frail en wordt opgenomen in een WZC. Wat is je advies nu?
https://www.polleverywhere.com/multiple_choice_polls/IuiRvM7aiOWwj74Io6o9u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31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15522BA-C8CA-1032-1B5F-1BFE798DDFA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3347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
Poll Title: Do not modify the notes in this section to avoid tampering with the Poll Everywhere activity.
More info at polleverywhere.com/support
2C. Wat doe je als de klaring (CrCl volgens Cockcroft Gault) &amp;lt; 30 mL/min bedraagt?
https://www.polleverywhere.com/multiple_choice_polls/fegs4yBF9SaxB5KFhyJRL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32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5048406-1FD7-2D90-8B69-F35FD062A81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0339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
Poll Title: Do not modify the notes in this section to avoid tampering with the Poll Everywhere activity.
More info at polleverywhere.com/support
2D. Je patiënt slaat regelmatig een maaltijd over. Wat doe je met de therapie?
https://www.polleverywhere.com/multiple_choice_polls/YNpkppFsyFD9Tb2DZP9y3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33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264D4A1-64C6-B161-9799-E40D959C8EF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774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
Poll Title: Do not modify the notes in this section to avoid tampering with the Poll Everywhere activity.
More info at polleverywhere.com/support
2E. De patiënt is 1 maand geleden gestart met ijzersubstitutie. Wat doe je met de therapie?
https://www.polleverywhere.com/multiple_choice_polls/uMLVMmgculb5ORg4B3v8N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34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64B98B1-E8DD-9146-5C6E-87DC7FDF798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6474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3A. Wat is je voorstel?
https://www.polleverywhere.com/multiple_choice_polls/SCwmGxffQJRqDiijOEV7V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40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35FE06D-39EC-BDB1-C0AE-6A924895EF0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629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
Poll Title: Do not modify the notes in this section to avoid tampering with the Poll Everywhere activity.
More info at polleverywhere.com/support
1A. Start je een farmacologische behandeling op voor het delier?
https://www.polleverywhere.com/multiple_choice_polls/kVOUdX3MTn2hrnqUpKTIY?state=opened&amp;flow=Default&amp;onscreen=persist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7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D74A4BD-BD7B-711C-715F-D424A8B9279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8042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ESC </a:t>
            </a:r>
            <a:r>
              <a:rPr lang="nl-BE" dirty="0" err="1"/>
              <a:t>Guidelines</a:t>
            </a:r>
            <a:r>
              <a:rPr lang="nl-BE" dirty="0"/>
              <a:t> 2021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7213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6455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3B. Wat doe je met ijzertherapie?
https://www.polleverywhere.com/multiple_choice_polls/mYiaPGRiDN11bfXaxvIJf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44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72CB206-AE8D-3071-5FE3-055AE7C15DB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7403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
Poll Title: Do not modify the notes in this section to avoid tampering with the Poll Everywhere activity.
More info at polleverywhere.com/support
3C. Stel dat je sequentieel de hartfalen therapie start, welke klassen wil je dan preferentieel eerst opdrijven in dosis?
https://www.polleverywhere.com/multiple_choice_polls/q1aEktedXUBAbeutKe2Zg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45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26BE782-F255-3116-BA3A-4E005F4A765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9964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
Poll Title: Do not modify the notes in this section to avoid tampering with the Poll Everywhere activity.
More info at polleverywhere.com/support
3D. CrCl (CG) daalt &amp;lt; 30 mL/min tijdens de opname. Wat doe je?
https://www.polleverywhere.com/multiple_choice_polls/FJKkE6PRjcvFZ85xQFyzR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46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CC07A95-B55D-E6AF-996C-932AD718603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4081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
Poll Title: Do not modify the notes in this section to avoid tampering with the Poll Everywhere activity.
More info at polleverywhere.com/support
3E. Het kalium van je patiënt bedraagt 5.5 mmol/L. Wat doe je?
https://www.polleverywhere.com/multiple_choice_polls/L7INQ7U18hr9c11tTbjmp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47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20C27E7-2BC3-A697-B5CD-E06AD31F90B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8756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https://www.ahajournals.org/doi/epub/10.1161/CIRCULATIONAHA.121.052792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6077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4A. Is dit VKF die anticoagulatie behoeft?
https://www.polleverywhere.com/multiple_choice_polls/mz8Z0iZ4Ck2oF6o4XtoTz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53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053333B-2467-26B6-D240-E346C9ED610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850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4B. De patiënt ervaart palpitaties. Ga je voor rate of rhythm control?
https://www.polleverywhere.com/multiple_choice_polls/lcxH6B5s9IG7YbgHC13PY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55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481589F-4AE0-A7D5-D05A-44FDFB55C8B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8352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https://www.nejm.org/doi/full/10.1056/NEJMoa2019422</a:t>
            </a:r>
          </a:p>
          <a:p>
            <a:r>
              <a:rPr lang="nl-BE" dirty="0"/>
              <a:t>https://www.jacc.org/doi/10.1016/j.jacep.2022.02.014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56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118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191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
Poll Title: Do not modify the notes in this section to avoid tampering with the Poll Everywhere activity.
More info at polleverywhere.com/support
4C.Na een week: oedemen, verminderde inspanningstolerantie, desaturatie. Wat doe je?
https://www.polleverywhere.com/multiple_choice_polls/pwGpDI9s0sj4NSFuAA5ez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58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B14738-3651-0987-D972-2FA1DA424A0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48443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https://www.nejm.org/doi/full/10.1056/NEJMoa2107038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60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0537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6A. Herstart je de NOAC?
https://www.polleverywhere.com/multiple_choice_polls/SnaBygGgGodgnUjZiABCn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67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22FEE87-8FA8-37AE-C551-CC365243CFC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42736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
Poll Title: Do not modify the notes in this section to avoid tampering with the Poll Everywhere activity.
More info at polleverywhere.com/support
6B. Je beslist tijdelijk te stoppen. Hoeveel tijd laat je tussen voor je herstart?
https://www.polleverywhere.com/multiple_choice_polls/gFmCfywUQaPFbAcwqfH2x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68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8BBE91E-4835-5D2E-37D1-1E51E93F69A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02436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6C. Reduceer je de dosis bij heropstart?
https://www.polleverywhere.com/multiple_choice_polls/r3sb59WOnbveJC1LXXtRh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70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6B424DC-C3E6-C491-7DBA-78D0FB98509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34084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6D. Switch je naar een andere NOAC?
https://www.polleverywhere.com/multiple_choice_polls/wGWpY7fehIShTkGaVgyqw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72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DEB8CCE-BA1C-787D-4FE1-2285AFE890D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61341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800" b="0" i="0" u="none" strike="noStrike" baseline="0" dirty="0">
                <a:latin typeface="MyriadPro-SemiCn"/>
              </a:rPr>
              <a:t>https://doi.org/10.1007/s10557-021-07211-0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73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51857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6E. Opteer je voor sluiting van het hartoortje?
https://www.polleverywhere.com/multiple_choice_polls/6jv0kLTIaX5zSAuds7aKf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74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BFDBAAF-FAAC-0949-FBA1-D5034062B54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90646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C0846-50A4-4510-8259-991950D75F36}" type="slidenum">
              <a:rPr lang="nl-BE" smtClean="0"/>
              <a:t>78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300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1B. Welk geneesmiddel start je op?
https://www.polleverywhere.com/multiple_choice_polls/qfoH36590x71cAAVO8LaH?state=opened&amp;flow=Default&amp;onscreen=persist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12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76A1D2-8692-3922-8782-C63DFF73978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604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
Poll Title: Do not modify the notes in this section to avoid tampering with the Poll Everywhere activity.
More info at polleverywhere.com/support
1C. Welke dosis schrijf je voor indien onvoldoende effect na 2 dagen?
https://www.polleverywhere.com/multiple_choice_polls/cFbbuMyRJfZXiNTKTwRTI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13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54744D8-3098-7A98-2507-28E120C891C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2841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1480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5966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2049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
Poll </a:t>
            </a:r>
            <a:r>
              <a:rPr lang="nl-BE" dirty="0" err="1"/>
              <a:t>Title</a:t>
            </a:r>
            <a:r>
              <a:rPr lang="nl-BE" dirty="0"/>
              <a:t>: Do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modify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notes</a:t>
            </a:r>
            <a:r>
              <a:rPr lang="nl-BE" dirty="0"/>
              <a:t> in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section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avoid</a:t>
            </a:r>
            <a:r>
              <a:rPr lang="nl-BE" dirty="0"/>
              <a:t> </a:t>
            </a:r>
            <a:r>
              <a:rPr lang="nl-BE" dirty="0" err="1"/>
              <a:t>tampering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Poll </a:t>
            </a:r>
            <a:r>
              <a:rPr lang="nl-BE" dirty="0" err="1"/>
              <a:t>Everywhere</a:t>
            </a:r>
            <a:r>
              <a:rPr lang="nl-BE" dirty="0"/>
              <a:t> </a:t>
            </a:r>
            <a:r>
              <a:rPr lang="nl-BE" dirty="0" err="1"/>
              <a:t>activity</a:t>
            </a:r>
            <a:r>
              <a:rPr lang="nl-BE" dirty="0"/>
              <a:t>.
More info at polleverywhere.com/support
1D. De patiënt verslikt zich, welk product krijgt de voorkeur?
https://www.polleverywhere.com/multiple_choice_polls/beG6tBMGV5zuBqnYS0AIa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F3CD-A38E-4CCF-9D87-43C8C3C6A014}" type="slidenum">
              <a:rPr lang="nl-BE" smtClean="0"/>
              <a:t>20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D9DCBFF-623A-F4DA-2A5A-6923E896A64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78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9275A-85E3-FB22-A898-1D77EC920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BDBB6F-C66F-2A0B-B2C5-D033BE1F1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8E4FA1-C80B-50D7-A1BC-2327A9F7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20B6-3751-41CB-86A2-31BEF66DD417}" type="datetimeFigureOut">
              <a:rPr lang="nl-BE" smtClean="0"/>
              <a:t>8/03/2024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B40DE6-BFF5-F67E-C7A7-2EB0F967B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52A064-C80C-0007-14C6-AED72D30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F4CA-A3E4-4FC0-90D8-6A4269C1BF2E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19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DE2DF-BC26-4A99-CF13-97EE1AF09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1BF22FC-F688-A308-9D4E-700AD8B05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C04330-BDFC-DDD4-926E-EF816EF6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20B6-3751-41CB-86A2-31BEF66DD417}" type="datetimeFigureOut">
              <a:rPr lang="nl-BE" smtClean="0"/>
              <a:t>8/03/2024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07A13C-4C85-380A-E93E-7A7DD6EE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52C782-A5E8-37FA-4583-7E7E0F48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F4CA-A3E4-4FC0-90D8-6A4269C1BF2E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707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2E775C2-E0E6-8139-1B50-ED2DB7887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731854A-A25B-EDC2-819D-B24EDC96B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C6AC71-E7C3-7681-F838-0D972F23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20B6-3751-41CB-86A2-31BEF66DD417}" type="datetimeFigureOut">
              <a:rPr lang="nl-BE" smtClean="0"/>
              <a:t>8/03/2024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EA968B-80E2-B36F-B8CD-98CEED90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FFBBF1-F082-9538-D5CD-2BBDAF6B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F4CA-A3E4-4FC0-90D8-6A4269C1BF2E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168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B49D4-A36B-33DA-F7DE-8EC7E1F5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C58335-D2B5-E058-E2D6-740189FCD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307226-CB0C-EB0A-7927-7FF65F028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20B6-3751-41CB-86A2-31BEF66DD417}" type="datetimeFigureOut">
              <a:rPr lang="nl-BE" smtClean="0"/>
              <a:t>8/03/2024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4F820E-6612-C19E-AD61-F3A403C1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62D4D4-E37D-896E-392F-D68EC9E2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F4CA-A3E4-4FC0-90D8-6A4269C1BF2E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318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8892C-52A3-3940-27D7-4C68279AB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17F19E-2FBF-D456-C112-5EA02564F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D2740-143E-2F93-893C-E17EBE68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20B6-3751-41CB-86A2-31BEF66DD417}" type="datetimeFigureOut">
              <a:rPr lang="nl-BE" smtClean="0"/>
              <a:t>8/03/2024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4B14BB-D730-F26E-4E42-0F036C3F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976EDF-67FA-1C3B-A929-DB89D8678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F4CA-A3E4-4FC0-90D8-6A4269C1BF2E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933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56513-DD17-68BE-D6FD-0DC3C1A4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A33422-5DF2-3FDF-5B4D-2F01CF0EE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86D3128-9241-2982-E833-411D60C5F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97EF68-3A20-9263-AE8D-578A3875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20B6-3751-41CB-86A2-31BEF66DD417}" type="datetimeFigureOut">
              <a:rPr lang="nl-BE" smtClean="0"/>
              <a:t>8/03/2024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4503D7-4416-CED2-3BC7-8FFEEA32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0058B5-5807-7079-76F1-F220B4CC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F4CA-A3E4-4FC0-90D8-6A4269C1BF2E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486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FD1DB-B5F2-9C68-D6BF-5824460B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A60DC8-A599-8FC5-CCB6-A36817AB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FE37EB-47C3-56A8-31B8-4776A057C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CF60BFF-A055-60FE-94E4-E623814BC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41B42BF-ECBE-01C6-3621-A9261BB4D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30F636A-4D2B-A3FA-471D-BDF6FF48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20B6-3751-41CB-86A2-31BEF66DD417}" type="datetimeFigureOut">
              <a:rPr lang="nl-BE" smtClean="0"/>
              <a:t>8/03/2024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9AC06D3-9845-53ED-6FDA-B4461667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B38331F-AEAA-C0B7-9A62-18913D74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F4CA-A3E4-4FC0-90D8-6A4269C1BF2E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782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8C907-E295-7302-9C0E-0A40C314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043DCF-2D4C-D5B3-378C-DD53AEB6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20B6-3751-41CB-86A2-31BEF66DD417}" type="datetimeFigureOut">
              <a:rPr lang="nl-BE" smtClean="0"/>
              <a:t>8/03/2024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62EA4C-E8C6-3C14-4A96-1FDFC652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4A0D93-2C90-B6DD-8CCD-4454532A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F4CA-A3E4-4FC0-90D8-6A4269C1BF2E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519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66695A3-748F-68BE-898A-461E2EB3C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20B6-3751-41CB-86A2-31BEF66DD417}" type="datetimeFigureOut">
              <a:rPr lang="nl-BE" smtClean="0"/>
              <a:t>8/03/2024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14A8E9A-D08C-C2EE-7B52-F5E43C24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279C75-76D2-60C0-5E6E-D7BCB7AB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F4CA-A3E4-4FC0-90D8-6A4269C1BF2E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269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AFC3E-EC5C-0920-771E-5EB89987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F9962D-3966-8214-0EAB-004047218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C6A05B-5A30-44A7-4B13-A6AE02C22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239212-2B04-16E1-5314-5E50A239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20B6-3751-41CB-86A2-31BEF66DD417}" type="datetimeFigureOut">
              <a:rPr lang="nl-BE" smtClean="0"/>
              <a:t>8/03/2024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E813545-2FFA-2AAB-CB26-C1696FA3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1F500A6-9E7A-056E-4E27-EE0AC489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F4CA-A3E4-4FC0-90D8-6A4269C1BF2E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89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64843-B930-A2F2-2396-186B2B08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F64DDC6-4798-E0AA-BCF2-0E0037E86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F7ACF4-1B4B-E66F-2E15-68065C4DE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6D77C2-B393-CA3D-2A1F-D15124AE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20B6-3751-41CB-86A2-31BEF66DD417}" type="datetimeFigureOut">
              <a:rPr lang="nl-BE" smtClean="0"/>
              <a:t>8/03/2024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65227F-BF48-BB64-3A5F-1B3BF52C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7C2365-52DE-4E23-90B9-A65260C7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F4CA-A3E4-4FC0-90D8-6A4269C1BF2E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010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933C9D0-C0FB-54AF-4059-6A1417E7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5C0F54-1BBB-9E1B-05EE-04A4D2D4F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2048A6-7014-731F-FEEE-127AD1B2B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220B6-3751-41CB-86A2-31BEF66DD417}" type="datetimeFigureOut">
              <a:rPr lang="nl-BE" smtClean="0"/>
              <a:t>8/03/2024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A38E55-5BED-D25C-4FFB-231328702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12F14C-9C06-28C7-E7AB-3DB76A83C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1F4CA-A3E4-4FC0-90D8-6A4269C1BF2E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530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image" Target="../media/image5.png"/><Relationship Id="rId5" Type="http://schemas.openxmlformats.org/officeDocument/2006/relationships/hyperlink" Target="https://psychiatryonline.org/doi/epdf/10.1176/appi.books.9780890426807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image" Target="../media/image5.png"/><Relationship Id="rId5" Type="http://schemas.openxmlformats.org/officeDocument/2006/relationships/hyperlink" Target="https://psychiatryonline.org/doi/epdf/10.1176/appi.books.9780890426807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21.png"/><Relationship Id="rId5" Type="http://schemas.openxmlformats.org/officeDocument/2006/relationships/hyperlink" Target="https://doi.org/10.1016/j.arr.2011.07.002" TargetMode="Externa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8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gsjournals.onlinelibrary.wiley.com/doi/10.1111/jgs.18566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agsjournals.onlinelibrary.wiley.com/action/downloadSupplement?doi=10.1111%2Fjgs.18566&amp;file=jgs18566-sup-0001-Supinfo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3.xml"/><Relationship Id="rId1" Type="http://schemas.openxmlformats.org/officeDocument/2006/relationships/themeOverride" Target="../theme/themeOverrid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28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9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64.png"/><Relationship Id="rId4" Type="http://schemas.openxmlformats.org/officeDocument/2006/relationships/notesSlide" Target="../notesSlides/notesSlide3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Relationship Id="rId4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Relationship Id="rId4" Type="http://schemas.openxmlformats.org/officeDocument/2006/relationships/image" Target="../media/image7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Relationship Id="rId4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73.png"/><Relationship Id="rId4" Type="http://schemas.openxmlformats.org/officeDocument/2006/relationships/notesSlide" Target="../notesSlides/notesSlide3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3.xml"/><Relationship Id="rId4" Type="http://schemas.openxmlformats.org/officeDocument/2006/relationships/image" Target="../media/image7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76.png"/><Relationship Id="rId4" Type="http://schemas.openxmlformats.org/officeDocument/2006/relationships/notesSlide" Target="../notesSlides/notesSlide3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6.xml"/><Relationship Id="rId4" Type="http://schemas.openxmlformats.org/officeDocument/2006/relationships/image" Target="../media/image7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78.png"/><Relationship Id="rId4" Type="http://schemas.openxmlformats.org/officeDocument/2006/relationships/notesSlide" Target="../notesSlides/notesSlide3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image" Target="../media/image8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hyperlink" Target="https://psychiatryonline.org/doi/epdf/10.1176/appi.books.9780890426807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AF8790-5F2D-9D19-106C-908623897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4742" y="1581326"/>
            <a:ext cx="6705067" cy="3779568"/>
          </a:xfrm>
        </p:spPr>
        <p:txBody>
          <a:bodyPr anchor="ctr">
            <a:normAutofit/>
          </a:bodyPr>
          <a:lstStyle/>
          <a:p>
            <a:pPr algn="l"/>
            <a:r>
              <a:rPr lang="nl-BE" sz="9600"/>
              <a:t>CASUISTIEK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A33D71-49EC-7934-0DB2-005310F2E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365" y="2184951"/>
            <a:ext cx="2479588" cy="2572320"/>
          </a:xfrm>
        </p:spPr>
        <p:txBody>
          <a:bodyPr anchor="ctr">
            <a:normAutofit/>
          </a:bodyPr>
          <a:lstStyle/>
          <a:p>
            <a:pPr algn="r"/>
            <a:r>
              <a:rPr lang="nl-BE" dirty="0"/>
              <a:t>24/11/2023</a:t>
            </a:r>
            <a:endParaRPr lang="nl-BE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F0D3DE-EC74-4C9F-AFA1-DC5CE523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6347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8056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80A01-C44E-DA7E-B1EA-2E537A87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CEAFE22-3671-6942-2538-75CF1EB50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39" y="2361406"/>
            <a:ext cx="10515661" cy="1743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5183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D27D89-FC8E-6EE5-91CB-82CA7968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Welk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geneesmiddel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start je op?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720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1814E94-9C6E-893C-7E56-215E50991FA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6791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7FF17CB-EAE0-89CA-3A3C-5FA422C043C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4515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ijdelijke aanduiding voor inhoud 17">
            <a:extLst>
              <a:ext uri="{FF2B5EF4-FFF2-40B4-BE49-F238E27FC236}">
                <a16:creationId xmlns:a16="http://schemas.microsoft.com/office/drawing/2014/main" id="{623C0482-9975-33B0-1322-CDED24C802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85940" y="2992408"/>
            <a:ext cx="5181600" cy="717509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D706088-29C2-C3BB-5932-57BDE064D4DF}"/>
              </a:ext>
            </a:extLst>
          </p:cNvPr>
          <p:cNvSpPr txBox="1"/>
          <p:nvPr/>
        </p:nvSpPr>
        <p:spPr>
          <a:xfrm>
            <a:off x="1123950" y="4505325"/>
            <a:ext cx="4545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https://psychiatryonline.org/doi/epdf/10.1176/appi.books.9780890426807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Gratis e-book = </a:t>
            </a:r>
            <a:r>
              <a:rPr lang="en-US" dirty="0" err="1"/>
              <a:t>richtlijn</a:t>
            </a:r>
            <a:r>
              <a:rPr lang="en-US" dirty="0"/>
              <a:t> van APA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218 </a:t>
            </a:r>
            <a:r>
              <a:rPr lang="en-US" dirty="0" err="1"/>
              <a:t>lijkt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, maar an </a:t>
            </a:r>
            <a:r>
              <a:rPr lang="en-US" dirty="0" err="1"/>
              <a:t>sich</a:t>
            </a:r>
            <a:r>
              <a:rPr lang="en-US" dirty="0"/>
              <a:t> “</a:t>
            </a:r>
            <a:r>
              <a:rPr lang="en-US" dirty="0" err="1"/>
              <a:t>enkel</a:t>
            </a:r>
            <a:r>
              <a:rPr lang="en-US" dirty="0"/>
              <a:t>” 13 </a:t>
            </a:r>
            <a:r>
              <a:rPr lang="en-US" dirty="0" err="1"/>
              <a:t>praktische</a:t>
            </a:r>
            <a:r>
              <a:rPr lang="en-US" dirty="0"/>
              <a:t> statements (~2 A4)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96777989-5EEF-0A16-F484-2B62F67C58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838201" y="2061145"/>
            <a:ext cx="5181600" cy="2073722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8843BC3E-87AA-4B7F-B12D-12107C89DB42}"/>
              </a:ext>
            </a:extLst>
          </p:cNvPr>
          <p:cNvSpPr txBox="1"/>
          <p:nvPr/>
        </p:nvSpPr>
        <p:spPr>
          <a:xfrm>
            <a:off x="6761480" y="5659486"/>
            <a:ext cx="5430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https://www.nice.org.uk/guidance/cg103/chapter/Recommendations#treating-delirium</a:t>
            </a:r>
          </a:p>
          <a:p>
            <a:pPr algn="r"/>
            <a:r>
              <a:rPr lang="en-US" dirty="0"/>
              <a:t>https://www.thelancet.com/action/showPdf?pii=S0140-6736%2813%2960688-1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E9F0AA1-FEAB-3417-D365-05DDAA99E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7965" y="3731697"/>
            <a:ext cx="3257550" cy="82867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86D18D7-0076-86C3-AA12-0CB788BCF07F}"/>
              </a:ext>
            </a:extLst>
          </p:cNvPr>
          <p:cNvSpPr txBox="1"/>
          <p:nvPr/>
        </p:nvSpPr>
        <p:spPr>
          <a:xfrm>
            <a:off x="1737360" y="116864"/>
            <a:ext cx="887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Voorgestelde</a:t>
            </a:r>
            <a:r>
              <a:rPr lang="en-US" sz="2400" b="1" dirty="0"/>
              <a:t> </a:t>
            </a:r>
            <a:r>
              <a:rPr lang="en-US" sz="2400" b="1" dirty="0" err="1"/>
              <a:t>aanpak</a:t>
            </a:r>
            <a:r>
              <a:rPr lang="en-US" sz="2400" b="1" dirty="0"/>
              <a:t> </a:t>
            </a:r>
            <a:r>
              <a:rPr lang="en-US" sz="2400" dirty="0" err="1"/>
              <a:t>overlapt</a:t>
            </a:r>
            <a:r>
              <a:rPr lang="en-US" sz="2400" dirty="0"/>
              <a:t> </a:t>
            </a:r>
            <a:r>
              <a:rPr lang="en-US" sz="2400" dirty="0" err="1"/>
              <a:t>nagenoeg</a:t>
            </a:r>
            <a:r>
              <a:rPr lang="en-US" sz="2400" dirty="0"/>
              <a:t> </a:t>
            </a:r>
            <a:r>
              <a:rPr lang="en-US" sz="2400" dirty="0" err="1"/>
              <a:t>geheel</a:t>
            </a:r>
            <a:r>
              <a:rPr lang="en-US" sz="2400" dirty="0"/>
              <a:t> qua </a:t>
            </a:r>
            <a:r>
              <a:rPr lang="en-US" sz="2400" dirty="0" err="1"/>
              <a:t>gebruik</a:t>
            </a:r>
            <a:r>
              <a:rPr lang="en-US" sz="2400" dirty="0"/>
              <a:t> van AP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 err="1"/>
              <a:t>Evidentie</a:t>
            </a:r>
            <a:r>
              <a:rPr lang="en-US" sz="2400" b="1" dirty="0"/>
              <a:t> BPSD &gt; </a:t>
            </a:r>
            <a:r>
              <a:rPr lang="en-US" sz="2400" b="1" dirty="0" err="1"/>
              <a:t>acuut</a:t>
            </a:r>
            <a:r>
              <a:rPr lang="en-US" sz="2400" b="1" dirty="0"/>
              <a:t> </a:t>
            </a:r>
            <a:r>
              <a:rPr lang="en-US" sz="2400" b="1" dirty="0" err="1"/>
              <a:t>delier</a:t>
            </a:r>
            <a:r>
              <a:rPr lang="en-US" sz="2400" b="1" dirty="0"/>
              <a:t> </a:t>
            </a:r>
            <a:r>
              <a:rPr lang="en-US" sz="2400" dirty="0" err="1"/>
              <a:t>bij</a:t>
            </a:r>
            <a:r>
              <a:rPr lang="en-US" sz="2400" dirty="0"/>
              <a:t> </a:t>
            </a:r>
            <a:r>
              <a:rPr lang="en-US" sz="2400" dirty="0" err="1"/>
              <a:t>ouderen</a:t>
            </a:r>
            <a:r>
              <a:rPr lang="en-US" sz="2400" dirty="0"/>
              <a:t> </a:t>
            </a:r>
            <a:r>
              <a:rPr lang="en-US" sz="2400" dirty="0" err="1"/>
              <a:t>tijdens</a:t>
            </a:r>
            <a:r>
              <a:rPr lang="en-US" sz="2400" dirty="0"/>
              <a:t> ZH </a:t>
            </a:r>
            <a:r>
              <a:rPr lang="en-US" sz="2400" dirty="0" err="1"/>
              <a:t>verblijf</a:t>
            </a:r>
            <a:r>
              <a:rPr lang="en-US" sz="24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08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ijdelijke aanduiding voor inhoud 17">
            <a:extLst>
              <a:ext uri="{FF2B5EF4-FFF2-40B4-BE49-F238E27FC236}">
                <a16:creationId xmlns:a16="http://schemas.microsoft.com/office/drawing/2014/main" id="{623C0482-9975-33B0-1322-CDED24C802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85940" y="2992408"/>
            <a:ext cx="5181600" cy="717509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D706088-29C2-C3BB-5932-57BDE064D4DF}"/>
              </a:ext>
            </a:extLst>
          </p:cNvPr>
          <p:cNvSpPr txBox="1"/>
          <p:nvPr/>
        </p:nvSpPr>
        <p:spPr>
          <a:xfrm>
            <a:off x="1123950" y="4505325"/>
            <a:ext cx="4545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https://psychiatryonline.org/doi/epdf/10.1176/appi.books.9780890426807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Gratis e-book = </a:t>
            </a:r>
            <a:r>
              <a:rPr lang="en-US" dirty="0" err="1"/>
              <a:t>richtlijn</a:t>
            </a:r>
            <a:r>
              <a:rPr lang="en-US" dirty="0"/>
              <a:t> van APA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218 </a:t>
            </a:r>
            <a:r>
              <a:rPr lang="en-US" dirty="0" err="1"/>
              <a:t>lijkt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, maar an </a:t>
            </a:r>
            <a:r>
              <a:rPr lang="en-US" dirty="0" err="1"/>
              <a:t>sich</a:t>
            </a:r>
            <a:r>
              <a:rPr lang="en-US" dirty="0"/>
              <a:t> “</a:t>
            </a:r>
            <a:r>
              <a:rPr lang="en-US" dirty="0" err="1"/>
              <a:t>enkel</a:t>
            </a:r>
            <a:r>
              <a:rPr lang="en-US" dirty="0"/>
              <a:t>” 13 </a:t>
            </a:r>
            <a:r>
              <a:rPr lang="en-US" dirty="0" err="1"/>
              <a:t>praktische</a:t>
            </a:r>
            <a:r>
              <a:rPr lang="en-US" dirty="0"/>
              <a:t> statements (~2 A4)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96777989-5EEF-0A16-F484-2B62F67C58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838201" y="2061145"/>
            <a:ext cx="5181600" cy="2073722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8843BC3E-87AA-4B7F-B12D-12107C89DB42}"/>
              </a:ext>
            </a:extLst>
          </p:cNvPr>
          <p:cNvSpPr txBox="1"/>
          <p:nvPr/>
        </p:nvSpPr>
        <p:spPr>
          <a:xfrm>
            <a:off x="6761480" y="5659486"/>
            <a:ext cx="5430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https://www.nice.org.uk/guidance/cg103/chapter/Recommendations#treating-delirium</a:t>
            </a:r>
          </a:p>
          <a:p>
            <a:pPr algn="r"/>
            <a:r>
              <a:rPr lang="en-US" dirty="0"/>
              <a:t>https://www.thelancet.com/action/showPdf?pii=S0140-6736%2813%2960688-1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E9F0AA1-FEAB-3417-D365-05DDAA99E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7965" y="3731697"/>
            <a:ext cx="3257550" cy="82867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86D18D7-0076-86C3-AA12-0CB788BCF07F}"/>
              </a:ext>
            </a:extLst>
          </p:cNvPr>
          <p:cNvSpPr txBox="1"/>
          <p:nvPr/>
        </p:nvSpPr>
        <p:spPr>
          <a:xfrm>
            <a:off x="1737360" y="116864"/>
            <a:ext cx="887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Voorgestelde</a:t>
            </a:r>
            <a:r>
              <a:rPr lang="en-US" sz="2400" b="1" dirty="0"/>
              <a:t> </a:t>
            </a:r>
            <a:r>
              <a:rPr lang="en-US" sz="2400" b="1" dirty="0" err="1"/>
              <a:t>aanpak</a:t>
            </a:r>
            <a:r>
              <a:rPr lang="en-US" sz="2400" b="1" dirty="0"/>
              <a:t> </a:t>
            </a:r>
            <a:r>
              <a:rPr lang="en-US" sz="2400" dirty="0" err="1"/>
              <a:t>overlapt</a:t>
            </a:r>
            <a:r>
              <a:rPr lang="en-US" sz="2400" dirty="0"/>
              <a:t> </a:t>
            </a:r>
            <a:r>
              <a:rPr lang="en-US" sz="2400" dirty="0" err="1"/>
              <a:t>nagenoeg</a:t>
            </a:r>
            <a:r>
              <a:rPr lang="en-US" sz="2400" dirty="0"/>
              <a:t> </a:t>
            </a:r>
            <a:r>
              <a:rPr lang="en-US" sz="2400" dirty="0" err="1"/>
              <a:t>geheel</a:t>
            </a:r>
            <a:r>
              <a:rPr lang="en-US" sz="2400" dirty="0"/>
              <a:t> qua </a:t>
            </a:r>
            <a:r>
              <a:rPr lang="en-US" sz="2400" dirty="0" err="1"/>
              <a:t>gebruik</a:t>
            </a:r>
            <a:r>
              <a:rPr lang="en-US" sz="2400" dirty="0"/>
              <a:t> van AP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 err="1"/>
              <a:t>Evidentie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BPSD</a:t>
            </a:r>
            <a:r>
              <a:rPr lang="en-US" sz="2400" b="1" dirty="0"/>
              <a:t> &gt; </a:t>
            </a:r>
            <a:r>
              <a:rPr lang="en-US" sz="2400" b="1" dirty="0" err="1"/>
              <a:t>acuut</a:t>
            </a:r>
            <a:r>
              <a:rPr lang="en-US" sz="2400" b="1" dirty="0"/>
              <a:t> </a:t>
            </a:r>
            <a:r>
              <a:rPr lang="en-US" sz="2400" b="1" dirty="0" err="1"/>
              <a:t>delier</a:t>
            </a:r>
            <a:r>
              <a:rPr lang="en-US" sz="2400" b="1" dirty="0"/>
              <a:t> </a:t>
            </a:r>
            <a:r>
              <a:rPr lang="en-US" sz="2400" dirty="0" err="1"/>
              <a:t>bij</a:t>
            </a:r>
            <a:r>
              <a:rPr lang="en-US" sz="2400" dirty="0"/>
              <a:t> </a:t>
            </a:r>
            <a:r>
              <a:rPr lang="en-US" sz="2400" dirty="0" err="1"/>
              <a:t>ouderen</a:t>
            </a:r>
            <a:r>
              <a:rPr lang="en-US" sz="2400" dirty="0"/>
              <a:t> </a:t>
            </a:r>
            <a:r>
              <a:rPr lang="en-US" sz="2400" dirty="0" err="1"/>
              <a:t>tijdens</a:t>
            </a:r>
            <a:r>
              <a:rPr lang="en-US" sz="2400" dirty="0"/>
              <a:t> ZH </a:t>
            </a:r>
            <a:r>
              <a:rPr lang="en-US" sz="2400" dirty="0" err="1"/>
              <a:t>verblijf</a:t>
            </a:r>
            <a:r>
              <a:rPr lang="en-US" sz="24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20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181E88B-02C8-9516-D546-5614D520E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57162"/>
            <a:ext cx="7600950" cy="284797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C8E323D-1834-7B99-17AC-2717ED1F1BE3}"/>
              </a:ext>
            </a:extLst>
          </p:cNvPr>
          <p:cNvSpPr txBox="1"/>
          <p:nvPr/>
        </p:nvSpPr>
        <p:spPr>
          <a:xfrm>
            <a:off x="404813" y="3362325"/>
            <a:ext cx="113823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Among the many drugs in use for the treatment of neuropsychiatric symptoms, we found </a:t>
            </a: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uardian TextSans Web"/>
              </a:rPr>
              <a:t>only the atypical antipsychotics, risperidone and olanzapine, to have convincing evidence of efficacy for neuropsychiatric symptoms</a:t>
            </a:r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In addition, trials of cholinesterase inhibitors have had remarkably consistent, albeit small positive effects on neuropsychiatric symptoms.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However, it is clear that none of the drugs in use for neuropsychiatric symptoms offer a “magic pill.”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The </a:t>
            </a: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uardian TextSans Web"/>
              </a:rPr>
              <a:t>effect sizes have been modest at best</a:t>
            </a:r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, with treatment differences on the NPI scale of about 2 points for cholinesterase inhibitors and up to 8 points for olanzapine. </a:t>
            </a:r>
            <a:r>
              <a:rPr lang="en-US" dirty="0"/>
              <a:t>”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8B38198-0257-C55F-3CC8-1AA5C8E9847D}"/>
              </a:ext>
            </a:extLst>
          </p:cNvPr>
          <p:cNvSpPr txBox="1"/>
          <p:nvPr/>
        </p:nvSpPr>
        <p:spPr>
          <a:xfrm>
            <a:off x="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https://jamanetwork.com/journals/jama/fullarticle/200265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C21221C-BC29-30A1-339C-A413E639C531}"/>
              </a:ext>
            </a:extLst>
          </p:cNvPr>
          <p:cNvSpPr txBox="1"/>
          <p:nvPr/>
        </p:nvSpPr>
        <p:spPr>
          <a:xfrm>
            <a:off x="8020050" y="51316"/>
            <a:ext cx="4171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</a:rPr>
              <a:t>2005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146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5A68564-E6AA-9983-BA22-5E902A257960}"/>
              </a:ext>
            </a:extLst>
          </p:cNvPr>
          <p:cNvSpPr txBox="1"/>
          <p:nvPr/>
        </p:nvSpPr>
        <p:spPr>
          <a:xfrm>
            <a:off x="0" y="63971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https://www.nejm.org/doi/full/10.1056/nejmoa061240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AC25E6-3192-240D-2973-390845C541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99"/>
          <a:stretch/>
        </p:blipFill>
        <p:spPr>
          <a:xfrm>
            <a:off x="90487" y="91559"/>
            <a:ext cx="5915025" cy="173724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E57D9A5-1B5E-8B9F-438D-C91C1741B5AF}"/>
              </a:ext>
            </a:extLst>
          </p:cNvPr>
          <p:cNvSpPr txBox="1"/>
          <p:nvPr/>
        </p:nvSpPr>
        <p:spPr>
          <a:xfrm>
            <a:off x="371475" y="2408694"/>
            <a:ext cx="1144905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2006: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There were no significant differences among treatments with regard to the </a:t>
            </a:r>
            <a:r>
              <a:rPr lang="en-US" dirty="0">
                <a:highlight>
                  <a:srgbClr val="FFFF00"/>
                </a:highlight>
              </a:rPr>
              <a:t>time to the discontinuation of treatment for any reason</a:t>
            </a:r>
            <a:r>
              <a:rPr lang="en-US" dirty="0"/>
              <a:t>: olanzapine (median, 8.1 weeks), quetiapine (median, 5.3 weeks), risperidone (median, 7.4 weeks), and placebo (median, 8.0 weeks) (P = 0.52).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 median time to the discontinuation of treatment due to a </a:t>
            </a:r>
            <a:r>
              <a:rPr lang="en-US" dirty="0">
                <a:highlight>
                  <a:srgbClr val="FFFF00"/>
                </a:highlight>
              </a:rPr>
              <a:t>lack of efficacy favored olanzapine </a:t>
            </a:r>
            <a:r>
              <a:rPr lang="en-US" dirty="0"/>
              <a:t>(22.1 weeks) </a:t>
            </a:r>
            <a:r>
              <a:rPr lang="en-US" dirty="0">
                <a:highlight>
                  <a:srgbClr val="FFFF00"/>
                </a:highlight>
              </a:rPr>
              <a:t>and risperidone </a:t>
            </a:r>
            <a:r>
              <a:rPr lang="en-US" dirty="0"/>
              <a:t>(26.7 weeks) as compared with quetiapine (9.1 weeks) and placebo (9.0 weeks) (P = 0.002).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 time to the </a:t>
            </a:r>
            <a:r>
              <a:rPr lang="en-US" dirty="0">
                <a:highlight>
                  <a:srgbClr val="FFFF00"/>
                </a:highlight>
              </a:rPr>
              <a:t>discontinuation of treatment due to adverse events or intolerability favored placebo</a:t>
            </a:r>
            <a:r>
              <a:rPr lang="en-US" dirty="0"/>
              <a:t>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Overall, 24% of patients who received olanzapine, 16% of patients who received quetiapine, 18% of patients who received risperidone, and 5% of patients who received placebo discontinued their assigned treatment owing to intolerability (P = 0.009).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No significant differences </a:t>
            </a:r>
            <a:r>
              <a:rPr lang="en-US" dirty="0"/>
              <a:t>were noted among the groups with regard to improvement on the CGIC scale.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Improvement was observed in 32% of patients assigned to olanzapine, 26% of patients assigned to quetiapine, 29% of patients assigned to risperidone, and 21% of patients assigned to placebo (P = 0.22).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39B6764-A31B-9FFA-ECA1-E6809A9A9B4F}"/>
              </a:ext>
            </a:extLst>
          </p:cNvPr>
          <p:cNvSpPr txBox="1"/>
          <p:nvPr/>
        </p:nvSpPr>
        <p:spPr>
          <a:xfrm>
            <a:off x="8020050" y="51316"/>
            <a:ext cx="4171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</a:rPr>
              <a:t>2006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889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9CEB162-D749-1A00-09A6-4881F4F67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60" y="2800350"/>
            <a:ext cx="9679280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D24AC8A-8919-6E3B-209B-C23647A15D43}"/>
              </a:ext>
            </a:extLst>
          </p:cNvPr>
          <p:cNvSpPr txBox="1"/>
          <p:nvPr/>
        </p:nvSpPr>
        <p:spPr>
          <a:xfrm>
            <a:off x="0" y="6485493"/>
            <a:ext cx="9791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https://jamanetwork.com/journals/jamanetworkopen/fullarticle/2728618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D44F2BD-B09E-EF27-A547-6493F6162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"/>
            <a:ext cx="6434138" cy="270074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ACEE99E-F9C5-0376-23BD-EC6F78C0E807}"/>
              </a:ext>
            </a:extLst>
          </p:cNvPr>
          <p:cNvSpPr txBox="1"/>
          <p:nvPr/>
        </p:nvSpPr>
        <p:spPr>
          <a:xfrm>
            <a:off x="8020050" y="51316"/>
            <a:ext cx="4171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</a:rPr>
              <a:t>2019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9DCE126-8ED3-FC1A-1EDD-DB01F32B3545}"/>
              </a:ext>
            </a:extLst>
          </p:cNvPr>
          <p:cNvSpPr txBox="1"/>
          <p:nvPr/>
        </p:nvSpPr>
        <p:spPr>
          <a:xfrm>
            <a:off x="0" y="4158411"/>
            <a:ext cx="110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N=5373, 17 RCTs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769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9CEB162-D749-1A00-09A6-4881F4F67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60" y="2800350"/>
            <a:ext cx="9679280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D24AC8A-8919-6E3B-209B-C23647A15D43}"/>
              </a:ext>
            </a:extLst>
          </p:cNvPr>
          <p:cNvSpPr txBox="1"/>
          <p:nvPr/>
        </p:nvSpPr>
        <p:spPr>
          <a:xfrm>
            <a:off x="0" y="6485493"/>
            <a:ext cx="9791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https://jamanetwork.com/journals/jamanetworkopen/fullarticle/2728618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9DCE126-8ED3-FC1A-1EDD-DB01F32B3545}"/>
              </a:ext>
            </a:extLst>
          </p:cNvPr>
          <p:cNvSpPr txBox="1"/>
          <p:nvPr/>
        </p:nvSpPr>
        <p:spPr>
          <a:xfrm>
            <a:off x="0" y="4158411"/>
            <a:ext cx="110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N=5373, 17 RCTs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96F3F41-3B4F-2864-1962-85892991B22A}"/>
              </a:ext>
            </a:extLst>
          </p:cNvPr>
          <p:cNvSpPr txBox="1"/>
          <p:nvPr/>
        </p:nvSpPr>
        <p:spPr>
          <a:xfrm>
            <a:off x="9525" y="655856"/>
            <a:ext cx="121824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Hierarchical cluster ranking based on SUCRAs; </a:t>
            </a:r>
            <a:r>
              <a:rPr lang="en-US" dirty="0">
                <a:solidFill>
                  <a:srgbClr val="333333"/>
                </a:solidFill>
                <a:latin typeface="Guardian TextSans Web"/>
              </a:rPr>
              <a:t>SUCRA: </a:t>
            </a:r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surface under the cumulative ranking curve</a:t>
            </a:r>
          </a:p>
          <a:p>
            <a:endParaRPr lang="en-US" dirty="0">
              <a:solidFill>
                <a:srgbClr val="333333"/>
              </a:solidFill>
              <a:latin typeface="Guardian TextSans Web"/>
            </a:endParaRP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Guardian TextSans Web"/>
              </a:rPr>
              <a:t>Lekentaal</a:t>
            </a:r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: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uardian TextSans Web"/>
              </a:rPr>
              <a:t>analyse</a:t>
            </a:r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uardian TextSans Web"/>
              </a:rPr>
              <a:t>gebruikt</a:t>
            </a:r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uardian TextSans Web"/>
              </a:rPr>
              <a:t>bij</a:t>
            </a:r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 NMA (en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uardian TextSans Web"/>
              </a:rPr>
              <a:t>dus</a:t>
            </a:r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 voor de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uardian TextSans Web"/>
              </a:rPr>
              <a:t>indirecte</a:t>
            </a:r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uardian TextSans Web"/>
              </a:rPr>
              <a:t>vergelijkingen</a:t>
            </a:r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) om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uardian TextSans Web"/>
              </a:rPr>
              <a:t>interventie</a:t>
            </a:r>
            <a:r>
              <a:rPr lang="en-US" dirty="0" err="1">
                <a:solidFill>
                  <a:srgbClr val="333333"/>
                </a:solidFill>
                <a:latin typeface="Guardian TextSans Web"/>
              </a:rPr>
              <a:t>s</a:t>
            </a:r>
            <a:r>
              <a:rPr lang="en-US" dirty="0">
                <a:solidFill>
                  <a:srgbClr val="333333"/>
                </a:solidFill>
                <a:latin typeface="Guardian TextSans Web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uardian TextSans Web"/>
              </a:rPr>
              <a:t>te</a:t>
            </a:r>
            <a:r>
              <a:rPr lang="en-US" dirty="0">
                <a:solidFill>
                  <a:srgbClr val="333333"/>
                </a:solidFill>
                <a:latin typeface="Guardian TextSans Web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uardian TextSans Web"/>
              </a:rPr>
              <a:t>ranken</a:t>
            </a:r>
            <a:r>
              <a:rPr lang="en-US" dirty="0">
                <a:solidFill>
                  <a:srgbClr val="333333"/>
                </a:solidFill>
                <a:latin typeface="Guardian TextSans Web"/>
              </a:rPr>
              <a:t> tov </a:t>
            </a:r>
            <a:r>
              <a:rPr lang="en-US" dirty="0" err="1">
                <a:solidFill>
                  <a:srgbClr val="333333"/>
                </a:solidFill>
                <a:latin typeface="Guardian TextSans Web"/>
              </a:rPr>
              <a:t>elkaar</a:t>
            </a:r>
            <a:r>
              <a:rPr lang="en-US" dirty="0">
                <a:solidFill>
                  <a:srgbClr val="333333"/>
                </a:solidFill>
                <a:latin typeface="Guardian TextSans Web"/>
              </a:rPr>
              <a:t> (= % probability om </a:t>
            </a:r>
            <a:r>
              <a:rPr lang="en-US" dirty="0" err="1">
                <a:solidFill>
                  <a:srgbClr val="333333"/>
                </a:solidFill>
                <a:latin typeface="Guardian TextSans Web"/>
              </a:rPr>
              <a:t>uitkomst</a:t>
            </a:r>
            <a:r>
              <a:rPr lang="en-US" dirty="0">
                <a:solidFill>
                  <a:srgbClr val="333333"/>
                </a:solidFill>
                <a:latin typeface="Guardian TextSans Web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uardian TextSans Web"/>
              </a:rPr>
              <a:t>positief</a:t>
            </a:r>
            <a:r>
              <a:rPr lang="en-US" dirty="0">
                <a:solidFill>
                  <a:srgbClr val="333333"/>
                </a:solidFill>
                <a:latin typeface="Guardian TextSans Web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uardian TextSans Web"/>
              </a:rPr>
              <a:t>te</a:t>
            </a:r>
            <a:r>
              <a:rPr lang="en-US" dirty="0">
                <a:solidFill>
                  <a:srgbClr val="333333"/>
                </a:solidFill>
                <a:latin typeface="Guardian TextSans Web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Guardian TextSans Web"/>
              </a:rPr>
              <a:t>beïnvloeden</a:t>
            </a:r>
            <a:r>
              <a:rPr lang="en-US" dirty="0">
                <a:solidFill>
                  <a:srgbClr val="333333"/>
                </a:solidFill>
                <a:latin typeface="Guardian TextSans Web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Guardian TextSans Web"/>
              </a:rPr>
              <a:t>bvb</a:t>
            </a:r>
            <a:r>
              <a:rPr lang="en-US" dirty="0">
                <a:solidFill>
                  <a:srgbClr val="333333"/>
                </a:solidFill>
                <a:latin typeface="Guardian TextSans Web"/>
              </a:rPr>
              <a:t>, NPI)</a:t>
            </a:r>
            <a:endParaRPr lang="en-US" b="0" i="0" dirty="0">
              <a:solidFill>
                <a:srgbClr val="333333"/>
              </a:solidFill>
              <a:effectLst/>
              <a:latin typeface="Guardian TextSans Web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Guardian TextSans Web"/>
            </a:endParaRPr>
          </a:p>
          <a:p>
            <a:endParaRPr lang="en-US" dirty="0">
              <a:solidFill>
                <a:srgbClr val="333333"/>
              </a:solidFill>
              <a:latin typeface="Guardian TextSans Web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108E29C-2D90-CA2E-9FBD-9725737FDBD5}"/>
              </a:ext>
            </a:extLst>
          </p:cNvPr>
          <p:cNvSpPr txBox="1"/>
          <p:nvPr/>
        </p:nvSpPr>
        <p:spPr>
          <a:xfrm>
            <a:off x="4229100" y="3169682"/>
            <a:ext cx="172402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Effectief</a:t>
            </a:r>
            <a:r>
              <a:rPr lang="en-US" sz="2000" dirty="0"/>
              <a:t> (NPI) en </a:t>
            </a:r>
            <a:r>
              <a:rPr lang="en-US" sz="2000" dirty="0" err="1"/>
              <a:t>veilig</a:t>
            </a:r>
            <a:r>
              <a:rPr lang="en-US" sz="2000" dirty="0"/>
              <a:t> (safe qua mortality)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3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EAF1A-2538-4B75-4DEE-D4E04C46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Testtest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408324-F17B-9ADE-4718-C06B98B34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Surf naar pollev.com/karolienwalgraeve639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3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06FA225-3D32-CE30-7CD8-BEA909DBD7A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2289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83463C8-0248-9192-1302-C024BCEC62F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015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1564ADF-2282-F1F3-B570-DE8CFD3D77C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8596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11A3CA6-3FE4-C133-054A-F0A450C253A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444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4703F36-B744-06E8-E4DC-B031838FC88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6601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AA4B6EF-979A-7B56-1AB2-A3E20F2B2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5" y="1328738"/>
            <a:ext cx="4272797" cy="9667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481B775-DE43-FC7D-7291-13C8654F5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13" y="2477571"/>
            <a:ext cx="3768967" cy="372427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3B4C60B-DFA6-EC31-D41C-827F1C971CF0}"/>
              </a:ext>
            </a:extLst>
          </p:cNvPr>
          <p:cNvSpPr txBox="1"/>
          <p:nvPr/>
        </p:nvSpPr>
        <p:spPr>
          <a:xfrm>
            <a:off x="226635" y="6201846"/>
            <a:ext cx="412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0" i="0" u="none" strike="noStrike" dirty="0">
                <a:solidFill>
                  <a:srgbClr val="1F1F1F"/>
                </a:solidFill>
                <a:effectLst/>
                <a:latin typeface="ElsevierSans"/>
                <a:hlinkClick r:id="rId5" tooltip="Persistent link using digital object identifier"/>
              </a:rPr>
              <a:t>https://doi.org/10.1016/j.arr.2011.07.002</a:t>
            </a:r>
            <a:endParaRPr lang="en-US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C0BCAC7-B4BA-D54A-8D53-89D28ECD3F10}"/>
              </a:ext>
            </a:extLst>
          </p:cNvPr>
          <p:cNvSpPr txBox="1"/>
          <p:nvPr/>
        </p:nvSpPr>
        <p:spPr>
          <a:xfrm>
            <a:off x="179010" y="107602"/>
            <a:ext cx="4171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2012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976E9BF-DA3C-264D-9133-BAEB2EC48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432" y="2619375"/>
            <a:ext cx="3705224" cy="311943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4EB5077-63A5-3F92-23B3-479A19F582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548" y="1328738"/>
            <a:ext cx="3394108" cy="8001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8AA2058-1666-8FF8-CE53-279BA6D854AA}"/>
              </a:ext>
            </a:extLst>
          </p:cNvPr>
          <p:cNvSpPr txBox="1"/>
          <p:nvPr/>
        </p:nvSpPr>
        <p:spPr>
          <a:xfrm>
            <a:off x="4173280" y="103525"/>
            <a:ext cx="4171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2016</a:t>
            </a: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9A63A4B0-A44C-B196-CF29-8E7994606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08" y="0"/>
            <a:ext cx="3533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49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F44C2F1-7665-9D20-2A7F-E847263C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648064"/>
            <a:ext cx="4150360" cy="53361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C96B4B6-B598-5954-9F6F-8D039ED25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" y="1219200"/>
            <a:ext cx="5269311" cy="44196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A86115B-C7BD-7284-AD61-B435F10089DC}"/>
              </a:ext>
            </a:extLst>
          </p:cNvPr>
          <p:cNvSpPr txBox="1"/>
          <p:nvPr/>
        </p:nvSpPr>
        <p:spPr>
          <a:xfrm>
            <a:off x="822960" y="6182381"/>
            <a:ext cx="467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https://www.nice.org.uk/guidance/cg103/chapter/Recommendations#treating-delirium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3790132-827A-448C-A185-A4C5C627B4A0}"/>
              </a:ext>
            </a:extLst>
          </p:cNvPr>
          <p:cNvSpPr txBox="1"/>
          <p:nvPr/>
        </p:nvSpPr>
        <p:spPr>
          <a:xfrm>
            <a:off x="7284720" y="6185506"/>
            <a:ext cx="3952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https://www.thelancet.com/action/showPdf?pii=S0140-6736%2813%2960688-1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02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C3011-392D-0922-65D9-806719A77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A663DF-6FDA-AD3A-AA1E-0C2AB9EB2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Herken</a:t>
            </a:r>
            <a:r>
              <a:rPr lang="en-US" dirty="0"/>
              <a:t> en </a:t>
            </a:r>
            <a:r>
              <a:rPr lang="en-US" dirty="0" err="1"/>
              <a:t>behandel</a:t>
            </a:r>
            <a:endParaRPr lang="en-US" dirty="0"/>
          </a:p>
          <a:p>
            <a:r>
              <a:rPr lang="en-US" dirty="0" err="1"/>
              <a:t>Niet-farmacologische</a:t>
            </a:r>
            <a:r>
              <a:rPr lang="en-US" dirty="0"/>
              <a:t> </a:t>
            </a:r>
            <a:r>
              <a:rPr lang="en-US" dirty="0" err="1"/>
              <a:t>behandelingen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veilig</a:t>
            </a:r>
            <a:r>
              <a:rPr lang="en-US" dirty="0"/>
              <a:t> </a:t>
            </a:r>
          </a:p>
          <a:p>
            <a:r>
              <a:rPr lang="en-US" dirty="0"/>
              <a:t>AP </a:t>
            </a:r>
            <a:r>
              <a:rPr lang="en-US" dirty="0" err="1"/>
              <a:t>werken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agressie</a:t>
            </a:r>
            <a:r>
              <a:rPr lang="en-US" dirty="0"/>
              <a:t>, </a:t>
            </a:r>
            <a:r>
              <a:rPr lang="en-US" dirty="0" err="1"/>
              <a:t>acuut</a:t>
            </a:r>
            <a:r>
              <a:rPr lang="en-US" dirty="0"/>
              <a:t> </a:t>
            </a:r>
            <a:r>
              <a:rPr lang="en-US" dirty="0" err="1"/>
              <a:t>delier</a:t>
            </a:r>
            <a:endParaRPr lang="en-US" dirty="0"/>
          </a:p>
          <a:p>
            <a:pPr lvl="1"/>
            <a:r>
              <a:rPr lang="en-US" dirty="0"/>
              <a:t>Ga </a:t>
            </a:r>
            <a:r>
              <a:rPr lang="en-US" dirty="0" err="1"/>
              <a:t>uit</a:t>
            </a:r>
            <a:r>
              <a:rPr lang="en-US" dirty="0"/>
              <a:t> van </a:t>
            </a:r>
            <a:r>
              <a:rPr lang="en-US" dirty="0" err="1"/>
              <a:t>matig</a:t>
            </a:r>
            <a:r>
              <a:rPr lang="en-US" dirty="0"/>
              <a:t> effect</a:t>
            </a:r>
          </a:p>
          <a:p>
            <a:r>
              <a:rPr lang="en-US" dirty="0" err="1"/>
              <a:t>Laagste</a:t>
            </a:r>
            <a:r>
              <a:rPr lang="en-US" dirty="0"/>
              <a:t> </a:t>
            </a:r>
            <a:r>
              <a:rPr lang="en-US" dirty="0" err="1"/>
              <a:t>mogelijke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; zo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mogelijk</a:t>
            </a:r>
            <a:endParaRPr lang="en-US" dirty="0"/>
          </a:p>
          <a:p>
            <a:pPr lvl="1"/>
            <a:r>
              <a:rPr lang="en-US" dirty="0" err="1"/>
              <a:t>Winst</a:t>
            </a:r>
            <a:r>
              <a:rPr lang="en-US" dirty="0"/>
              <a:t> is off-set door </a:t>
            </a:r>
            <a:r>
              <a:rPr lang="en-US" dirty="0" err="1"/>
              <a:t>schade</a:t>
            </a:r>
            <a:endParaRPr lang="en-US" dirty="0"/>
          </a:p>
          <a:p>
            <a:r>
              <a:rPr lang="en-US" dirty="0"/>
              <a:t>Duur</a:t>
            </a:r>
          </a:p>
          <a:p>
            <a:pPr lvl="1"/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effect </a:t>
            </a:r>
            <a:r>
              <a:rPr lang="en-US" dirty="0" err="1"/>
              <a:t>na</a:t>
            </a:r>
            <a:r>
              <a:rPr lang="en-US" dirty="0"/>
              <a:t> 4w </a:t>
            </a:r>
            <a:r>
              <a:rPr lang="en-US" dirty="0" err="1"/>
              <a:t>ikv</a:t>
            </a:r>
            <a:r>
              <a:rPr lang="en-US" dirty="0"/>
              <a:t> BPSD =&gt; stop?</a:t>
            </a:r>
          </a:p>
          <a:p>
            <a:pPr lvl="1"/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stabiel</a:t>
            </a:r>
            <a:r>
              <a:rPr lang="en-US" dirty="0"/>
              <a:t> en/of </a:t>
            </a:r>
            <a:r>
              <a:rPr lang="en-US" dirty="0" err="1"/>
              <a:t>elke</a:t>
            </a:r>
            <a:r>
              <a:rPr lang="en-US" dirty="0"/>
              <a:t> 3-4m, </a:t>
            </a:r>
            <a:r>
              <a:rPr lang="en-US" dirty="0" err="1"/>
              <a:t>poging</a:t>
            </a:r>
            <a:r>
              <a:rPr lang="en-US" dirty="0"/>
              <a:t> tot stop/</a:t>
            </a:r>
            <a:r>
              <a:rPr lang="en-US" dirty="0" err="1"/>
              <a:t>verlagen</a:t>
            </a:r>
            <a:r>
              <a:rPr lang="en-US" dirty="0"/>
              <a:t> </a:t>
            </a:r>
          </a:p>
          <a:p>
            <a:r>
              <a:rPr lang="en-US" dirty="0" err="1"/>
              <a:t>Evidentie</a:t>
            </a:r>
            <a:r>
              <a:rPr lang="en-US" dirty="0"/>
              <a:t>: </a:t>
            </a:r>
            <a:r>
              <a:rPr lang="en-US" dirty="0" err="1"/>
              <a:t>beperkt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134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7B5113-0039-D045-E669-B78F2281F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CASUS 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2B62AA-2041-1E8E-95AB-203683A74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5430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15EFC0-82B1-9601-6682-5140C64A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Achtergrond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48E862-286C-09E5-A168-8A4DD6E24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5240" y="2529841"/>
            <a:ext cx="8074815" cy="32400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 err="1">
                <a:effectLst/>
              </a:rPr>
              <a:t>Zelfstandige</a:t>
            </a:r>
            <a:r>
              <a:rPr lang="en-US" sz="1600" dirty="0">
                <a:effectLst/>
              </a:rPr>
              <a:t> vrouw van 81 </a:t>
            </a:r>
            <a:r>
              <a:rPr lang="en-US" sz="1600" dirty="0" err="1">
                <a:effectLst/>
              </a:rPr>
              <a:t>jaar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gekend</a:t>
            </a:r>
            <a:r>
              <a:rPr lang="en-US" sz="1600" dirty="0">
                <a:effectLst/>
              </a:rPr>
              <a:t> met DM2 </a:t>
            </a:r>
            <a:r>
              <a:rPr lang="en-US" sz="1600" dirty="0" err="1">
                <a:effectLst/>
              </a:rPr>
              <a:t>sinds</a:t>
            </a:r>
            <a:r>
              <a:rPr lang="en-US" sz="1600" dirty="0">
                <a:effectLst/>
              </a:rPr>
              <a:t> 2010</a:t>
            </a:r>
          </a:p>
          <a:p>
            <a:r>
              <a:rPr lang="en-US" sz="1600" dirty="0" err="1">
                <a:effectLst/>
              </a:rPr>
              <a:t>Actueel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gewicht</a:t>
            </a:r>
            <a:r>
              <a:rPr lang="en-US" sz="1600" dirty="0">
                <a:effectLst/>
              </a:rPr>
              <a:t> en BMI </a:t>
            </a:r>
            <a:r>
              <a:rPr lang="en-US" sz="1600" dirty="0" err="1">
                <a:effectLst/>
              </a:rPr>
              <a:t>zijn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normaal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alsook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nierfunctie</a:t>
            </a:r>
            <a:r>
              <a:rPr lang="en-US" sz="1600" dirty="0">
                <a:effectLst/>
              </a:rPr>
              <a:t> (eGFR&gt;60ml/min/1.73m²)</a:t>
            </a:r>
          </a:p>
          <a:p>
            <a:r>
              <a:rPr lang="en-US" sz="1600" dirty="0"/>
              <a:t>E</a:t>
            </a:r>
            <a:r>
              <a:rPr lang="en-US" sz="1600" dirty="0">
                <a:effectLst/>
              </a:rPr>
              <a:t>x-</a:t>
            </a:r>
            <a:r>
              <a:rPr lang="en-US" sz="1600" dirty="0" err="1">
                <a:effectLst/>
              </a:rPr>
              <a:t>zuster</a:t>
            </a:r>
            <a:r>
              <a:rPr lang="en-US" sz="1600" dirty="0">
                <a:effectLst/>
              </a:rPr>
              <a:t>, nooit </a:t>
            </a:r>
            <a:r>
              <a:rPr lang="en-US" sz="1600" dirty="0" err="1">
                <a:effectLst/>
              </a:rPr>
              <a:t>getrouwd</a:t>
            </a:r>
            <a:r>
              <a:rPr lang="en-US" sz="1600" dirty="0">
                <a:effectLst/>
              </a:rPr>
              <a:t> en </a:t>
            </a:r>
            <a:r>
              <a:rPr lang="en-US" sz="1600" dirty="0" err="1">
                <a:effectLst/>
              </a:rPr>
              <a:t>geen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kinderen</a:t>
            </a:r>
            <a:endParaRPr lang="en-US" sz="1600" dirty="0">
              <a:effectLst/>
            </a:endParaRPr>
          </a:p>
          <a:p>
            <a:r>
              <a:rPr lang="en-US" sz="1600" dirty="0">
                <a:effectLst/>
              </a:rPr>
              <a:t>2018: </a:t>
            </a:r>
            <a:r>
              <a:rPr lang="en-US" sz="1600" dirty="0" err="1">
                <a:effectLst/>
              </a:rPr>
              <a:t>val</a:t>
            </a:r>
            <a:r>
              <a:rPr lang="en-US" sz="1600" dirty="0">
                <a:effectLst/>
              </a:rPr>
              <a:t> met </a:t>
            </a:r>
            <a:r>
              <a:rPr lang="en-US" sz="1600" dirty="0" err="1">
                <a:effectLst/>
              </a:rPr>
              <a:t>proximale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femurfractuur</a:t>
            </a:r>
            <a:r>
              <a:rPr lang="en-US" sz="1600" dirty="0">
                <a:effectLst/>
              </a:rPr>
              <a:t> door </a:t>
            </a:r>
            <a:r>
              <a:rPr lang="en-US" sz="1600" dirty="0" err="1">
                <a:effectLst/>
              </a:rPr>
              <a:t>hypoglycemie</a:t>
            </a:r>
            <a:endParaRPr lang="en-US" sz="1600" dirty="0">
              <a:effectLst/>
            </a:endParaRPr>
          </a:p>
          <a:p>
            <a:pPr lvl="1"/>
            <a:r>
              <a:rPr lang="en-US" sz="1600" dirty="0" err="1"/>
              <a:t>V</a:t>
            </a:r>
            <a:r>
              <a:rPr lang="en-US" sz="1600" dirty="0" err="1">
                <a:effectLst/>
              </a:rPr>
              <a:t>lotte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revalidatie</a:t>
            </a:r>
            <a:r>
              <a:rPr lang="en-US" sz="1600" dirty="0">
                <a:effectLst/>
              </a:rPr>
              <a:t>, ze </a:t>
            </a:r>
            <a:r>
              <a:rPr lang="en-US" sz="1600" dirty="0" err="1">
                <a:effectLst/>
              </a:rPr>
              <a:t>kon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zelfstandig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terug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naar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klooster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gaan</a:t>
            </a:r>
            <a:endParaRPr lang="en-US" sz="1600" dirty="0">
              <a:effectLst/>
            </a:endParaRPr>
          </a:p>
          <a:p>
            <a:r>
              <a:rPr lang="en-US" sz="1600" dirty="0" err="1"/>
              <a:t>L</a:t>
            </a:r>
            <a:r>
              <a:rPr lang="en-US" sz="1600" dirty="0" err="1">
                <a:effectLst/>
              </a:rPr>
              <a:t>aatste</a:t>
            </a:r>
            <a:r>
              <a:rPr lang="en-US" sz="1600" dirty="0">
                <a:effectLst/>
              </a:rPr>
              <a:t> HbA1C </a:t>
            </a:r>
            <a:r>
              <a:rPr lang="en-US" sz="1600" dirty="0" err="1">
                <a:effectLst/>
              </a:rPr>
              <a:t>waarde</a:t>
            </a:r>
            <a:r>
              <a:rPr lang="en-US" sz="1600" dirty="0">
                <a:effectLst/>
              </a:rPr>
              <a:t> was 6.9%</a:t>
            </a:r>
          </a:p>
          <a:p>
            <a:r>
              <a:rPr lang="en-US" sz="1600" dirty="0" err="1"/>
              <a:t>T</a:t>
            </a:r>
            <a:r>
              <a:rPr lang="en-US" sz="1600" dirty="0" err="1">
                <a:effectLst/>
              </a:rPr>
              <a:t>herapie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bestaat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uit</a:t>
            </a:r>
            <a:r>
              <a:rPr lang="en-US" sz="1600" dirty="0">
                <a:effectLst/>
              </a:rPr>
              <a:t>: </a:t>
            </a:r>
          </a:p>
          <a:p>
            <a:pPr lvl="1"/>
            <a:r>
              <a:rPr lang="en-US" sz="1600" dirty="0" err="1"/>
              <a:t>A</a:t>
            </a:r>
            <a:r>
              <a:rPr lang="en-US" sz="1600" dirty="0" err="1">
                <a:effectLst/>
              </a:rPr>
              <a:t>spirine</a:t>
            </a:r>
            <a:r>
              <a:rPr lang="en-US" sz="1600" dirty="0">
                <a:effectLst/>
              </a:rPr>
              <a:t> 1x80mg/d, ramipril 1x2.5mg/d, </a:t>
            </a:r>
            <a:r>
              <a:rPr lang="en-US" sz="1600" dirty="0" err="1">
                <a:effectLst/>
              </a:rPr>
              <a:t>metformine</a:t>
            </a:r>
            <a:r>
              <a:rPr lang="en-US" sz="1600" dirty="0">
                <a:effectLst/>
              </a:rPr>
              <a:t> 2x500mg/d, gliclazide 1x60mg/d</a:t>
            </a:r>
          </a:p>
          <a:p>
            <a:pPr>
              <a:spcBef>
                <a:spcPts val="3600"/>
              </a:spcBef>
            </a:pPr>
            <a:r>
              <a:rPr lang="en-US" sz="1600" dirty="0"/>
              <a:t>De </a:t>
            </a:r>
            <a:r>
              <a:rPr lang="en-US" sz="1600" dirty="0" err="1"/>
              <a:t>patiënt</a:t>
            </a:r>
            <a:r>
              <a:rPr lang="en-US" sz="1600" dirty="0"/>
              <a:t> is </a:t>
            </a:r>
            <a:r>
              <a:rPr lang="en-US" sz="1600" dirty="0" err="1"/>
              <a:t>wederom</a:t>
            </a:r>
            <a:r>
              <a:rPr lang="en-US" sz="1600" dirty="0"/>
              <a:t> ten </a:t>
            </a:r>
            <a:r>
              <a:rPr lang="en-US" sz="1600" dirty="0" err="1"/>
              <a:t>val</a:t>
            </a:r>
            <a:r>
              <a:rPr lang="en-US" sz="1600" dirty="0"/>
              <a:t> </a:t>
            </a:r>
            <a:r>
              <a:rPr lang="en-US" sz="1600" dirty="0" err="1"/>
              <a:t>gekomen</a:t>
            </a:r>
            <a:r>
              <a:rPr lang="en-US" sz="1600" dirty="0"/>
              <a:t> </a:t>
            </a:r>
            <a:r>
              <a:rPr lang="en-US" sz="1600" dirty="0" err="1"/>
              <a:t>wegens</a:t>
            </a:r>
            <a:r>
              <a:rPr lang="en-US" sz="1600" dirty="0"/>
              <a:t> </a:t>
            </a:r>
            <a:r>
              <a:rPr lang="en-US" sz="1600" dirty="0" err="1"/>
              <a:t>hypoglycemie</a:t>
            </a:r>
            <a:r>
              <a:rPr lang="en-US" sz="1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46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2943AF3-5987-832E-CDDF-2CFD0DDC3A0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105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7802033-2020-B2F6-6F8B-C741549633A4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145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ACF1E88-8A46-EE79-9E72-A64FF7B7B5E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12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5E27666-065F-0707-017F-F4C02DD47A4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0687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E7DF505-8D00-F9DC-0169-10D8E912B27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1814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2A364CA-C089-E347-9B42-20353AFF801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6380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3C7EFFA-09B8-1BA9-2773-C73B0F984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152400"/>
            <a:ext cx="4276725" cy="18669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65D73F0-1198-641B-DD1A-8023CE88AF84}"/>
              </a:ext>
            </a:extLst>
          </p:cNvPr>
          <p:cNvSpPr txBox="1"/>
          <p:nvPr/>
        </p:nvSpPr>
        <p:spPr>
          <a:xfrm>
            <a:off x="5791200" y="676275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Adverse-event data from the National Electronic Injury Surveillance System– Cooperative Adverse Drug Event Surveillance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2007 through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estimate the frequency and rates of hospitalization after emergency department visits for adverse drug events in older adults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CE5C91D-AAB9-283A-774F-2D9516127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2795587"/>
            <a:ext cx="6324600" cy="35918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B9CC6D0-6CE4-AE69-73C0-FED7730B1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"/>
            <a:ext cx="4362450" cy="145025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E38A512-2566-EEEB-60A3-E0B793BFC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123551"/>
            <a:ext cx="9334499" cy="5139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962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5EB91EF-79DA-0B9C-5AE6-23DF68427FB0}"/>
              </a:ext>
            </a:extLst>
          </p:cNvPr>
          <p:cNvSpPr txBox="1"/>
          <p:nvPr/>
        </p:nvSpPr>
        <p:spPr>
          <a:xfrm>
            <a:off x="121149" y="5789444"/>
            <a:ext cx="119497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https://agsjournals.onlinelibrary.wiley.com/doi/10.1111/jgs.18566</a:t>
            </a:r>
            <a:r>
              <a:rPr lang="nl-BE" dirty="0"/>
              <a:t> </a:t>
            </a:r>
          </a:p>
          <a:p>
            <a:r>
              <a:rPr lang="nl-BE" dirty="0">
                <a:hlinkClick r:id="rId4"/>
              </a:rPr>
              <a:t>https://agsjournals.onlinelibrary.wiley.com/action/downloadSupplement?doi=10.1111%2Fjgs.18566&amp;file=jgs18566-sup-0001-Supinfo.pdf</a:t>
            </a:r>
            <a:endParaRPr lang="nl-BE" dirty="0"/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68290B-D416-2552-878B-8FA122C0D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299" y="1698275"/>
            <a:ext cx="5548045" cy="23890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398EFF2-0E93-F281-EE24-502621364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694" y="1223010"/>
            <a:ext cx="4974733" cy="44119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987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F3A389-4C8D-092B-CA88-799F763C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CASUS 3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AB04B0-98AB-A355-DE59-D7A1B8E9E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1204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037DD51-A5AE-5728-F502-9B42800E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2920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Achtergrond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83985AC1-8F5A-CC04-10A8-E6A175743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5240" y="2342627"/>
            <a:ext cx="8074815" cy="34272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500" dirty="0">
                <a:effectLst/>
              </a:rPr>
              <a:t>Man van 73j</a:t>
            </a:r>
          </a:p>
          <a:p>
            <a:r>
              <a:rPr lang="en-US" sz="1500" dirty="0" err="1"/>
              <a:t>Hij</a:t>
            </a:r>
            <a:r>
              <a:rPr lang="en-US" sz="1500" dirty="0"/>
              <a:t> </a:t>
            </a:r>
            <a:r>
              <a:rPr lang="en-US" sz="1500" dirty="0" err="1"/>
              <a:t>heeft</a:t>
            </a:r>
            <a:r>
              <a:rPr lang="en-US" sz="1500" dirty="0">
                <a:effectLst/>
              </a:rPr>
              <a:t> last van </a:t>
            </a:r>
            <a:r>
              <a:rPr lang="en-US" sz="1500" dirty="0" err="1">
                <a:effectLst/>
              </a:rPr>
              <a:t>zijn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geheugen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en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vergeet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vaak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zijn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medicatie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te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nemen</a:t>
            </a:r>
            <a:r>
              <a:rPr lang="en-US" sz="1500" dirty="0">
                <a:effectLst/>
              </a:rPr>
              <a:t>. </a:t>
            </a:r>
            <a:r>
              <a:rPr lang="en-US" sz="1500" dirty="0" err="1">
                <a:effectLst/>
              </a:rPr>
              <a:t>Hij</a:t>
            </a:r>
            <a:r>
              <a:rPr lang="en-US" sz="1500" dirty="0">
                <a:effectLst/>
              </a:rPr>
              <a:t> is </a:t>
            </a:r>
            <a:r>
              <a:rPr lang="en-US" sz="1500" dirty="0" err="1">
                <a:effectLst/>
              </a:rPr>
              <a:t>ook</a:t>
            </a:r>
            <a:r>
              <a:rPr lang="en-US" sz="1500" dirty="0">
                <a:effectLst/>
              </a:rPr>
              <a:t> al </a:t>
            </a:r>
            <a:r>
              <a:rPr lang="en-US" sz="1500" dirty="0" err="1">
                <a:effectLst/>
              </a:rPr>
              <a:t>een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paar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keer</a:t>
            </a:r>
            <a:r>
              <a:rPr lang="en-US" sz="1500" dirty="0">
                <a:effectLst/>
              </a:rPr>
              <a:t> ten </a:t>
            </a:r>
            <a:r>
              <a:rPr lang="en-US" sz="1500" dirty="0" err="1">
                <a:effectLst/>
              </a:rPr>
              <a:t>val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gekomen</a:t>
            </a:r>
            <a:r>
              <a:rPr lang="en-US" sz="1500" dirty="0">
                <a:effectLst/>
              </a:rPr>
              <a:t>. </a:t>
            </a:r>
          </a:p>
          <a:p>
            <a:r>
              <a:rPr lang="en-US" sz="1500" dirty="0">
                <a:effectLst/>
              </a:rPr>
              <a:t>2 </a:t>
            </a:r>
            <a:r>
              <a:rPr lang="en-US" sz="1500" dirty="0" err="1">
                <a:effectLst/>
              </a:rPr>
              <a:t>jaar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geleden</a:t>
            </a:r>
            <a:r>
              <a:rPr lang="en-US" sz="1500" dirty="0">
                <a:effectLst/>
              </a:rPr>
              <a:t>: STEMI, </a:t>
            </a:r>
            <a:r>
              <a:rPr lang="en-US" sz="1500" dirty="0" err="1">
                <a:effectLst/>
              </a:rPr>
              <a:t>waarvoor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pPCI</a:t>
            </a:r>
            <a:r>
              <a:rPr lang="en-US" sz="1500" dirty="0">
                <a:effectLst/>
              </a:rPr>
              <a:t> met DES (LAD). </a:t>
            </a:r>
            <a:r>
              <a:rPr lang="en-US" sz="1500" dirty="0" err="1">
                <a:effectLst/>
              </a:rPr>
              <a:t>Een</a:t>
            </a:r>
            <a:r>
              <a:rPr lang="en-US" sz="1500" dirty="0">
                <a:effectLst/>
              </a:rPr>
              <a:t> TTE </a:t>
            </a:r>
            <a:r>
              <a:rPr lang="en-US" sz="1500" dirty="0" err="1">
                <a:effectLst/>
              </a:rPr>
              <a:t>nadien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toonde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een</a:t>
            </a:r>
            <a:r>
              <a:rPr lang="en-US" sz="1500" dirty="0">
                <a:effectLst/>
              </a:rPr>
              <a:t> </a:t>
            </a:r>
            <a:br>
              <a:rPr lang="en-US" sz="1500" dirty="0">
                <a:effectLst/>
              </a:rPr>
            </a:br>
            <a:r>
              <a:rPr lang="en-US" sz="1500" dirty="0">
                <a:effectLst/>
              </a:rPr>
              <a:t>EF = 37%. </a:t>
            </a:r>
          </a:p>
          <a:p>
            <a:pPr lvl="1"/>
            <a:r>
              <a:rPr lang="en-US" sz="1500" dirty="0" err="1">
                <a:effectLst/>
              </a:rPr>
              <a:t>Therapie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i.k.v</a:t>
            </a:r>
            <a:r>
              <a:rPr lang="en-US" sz="1500" dirty="0">
                <a:effectLst/>
              </a:rPr>
              <a:t>. </a:t>
            </a:r>
            <a:r>
              <a:rPr lang="en-US" sz="1500" dirty="0" err="1">
                <a:effectLst/>
              </a:rPr>
              <a:t>HFrEF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werd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geïnitieerd</a:t>
            </a:r>
            <a:r>
              <a:rPr lang="en-US" sz="1500" dirty="0">
                <a:effectLst/>
              </a:rPr>
              <a:t>. </a:t>
            </a:r>
          </a:p>
          <a:p>
            <a:r>
              <a:rPr lang="en-US" sz="1500" dirty="0">
                <a:effectLst/>
              </a:rPr>
              <a:t>De patient </a:t>
            </a:r>
            <a:r>
              <a:rPr lang="en-US" sz="1500" dirty="0" err="1">
                <a:effectLst/>
              </a:rPr>
              <a:t>fungeert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momenteel</a:t>
            </a:r>
            <a:r>
              <a:rPr lang="en-US" sz="1500" dirty="0">
                <a:effectLst/>
              </a:rPr>
              <a:t> in NYHA II-III en is </a:t>
            </a:r>
            <a:r>
              <a:rPr lang="en-US" sz="1500" dirty="0" err="1">
                <a:effectLst/>
              </a:rPr>
              <a:t>vaak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hypertens</a:t>
            </a:r>
            <a:r>
              <a:rPr lang="en-US" sz="1500" dirty="0">
                <a:effectLst/>
              </a:rPr>
              <a:t> (</a:t>
            </a:r>
            <a:r>
              <a:rPr lang="en-US" sz="1500" dirty="0" err="1">
                <a:effectLst/>
              </a:rPr>
              <a:t>vaak</a:t>
            </a:r>
            <a:r>
              <a:rPr lang="en-US" sz="1500" dirty="0">
                <a:effectLst/>
              </a:rPr>
              <a:t> SBD&gt;160mmHg). </a:t>
            </a:r>
          </a:p>
          <a:p>
            <a:pPr lvl="1"/>
            <a:r>
              <a:rPr lang="en-US" sz="1500" dirty="0">
                <a:effectLst/>
              </a:rPr>
              <a:t>De pols </a:t>
            </a:r>
            <a:r>
              <a:rPr lang="en-US" sz="1500" dirty="0" err="1">
                <a:effectLst/>
              </a:rPr>
              <a:t>schommelt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rond</a:t>
            </a:r>
            <a:r>
              <a:rPr lang="en-US" sz="1500" dirty="0">
                <a:effectLst/>
              </a:rPr>
              <a:t> de 95 per </a:t>
            </a:r>
            <a:r>
              <a:rPr lang="en-US" sz="1500" dirty="0" err="1">
                <a:effectLst/>
              </a:rPr>
              <a:t>minuut</a:t>
            </a:r>
            <a:r>
              <a:rPr lang="en-US" sz="1500" dirty="0">
                <a:effectLst/>
              </a:rPr>
              <a:t>. </a:t>
            </a:r>
            <a:r>
              <a:rPr lang="en-US" sz="1500" dirty="0" err="1">
                <a:effectLst/>
              </a:rPr>
              <a:t>Nierfunctie</a:t>
            </a:r>
            <a:r>
              <a:rPr lang="en-US" sz="1500" dirty="0">
                <a:effectLst/>
              </a:rPr>
              <a:t> is </a:t>
            </a:r>
            <a:r>
              <a:rPr lang="en-US" sz="1500" dirty="0" err="1">
                <a:effectLst/>
              </a:rPr>
              <a:t>normaal</a:t>
            </a:r>
            <a:r>
              <a:rPr lang="en-US" sz="1500" dirty="0">
                <a:effectLst/>
              </a:rPr>
              <a:t> (eGFR&gt;90ml/min/1.73m²). </a:t>
            </a:r>
          </a:p>
          <a:p>
            <a:r>
              <a:rPr lang="en-US" sz="1500" dirty="0">
                <a:effectLst/>
              </a:rPr>
              <a:t>Er is </a:t>
            </a:r>
            <a:r>
              <a:rPr lang="en-US" sz="1500" dirty="0" err="1">
                <a:effectLst/>
              </a:rPr>
              <a:t>geen</a:t>
            </a:r>
            <a:r>
              <a:rPr lang="en-US" sz="1500" dirty="0">
                <a:effectLst/>
              </a:rPr>
              <a:t> VKF of DM2 </a:t>
            </a:r>
            <a:r>
              <a:rPr lang="en-US" sz="1500" dirty="0" err="1">
                <a:effectLst/>
              </a:rPr>
              <a:t>vastgesteld</a:t>
            </a:r>
            <a:r>
              <a:rPr lang="en-US" sz="1500" dirty="0">
                <a:effectLst/>
              </a:rPr>
              <a:t>. LDL-C is </a:t>
            </a:r>
            <a:r>
              <a:rPr lang="en-US" sz="1500" dirty="0" err="1">
                <a:effectLst/>
              </a:rPr>
              <a:t>tegenwoordig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goed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onder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controle</a:t>
            </a:r>
            <a:r>
              <a:rPr lang="en-US" sz="1500" dirty="0">
                <a:effectLst/>
              </a:rPr>
              <a:t>. </a:t>
            </a:r>
          </a:p>
          <a:p>
            <a:r>
              <a:rPr lang="en-US" sz="1500" dirty="0">
                <a:effectLst/>
              </a:rPr>
              <a:t>De man </a:t>
            </a:r>
            <a:r>
              <a:rPr lang="en-US" sz="1500" dirty="0" err="1">
                <a:effectLst/>
              </a:rPr>
              <a:t>neemt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actueel</a:t>
            </a:r>
            <a:r>
              <a:rPr lang="en-US" sz="1500" dirty="0">
                <a:effectLst/>
              </a:rPr>
              <a:t>: </a:t>
            </a:r>
            <a:r>
              <a:rPr lang="en-US" sz="1500" dirty="0" err="1">
                <a:effectLst/>
              </a:rPr>
              <a:t>aspirine</a:t>
            </a:r>
            <a:r>
              <a:rPr lang="en-US" sz="1500" dirty="0">
                <a:effectLst/>
              </a:rPr>
              <a:t> 1x80mg/d, </a:t>
            </a:r>
            <a:r>
              <a:rPr lang="en-US" sz="1500" dirty="0" err="1">
                <a:effectLst/>
              </a:rPr>
              <a:t>atorvastatine</a:t>
            </a:r>
            <a:r>
              <a:rPr lang="en-US" sz="1500" dirty="0">
                <a:effectLst/>
              </a:rPr>
              <a:t> 80mg/d, ramipril 2.5mg/d, bisoprolol 2.5mg/d, calcium/</a:t>
            </a:r>
            <a:r>
              <a:rPr lang="en-US" sz="1500" dirty="0" err="1">
                <a:effectLst/>
              </a:rPr>
              <a:t>vitamine</a:t>
            </a:r>
            <a:r>
              <a:rPr lang="en-US" sz="1500" dirty="0">
                <a:effectLst/>
              </a:rPr>
              <a:t> D, paracetamol/tramadol </a:t>
            </a:r>
            <a:r>
              <a:rPr lang="en-US" sz="1500" dirty="0" err="1">
                <a:effectLst/>
              </a:rPr>
              <a:t>bij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pijn</a:t>
            </a:r>
            <a:endParaRPr lang="en-US" sz="1500" dirty="0">
              <a:effectLst/>
            </a:endParaRPr>
          </a:p>
          <a:p>
            <a:r>
              <a:rPr lang="en-US" sz="1500" dirty="0">
                <a:effectLst/>
              </a:rPr>
              <a:t>Er is </a:t>
            </a:r>
            <a:r>
              <a:rPr lang="en-US" sz="1500" dirty="0" err="1">
                <a:effectLst/>
              </a:rPr>
              <a:t>een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actieve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vraag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naar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reductie</a:t>
            </a:r>
            <a:r>
              <a:rPr lang="en-US" sz="1500" dirty="0">
                <a:effectLst/>
              </a:rPr>
              <a:t> van </a:t>
            </a:r>
            <a:r>
              <a:rPr lang="en-US" sz="1500" dirty="0" err="1">
                <a:effectLst/>
              </a:rPr>
              <a:t>polyfarmacie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bij</a:t>
            </a:r>
            <a:r>
              <a:rPr lang="en-US" sz="1500" dirty="0">
                <a:effectLst/>
              </a:rPr>
              <a:t> de </a:t>
            </a:r>
            <a:r>
              <a:rPr lang="en-US" sz="1500" dirty="0" err="1">
                <a:effectLst/>
              </a:rPr>
              <a:t>patiënt</a:t>
            </a:r>
            <a:r>
              <a:rPr lang="en-US" sz="1500" dirty="0">
                <a:effectLst/>
              </a:rPr>
              <a:t>.</a:t>
            </a:r>
          </a:p>
          <a:p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68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C74A7E-2560-0B75-F140-F8064BBAA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CASUS 1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FE65F29-ECE2-22DB-9748-B40C50257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881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D6BB342-506E-40EA-ECBC-EBA814F97FF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411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1129824-EBFA-5B2A-2E68-ACF770141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787" y="1914176"/>
            <a:ext cx="5648325" cy="10001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FD245E9-3E8B-86D3-11CA-7FADD5AED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075" y="2729609"/>
            <a:ext cx="5657850" cy="8858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43A9619-AE77-0A13-B69B-9FE1B8D0F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787" y="972363"/>
            <a:ext cx="5667375" cy="8096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EA3B371-2B09-0F9D-4206-B9C35618DA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75" y="3953455"/>
            <a:ext cx="11601450" cy="121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6358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EEBEF52-B0C3-6711-D94E-44CE9CA7B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21" y="0"/>
            <a:ext cx="3645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F53CE8E-89EF-155F-BECF-1F71D6546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689" y="1777429"/>
            <a:ext cx="4967772" cy="3465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2818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nummer, software&#10;&#10;Automatisch gegenereerde beschrijving">
            <a:extLst>
              <a:ext uri="{FF2B5EF4-FFF2-40B4-BE49-F238E27FC236}">
                <a16:creationId xmlns:a16="http://schemas.microsoft.com/office/drawing/2014/main" id="{F314AF29-CF6F-86F5-2814-F85894ADD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599" y="1497965"/>
            <a:ext cx="4004945" cy="3862070"/>
          </a:xfrm>
          <a:prstGeom prst="rect">
            <a:avLst/>
          </a:prstGeom>
        </p:spPr>
      </p:pic>
      <p:pic>
        <p:nvPicPr>
          <p:cNvPr id="3" name="Afbeelding 2" descr="Figure 3">
            <a:extLst>
              <a:ext uri="{FF2B5EF4-FFF2-40B4-BE49-F238E27FC236}">
                <a16:creationId xmlns:a16="http://schemas.microsoft.com/office/drawing/2014/main" id="{5D0F6B7B-AEE1-7D0A-4C9D-2B42156B45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90" y="1820545"/>
            <a:ext cx="3009900" cy="32169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F13A76-E34C-400C-B5B7-A25B6548F676}"/>
              </a:ext>
            </a:extLst>
          </p:cNvPr>
          <p:cNvSpPr txBox="1"/>
          <p:nvPr/>
        </p:nvSpPr>
        <p:spPr>
          <a:xfrm>
            <a:off x="4447340" y="403027"/>
            <a:ext cx="620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Opstarten of niet? Opbouwen of niet?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E5A489B-9B5D-1FDC-34F3-0E52B5564843}"/>
              </a:ext>
            </a:extLst>
          </p:cNvPr>
          <p:cNvSpPr txBox="1"/>
          <p:nvPr/>
        </p:nvSpPr>
        <p:spPr>
          <a:xfrm>
            <a:off x="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https://www.jacc.org/doi/10.1016/j.jchf.2021.09.004</a:t>
            </a:r>
            <a:endParaRPr lang="en-US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B3FFEAA-75D4-36FD-5590-AE57A5793BE6}"/>
              </a:ext>
            </a:extLst>
          </p:cNvPr>
          <p:cNvSpPr txBox="1"/>
          <p:nvPr/>
        </p:nvSpPr>
        <p:spPr>
          <a:xfrm>
            <a:off x="7148390" y="6488668"/>
            <a:ext cx="612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https://www.jacc.org/doi/10.1016/j.jchf.2020.06.020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497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99AAA29-805D-BCED-0976-3850F832BEE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771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3840DBA-28FE-2848-6350-22D33D57273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849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1AA3D5E-3026-C393-A004-3EAE246FCAC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7714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4196638-5DC0-EAEB-2C43-ABD86AC6862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495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38A6E3E-5704-C486-6A4A-3DB01686F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830" y="4042826"/>
            <a:ext cx="5257800" cy="26765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34E5E89-EE0A-EBB6-F6AB-CC96AA7EF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35" y="82353"/>
            <a:ext cx="2984318" cy="267112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98DB73E-D3F7-9FA3-5F88-3387D4AFA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475" y="556328"/>
            <a:ext cx="6072865" cy="172316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8172B54-93C5-AD37-503B-7AB3194A92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079" y="3107469"/>
            <a:ext cx="5634412" cy="3364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956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77F4097-F942-B73F-E189-D425BB33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Summary </a:t>
            </a:r>
            <a:r>
              <a:rPr lang="nl-BE" dirty="0" err="1"/>
              <a:t>thresholds</a:t>
            </a:r>
            <a:r>
              <a:rPr lang="nl-BE" dirty="0"/>
              <a:t> GMDT </a:t>
            </a:r>
            <a:r>
              <a:rPr lang="nl-BE" dirty="0" err="1"/>
              <a:t>ikv</a:t>
            </a:r>
            <a:r>
              <a:rPr lang="nl-BE" dirty="0"/>
              <a:t> </a:t>
            </a:r>
            <a:r>
              <a:rPr lang="nl-BE" dirty="0" err="1"/>
              <a:t>HFrEF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CD5E74D-060B-A7CC-610C-984CCB7A9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BE" dirty="0"/>
              <a:t>Start/hoog op/continueer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B6790CA-0575-259B-9E56-B0E8E0415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BE" dirty="0"/>
              <a:t>(Tijdelijk) stoppen</a:t>
            </a:r>
          </a:p>
        </p:txBody>
      </p:sp>
      <p:graphicFrame>
        <p:nvGraphicFramePr>
          <p:cNvPr id="10" name="Tijdelijke aanduiding voor inhoud 9">
            <a:extLst>
              <a:ext uri="{FF2B5EF4-FFF2-40B4-BE49-F238E27FC236}">
                <a16:creationId xmlns:a16="http://schemas.microsoft.com/office/drawing/2014/main" id="{584206DE-CCE6-2796-C337-B8835C59880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72654636"/>
              </p:ext>
            </p:extLst>
          </p:nvPr>
        </p:nvGraphicFramePr>
        <p:xfrm>
          <a:off x="6396921" y="3006726"/>
          <a:ext cx="5531375" cy="3073794"/>
        </p:xfrm>
        <a:graphic>
          <a:graphicData uri="http://schemas.openxmlformats.org/drawingml/2006/table">
            <a:tbl>
              <a:tblPr firstRow="1" firstCol="1" bandRow="1"/>
              <a:tblGrid>
                <a:gridCol w="925888">
                  <a:extLst>
                    <a:ext uri="{9D8B030D-6E8A-4147-A177-3AD203B41FA5}">
                      <a16:colId xmlns:a16="http://schemas.microsoft.com/office/drawing/2014/main" val="4210174880"/>
                    </a:ext>
                  </a:extLst>
                </a:gridCol>
                <a:gridCol w="727537">
                  <a:extLst>
                    <a:ext uri="{9D8B030D-6E8A-4147-A177-3AD203B41FA5}">
                      <a16:colId xmlns:a16="http://schemas.microsoft.com/office/drawing/2014/main" val="2901869559"/>
                    </a:ext>
                  </a:extLst>
                </a:gridCol>
                <a:gridCol w="855529">
                  <a:extLst>
                    <a:ext uri="{9D8B030D-6E8A-4147-A177-3AD203B41FA5}">
                      <a16:colId xmlns:a16="http://schemas.microsoft.com/office/drawing/2014/main" val="3722116211"/>
                    </a:ext>
                  </a:extLst>
                </a:gridCol>
                <a:gridCol w="682627">
                  <a:extLst>
                    <a:ext uri="{9D8B030D-6E8A-4147-A177-3AD203B41FA5}">
                      <a16:colId xmlns:a16="http://schemas.microsoft.com/office/drawing/2014/main" val="1407058238"/>
                    </a:ext>
                  </a:extLst>
                </a:gridCol>
                <a:gridCol w="664663">
                  <a:extLst>
                    <a:ext uri="{9D8B030D-6E8A-4147-A177-3AD203B41FA5}">
                      <a16:colId xmlns:a16="http://schemas.microsoft.com/office/drawing/2014/main" val="3184030334"/>
                    </a:ext>
                  </a:extLst>
                </a:gridCol>
                <a:gridCol w="1675131">
                  <a:extLst>
                    <a:ext uri="{9D8B030D-6E8A-4147-A177-3AD203B41FA5}">
                      <a16:colId xmlns:a16="http://schemas.microsoft.com/office/drawing/2014/main" val="3513675457"/>
                    </a:ext>
                  </a:extLst>
                </a:gridCol>
              </a:tblGrid>
              <a:tr h="617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Klasse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Delta serum SCr (%)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SCr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eGFR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K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Aanbeveling/suggestie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16127"/>
                  </a:ext>
                </a:extLst>
              </a:tr>
              <a:tr h="880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ACE-I/ARB/ARNI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&gt;100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&gt;3.5mg/dl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&lt;20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&gt;5.5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Optie tot (tijdelijk) stop ifv kliniek. Probeer eerst andere opties. Rechallenge na 2-4w. 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58174"/>
                  </a:ext>
                </a:extLst>
              </a:tr>
              <a:tr h="880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MRA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&gt;100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&gt;3.5mg/dl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&lt;20</a:t>
                      </a:r>
                      <a:endParaRPr lang="nl-B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&gt;6.0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Optie tot (tijdelijk) stop ifv kliniek. Probeer eerst andere opties. Rechallenge na 2-4w. 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82160"/>
                  </a:ext>
                </a:extLst>
              </a:tr>
              <a:tr h="347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SGLT2i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&gt;100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&gt;3.5mg/dl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&lt;20 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nvt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127823"/>
                  </a:ext>
                </a:extLst>
              </a:tr>
              <a:tr h="347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BB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nvt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nvt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nvt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nvt</a:t>
                      </a:r>
                      <a:endParaRPr lang="nl-B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Geen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expliciete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grenzen</a:t>
                      </a:r>
                      <a:endParaRPr lang="nl-B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390235"/>
                  </a:ext>
                </a:extLst>
              </a:tr>
            </a:tbl>
          </a:graphicData>
        </a:graphic>
      </p:graphicFrame>
      <p:graphicFrame>
        <p:nvGraphicFramePr>
          <p:cNvPr id="9" name="Tijdelijke aanduiding voor inhoud 8">
            <a:extLst>
              <a:ext uri="{FF2B5EF4-FFF2-40B4-BE49-F238E27FC236}">
                <a16:creationId xmlns:a16="http://schemas.microsoft.com/office/drawing/2014/main" id="{58C0C91A-DD44-C785-6643-7085FC83C7B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134359"/>
              </p:ext>
            </p:extLst>
          </p:nvPr>
        </p:nvGraphicFramePr>
        <p:xfrm>
          <a:off x="367841" y="3006726"/>
          <a:ext cx="5728159" cy="3073793"/>
        </p:xfrm>
        <a:graphic>
          <a:graphicData uri="http://schemas.openxmlformats.org/drawingml/2006/table">
            <a:tbl>
              <a:tblPr firstRow="1" firstCol="1" bandRow="1"/>
              <a:tblGrid>
                <a:gridCol w="1272753">
                  <a:extLst>
                    <a:ext uri="{9D8B030D-6E8A-4147-A177-3AD203B41FA5}">
                      <a16:colId xmlns:a16="http://schemas.microsoft.com/office/drawing/2014/main" val="2980660792"/>
                    </a:ext>
                  </a:extLst>
                </a:gridCol>
                <a:gridCol w="1106170">
                  <a:extLst>
                    <a:ext uri="{9D8B030D-6E8A-4147-A177-3AD203B41FA5}">
                      <a16:colId xmlns:a16="http://schemas.microsoft.com/office/drawing/2014/main" val="1256114931"/>
                    </a:ext>
                  </a:extLst>
                </a:gridCol>
                <a:gridCol w="1300773">
                  <a:extLst>
                    <a:ext uri="{9D8B030D-6E8A-4147-A177-3AD203B41FA5}">
                      <a16:colId xmlns:a16="http://schemas.microsoft.com/office/drawing/2014/main" val="150129499"/>
                    </a:ext>
                  </a:extLst>
                </a:gridCol>
                <a:gridCol w="1037888">
                  <a:extLst>
                    <a:ext uri="{9D8B030D-6E8A-4147-A177-3AD203B41FA5}">
                      <a16:colId xmlns:a16="http://schemas.microsoft.com/office/drawing/2014/main" val="1835730960"/>
                    </a:ext>
                  </a:extLst>
                </a:gridCol>
                <a:gridCol w="1010575">
                  <a:extLst>
                    <a:ext uri="{9D8B030D-6E8A-4147-A177-3AD203B41FA5}">
                      <a16:colId xmlns:a16="http://schemas.microsoft.com/office/drawing/2014/main" val="410749845"/>
                    </a:ext>
                  </a:extLst>
                </a:gridCol>
              </a:tblGrid>
              <a:tr h="1042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Klasse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Delta serum SCr (%)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</a:t>
                      </a:r>
                      <a:r>
                        <a:rPr lang="en-US" sz="1800" b="1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</a:t>
                      </a:r>
                      <a:endParaRPr lang="nl-B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eGFR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K</a:t>
                      </a:r>
                      <a:endParaRPr lang="nl-B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323765"/>
                  </a:ext>
                </a:extLst>
              </a:tr>
              <a:tr h="336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ACE-I/ARB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&lt;50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&lt;3mg/dl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&gt;25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27261"/>
                  </a:ext>
                </a:extLst>
              </a:tr>
              <a:tr h="452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ARNI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&lt;50</a:t>
                      </a:r>
                      <a:endParaRPr lang="nl-B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&lt;2.5mg/dl</a:t>
                      </a:r>
                      <a:endParaRPr lang="nl-B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&gt;30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20107"/>
                  </a:ext>
                </a:extLst>
              </a:tr>
              <a:tr h="452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MRA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&lt;50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&lt;2.5mg/dl</a:t>
                      </a:r>
                      <a:endParaRPr lang="nl-B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&gt;30 (..)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818396"/>
                  </a:ext>
                </a:extLst>
              </a:tr>
              <a:tr h="452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SGLT2i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&lt;50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&lt;2.5mg/dl</a:t>
                      </a:r>
                      <a:endParaRPr lang="nl-B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&gt;30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nvt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889372"/>
                  </a:ext>
                </a:extLst>
              </a:tr>
              <a:tr h="336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BB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nvt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nvt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nvt</a:t>
                      </a:r>
                      <a:endParaRPr lang="nl-B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nvt</a:t>
                      </a:r>
                      <a:endParaRPr lang="nl-B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27482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9750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ight Triangle 2056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Funny Old Man Royalty Free HD Stock Photo and Image">
            <a:extLst>
              <a:ext uri="{FF2B5EF4-FFF2-40B4-BE49-F238E27FC236}">
                <a16:creationId xmlns:a16="http://schemas.microsoft.com/office/drawing/2014/main" id="{0B57BAF1-476A-C253-AE71-A686ACB7D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6" r="22239" b="1"/>
          <a:stretch/>
        </p:blipFill>
        <p:spPr bwMode="auto">
          <a:xfrm>
            <a:off x="7544661" y="323519"/>
            <a:ext cx="4323899" cy="6212748"/>
          </a:xfrm>
          <a:custGeom>
            <a:avLst/>
            <a:gdLst/>
            <a:ahLst/>
            <a:cxnLst/>
            <a:rect l="l" t="t" r="r" b="b"/>
            <a:pathLst>
              <a:path w="4323899" h="6212748">
                <a:moveTo>
                  <a:pt x="0" y="0"/>
                </a:move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51C89C42-AF83-451A-81EA-472844755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F87E334-8F68-6068-D387-87995C4D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9" y="1188637"/>
            <a:ext cx="5917521" cy="159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/>
              <a:t>Achtergrond</a:t>
            </a:r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235EBE57-34ED-349C-E1AC-A8FF27D23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7725" y="2628900"/>
            <a:ext cx="6591300" cy="3097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>
                <a:effectLst/>
              </a:rPr>
              <a:t>Een</a:t>
            </a:r>
            <a:r>
              <a:rPr lang="en-US" sz="1800" dirty="0">
                <a:effectLst/>
              </a:rPr>
              <a:t> </a:t>
            </a:r>
            <a:r>
              <a:rPr lang="en-US" sz="1800" b="1" dirty="0">
                <a:effectLst/>
              </a:rPr>
              <a:t>man van 79 </a:t>
            </a:r>
            <a:r>
              <a:rPr lang="en-US" sz="1800" b="1" dirty="0" err="1">
                <a:effectLst/>
              </a:rPr>
              <a:t>jaar</a:t>
            </a:r>
            <a:r>
              <a:rPr lang="en-US" sz="1800" b="1" dirty="0">
                <a:effectLst/>
              </a:rPr>
              <a:t> </a:t>
            </a:r>
          </a:p>
          <a:p>
            <a:r>
              <a:rPr lang="en-US" sz="1800" dirty="0" err="1">
                <a:effectLst/>
              </a:rPr>
              <a:t>Sinds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een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drietal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jaar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een</a:t>
            </a:r>
            <a:r>
              <a:rPr lang="en-US" sz="1800" dirty="0">
                <a:effectLst/>
              </a:rPr>
              <a:t> resident in </a:t>
            </a:r>
            <a:r>
              <a:rPr lang="en-US" sz="1800" dirty="0" err="1">
                <a:effectLst/>
              </a:rPr>
              <a:t>een</a:t>
            </a:r>
            <a:r>
              <a:rPr lang="en-US" sz="1800" dirty="0">
                <a:effectLst/>
              </a:rPr>
              <a:t> </a:t>
            </a:r>
            <a:r>
              <a:rPr lang="en-US" sz="1800" b="1" dirty="0" err="1">
                <a:effectLst/>
              </a:rPr>
              <a:t>woonzorgcentrum</a:t>
            </a:r>
            <a:endParaRPr lang="en-US" sz="1800" b="1" dirty="0">
              <a:effectLst/>
            </a:endParaRPr>
          </a:p>
          <a:p>
            <a:r>
              <a:rPr lang="en-US" sz="1800" dirty="0" err="1">
                <a:effectLst/>
              </a:rPr>
              <a:t>Actueel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gekend</a:t>
            </a:r>
            <a:r>
              <a:rPr lang="en-US" sz="1800" dirty="0">
                <a:effectLst/>
              </a:rPr>
              <a:t> met: </a:t>
            </a:r>
            <a:r>
              <a:rPr lang="en-US" sz="1800" dirty="0" err="1">
                <a:effectLst/>
              </a:rPr>
              <a:t>benigne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ritmestoornissen</a:t>
            </a:r>
            <a:r>
              <a:rPr lang="en-US" sz="1800" dirty="0">
                <a:effectLst/>
              </a:rPr>
              <a:t> (</a:t>
            </a:r>
            <a:r>
              <a:rPr lang="en-US" sz="1800" dirty="0" err="1">
                <a:effectLst/>
              </a:rPr>
              <a:t>sinusbradycardie</a:t>
            </a:r>
            <a:r>
              <a:rPr lang="en-US" sz="1800" dirty="0">
                <a:effectLst/>
              </a:rPr>
              <a:t> met AV block I), CKD </a:t>
            </a:r>
            <a:r>
              <a:rPr lang="en-US" sz="1800" dirty="0" err="1">
                <a:effectLst/>
              </a:rPr>
              <a:t>IIIb</a:t>
            </a:r>
            <a:r>
              <a:rPr lang="en-US" sz="1800" dirty="0">
                <a:effectLst/>
              </a:rPr>
              <a:t> (eGFR 39ml/min/1.73m²), </a:t>
            </a:r>
            <a:r>
              <a:rPr lang="en-US" sz="1800" dirty="0" err="1">
                <a:effectLst/>
              </a:rPr>
              <a:t>systolische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hypertensie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waarvoor</a:t>
            </a:r>
            <a:r>
              <a:rPr lang="en-US" sz="1800" dirty="0">
                <a:effectLst/>
              </a:rPr>
              <a:t> amlodipine 1x2.5mg/d, </a:t>
            </a:r>
            <a:r>
              <a:rPr lang="en-US" sz="1800" dirty="0" err="1">
                <a:effectLst/>
              </a:rPr>
              <a:t>ontregelde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glycemie</a:t>
            </a:r>
            <a:r>
              <a:rPr lang="en-US" sz="1800" dirty="0">
                <a:effectLst/>
              </a:rPr>
              <a:t> en </a:t>
            </a:r>
            <a:r>
              <a:rPr lang="en-US" sz="1800" dirty="0" err="1">
                <a:effectLst/>
              </a:rPr>
              <a:t>matige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vasculaire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dementie</a:t>
            </a:r>
            <a:r>
              <a:rPr lang="en-US" sz="1800" dirty="0">
                <a:effectLst/>
              </a:rPr>
              <a:t> met </a:t>
            </a:r>
            <a:r>
              <a:rPr lang="en-US" sz="1800" dirty="0" err="1">
                <a:effectLst/>
              </a:rPr>
              <a:t>beperkte</a:t>
            </a:r>
            <a:r>
              <a:rPr lang="en-US" sz="1800" dirty="0">
                <a:effectLst/>
              </a:rPr>
              <a:t> impact op </a:t>
            </a:r>
            <a:r>
              <a:rPr lang="en-US" sz="1800" dirty="0" err="1">
                <a:effectLst/>
              </a:rPr>
              <a:t>gedrag</a:t>
            </a:r>
            <a:endParaRPr lang="en-US" sz="1800" dirty="0">
              <a:effectLst/>
            </a:endParaRPr>
          </a:p>
          <a:p>
            <a:r>
              <a:rPr lang="en-US" sz="1800" dirty="0" err="1">
                <a:effectLst/>
              </a:rPr>
              <a:t>Opname</a:t>
            </a:r>
            <a:r>
              <a:rPr lang="en-US" sz="1800" dirty="0">
                <a:effectLst/>
              </a:rPr>
              <a:t> met </a:t>
            </a:r>
            <a:r>
              <a:rPr lang="en-US" sz="1800" b="1" dirty="0">
                <a:effectLst/>
              </a:rPr>
              <a:t>UTI en </a:t>
            </a:r>
            <a:r>
              <a:rPr lang="en-US" sz="1800" b="1" dirty="0" err="1">
                <a:effectLst/>
              </a:rPr>
              <a:t>hyperactief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delier</a:t>
            </a:r>
            <a:r>
              <a:rPr lang="en-US" sz="1800" b="1" dirty="0">
                <a:effectLst/>
              </a:rPr>
              <a:t> </a:t>
            </a:r>
            <a:r>
              <a:rPr lang="en-US" sz="1800" dirty="0">
                <a:effectLst/>
              </a:rPr>
              <a:t>met </a:t>
            </a:r>
            <a:r>
              <a:rPr lang="en-US" sz="1800" dirty="0" err="1">
                <a:effectLst/>
              </a:rPr>
              <a:t>fysieke</a:t>
            </a:r>
            <a:r>
              <a:rPr lang="en-US" sz="1800" dirty="0">
                <a:effectLst/>
              </a:rPr>
              <a:t> en verbale </a:t>
            </a:r>
            <a:r>
              <a:rPr lang="en-US" sz="1800" dirty="0" err="1">
                <a:effectLst/>
              </a:rPr>
              <a:t>agressie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tegenover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verpleegkundige</a:t>
            </a:r>
            <a:endParaRPr lang="en-US" sz="1800" dirty="0">
              <a:effectLst/>
            </a:endParaRPr>
          </a:p>
          <a:p>
            <a:r>
              <a:rPr lang="en-US" sz="1800" dirty="0"/>
              <a:t>De</a:t>
            </a:r>
            <a:r>
              <a:rPr lang="en-US" sz="1800" dirty="0">
                <a:effectLst/>
              </a:rPr>
              <a:t> UTI </a:t>
            </a:r>
            <a:r>
              <a:rPr lang="en-US" sz="1800" dirty="0" err="1">
                <a:effectLst/>
              </a:rPr>
              <a:t>wordt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lege</a:t>
            </a:r>
            <a:r>
              <a:rPr lang="en-US" sz="1800" dirty="0">
                <a:effectLst/>
              </a:rPr>
              <a:t> artis </a:t>
            </a:r>
            <a:r>
              <a:rPr lang="en-US" sz="1800" dirty="0" err="1">
                <a:effectLst/>
              </a:rPr>
              <a:t>behandeld</a:t>
            </a:r>
            <a:endParaRPr lang="en-US" sz="180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54894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0A07DCD-CF08-934C-204E-22124B471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192" y="1652480"/>
            <a:ext cx="7659616" cy="3340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20503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A4D790-BF00-FA6F-D4AD-342C8F39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CASUS 4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DDC92C-505C-591E-B50E-81A92F03D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385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B23C624-8D14-6CCC-42F0-DD23179A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Achtergrond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F08C1EE-38D2-8E78-215C-79DAAA5A8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ffectLst/>
              </a:rPr>
              <a:t>Walter is 84 </a:t>
            </a:r>
            <a:r>
              <a:rPr lang="en-US" sz="2200" dirty="0" err="1">
                <a:effectLst/>
              </a:rPr>
              <a:t>jaar</a:t>
            </a:r>
            <a:r>
              <a:rPr lang="en-US" sz="2200" dirty="0">
                <a:effectLst/>
              </a:rPr>
              <a:t> en </a:t>
            </a:r>
            <a:r>
              <a:rPr lang="en-US" sz="2200" dirty="0" err="1">
                <a:effectLst/>
              </a:rPr>
              <a:t>wordt</a:t>
            </a:r>
            <a:r>
              <a:rPr lang="en-US" sz="2200" dirty="0">
                <a:effectLst/>
              </a:rPr>
              <a:t> op </a:t>
            </a:r>
            <a:r>
              <a:rPr lang="en-US" sz="2200" dirty="0" err="1">
                <a:effectLst/>
              </a:rPr>
              <a:t>spoed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opgenomen</a:t>
            </a:r>
            <a:r>
              <a:rPr lang="en-US" sz="2200" dirty="0">
                <a:effectLst/>
              </a:rPr>
              <a:t> met AAT en </a:t>
            </a:r>
            <a:r>
              <a:rPr lang="en-US" sz="2200" dirty="0" err="1">
                <a:effectLst/>
              </a:rPr>
              <a:t>hoge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koorts</a:t>
            </a:r>
            <a:r>
              <a:rPr lang="en-US" sz="2200" dirty="0">
                <a:effectLst/>
              </a:rPr>
              <a:t>. </a:t>
            </a:r>
            <a:r>
              <a:rPr lang="en-US" sz="2200" dirty="0" err="1"/>
              <a:t>Hij</a:t>
            </a:r>
            <a:r>
              <a:rPr lang="en-US" sz="2200" dirty="0"/>
              <a:t> is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tachycard</a:t>
            </a:r>
            <a:r>
              <a:rPr lang="en-US" sz="2200" dirty="0"/>
              <a:t> en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klinisch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ziek</a:t>
            </a:r>
            <a:r>
              <a:rPr lang="en-US" sz="2200" dirty="0">
                <a:effectLst/>
              </a:rPr>
              <a:t>.</a:t>
            </a:r>
          </a:p>
          <a:p>
            <a:r>
              <a:rPr lang="en-US" sz="2200" dirty="0">
                <a:effectLst/>
              </a:rPr>
              <a:t>De diagnose van UTI </a:t>
            </a:r>
            <a:r>
              <a:rPr lang="en-US" sz="2200" dirty="0" err="1">
                <a:effectLst/>
              </a:rPr>
              <a:t>wordt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gesteld</a:t>
            </a:r>
            <a:r>
              <a:rPr lang="en-US" sz="2200" dirty="0">
                <a:effectLst/>
              </a:rPr>
              <a:t>. </a:t>
            </a:r>
            <a:r>
              <a:rPr lang="en-US" sz="2200" dirty="0" err="1"/>
              <a:t>T</a:t>
            </a:r>
            <a:r>
              <a:rPr lang="en-US" sz="2200" dirty="0" err="1">
                <a:effectLst/>
              </a:rPr>
              <a:t>emocilline</a:t>
            </a:r>
            <a:r>
              <a:rPr lang="en-US" sz="2200" dirty="0">
                <a:effectLst/>
              </a:rPr>
              <a:t> IV </a:t>
            </a:r>
            <a:r>
              <a:rPr lang="en-US" sz="2200" dirty="0" err="1">
                <a:effectLst/>
              </a:rPr>
              <a:t>wordt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opgestart</a:t>
            </a:r>
            <a:r>
              <a:rPr lang="en-US" sz="2200" dirty="0">
                <a:effectLst/>
              </a:rPr>
              <a:t>. </a:t>
            </a:r>
          </a:p>
          <a:p>
            <a:r>
              <a:rPr lang="en-US" sz="2200" dirty="0"/>
              <a:t>O</a:t>
            </a:r>
            <a:r>
              <a:rPr lang="en-US" sz="2200" dirty="0">
                <a:effectLst/>
              </a:rPr>
              <a:t>p </a:t>
            </a:r>
            <a:r>
              <a:rPr lang="en-US" sz="2200" dirty="0" err="1">
                <a:effectLst/>
              </a:rPr>
              <a:t>zaal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wordt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een</a:t>
            </a:r>
            <a:r>
              <a:rPr lang="en-US" sz="2200" dirty="0">
                <a:effectLst/>
              </a:rPr>
              <a:t> de novo VKF </a:t>
            </a:r>
            <a:r>
              <a:rPr lang="en-US" sz="2200" dirty="0" err="1">
                <a:effectLst/>
              </a:rPr>
              <a:t>waargenomen</a:t>
            </a:r>
            <a:r>
              <a:rPr lang="en-US" sz="2200" dirty="0">
                <a:effectLst/>
              </a:rPr>
              <a:t>.</a:t>
            </a:r>
          </a:p>
          <a:p>
            <a:r>
              <a:rPr lang="en-US" sz="2200" dirty="0"/>
              <a:t>N</a:t>
            </a:r>
            <a:r>
              <a:rPr lang="en-US" sz="2200" dirty="0">
                <a:effectLst/>
              </a:rPr>
              <a:t>a 2 </a:t>
            </a:r>
            <a:r>
              <a:rPr lang="en-US" sz="2200" dirty="0" err="1">
                <a:effectLst/>
              </a:rPr>
              <a:t>dagen</a:t>
            </a:r>
            <a:r>
              <a:rPr lang="en-US" sz="2200" dirty="0">
                <a:effectLst/>
              </a:rPr>
              <a:t> is </a:t>
            </a:r>
            <a:r>
              <a:rPr lang="en-US" sz="2200" dirty="0" err="1">
                <a:effectLst/>
              </a:rPr>
              <a:t>hij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klinisch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beter</a:t>
            </a:r>
            <a:r>
              <a:rPr lang="en-US" sz="2200" dirty="0">
                <a:effectLst/>
              </a:rPr>
              <a:t>, de </a:t>
            </a:r>
            <a:r>
              <a:rPr lang="en-US" sz="2200" dirty="0" err="1">
                <a:effectLst/>
              </a:rPr>
              <a:t>koorts</a:t>
            </a:r>
            <a:r>
              <a:rPr lang="en-US" sz="2200" dirty="0">
                <a:effectLst/>
              </a:rPr>
              <a:t> is </a:t>
            </a:r>
            <a:r>
              <a:rPr lang="en-US" sz="2200" dirty="0" err="1">
                <a:effectLst/>
              </a:rPr>
              <a:t>weg</a:t>
            </a:r>
            <a:r>
              <a:rPr lang="en-US" sz="2200" dirty="0">
                <a:effectLst/>
              </a:rPr>
              <a:t> en </a:t>
            </a:r>
            <a:r>
              <a:rPr lang="en-US" sz="2200" dirty="0" err="1">
                <a:effectLst/>
              </a:rPr>
              <a:t>zijn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hartritme</a:t>
            </a:r>
            <a:r>
              <a:rPr lang="en-US" sz="2200" dirty="0">
                <a:effectLst/>
              </a:rPr>
              <a:t> is </a:t>
            </a:r>
            <a:r>
              <a:rPr lang="en-US" sz="2200" dirty="0" err="1">
                <a:effectLst/>
              </a:rPr>
              <a:t>terug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spontaan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sinusaal</a:t>
            </a:r>
            <a:r>
              <a:rPr lang="en-US" sz="2200" dirty="0">
                <a:effectLst/>
              </a:rPr>
              <a:t>. </a:t>
            </a:r>
          </a:p>
          <a:p>
            <a:r>
              <a:rPr lang="en-US" sz="2200" dirty="0">
                <a:effectLst/>
              </a:rPr>
              <a:t>Is </a:t>
            </a:r>
            <a:r>
              <a:rPr lang="en-US" sz="2200" dirty="0" err="1">
                <a:effectLst/>
              </a:rPr>
              <a:t>dit</a:t>
            </a:r>
            <a:r>
              <a:rPr lang="en-US" sz="2200" dirty="0">
                <a:effectLst/>
              </a:rPr>
              <a:t> VKF die antico </a:t>
            </a:r>
            <a:r>
              <a:rPr lang="en-US" sz="2200" dirty="0" err="1">
                <a:effectLst/>
              </a:rPr>
              <a:t>behoeft</a:t>
            </a:r>
            <a:r>
              <a:rPr lang="en-US" sz="2200" dirty="0">
                <a:effectLst/>
              </a:rPr>
              <a:t>?</a:t>
            </a:r>
          </a:p>
          <a:p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3968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0E130DF-FC23-7707-727E-9EDD90351064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79109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7507226-FF1F-3E17-4D7D-8D80872656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002"/>
          <a:stretch/>
        </p:blipFill>
        <p:spPr>
          <a:xfrm>
            <a:off x="0" y="488664"/>
            <a:ext cx="6397747" cy="172028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A32BFB6-B475-3F10-DAA5-2F81446BB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34" y="2627000"/>
            <a:ext cx="6913202" cy="336797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5E96B71-DAC0-6277-51D0-B28A15CB3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798" y="811658"/>
            <a:ext cx="4399005" cy="5234683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9E5F4E1A-170C-5792-7749-4D7E255B3B9E}"/>
              </a:ext>
            </a:extLst>
          </p:cNvPr>
          <p:cNvSpPr/>
          <p:nvPr/>
        </p:nvSpPr>
        <p:spPr>
          <a:xfrm>
            <a:off x="359596" y="4089115"/>
            <a:ext cx="6647379" cy="441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2E3C6AF-69BA-B0BC-6D81-0BFDAA367CCC}"/>
              </a:ext>
            </a:extLst>
          </p:cNvPr>
          <p:cNvSpPr/>
          <p:nvPr/>
        </p:nvSpPr>
        <p:spPr>
          <a:xfrm>
            <a:off x="7366571" y="3534310"/>
            <a:ext cx="4191856" cy="3698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0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D7B9731-B0A5-E97F-8A1E-D58367E88EA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78930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0D7C956-E182-4B21-8459-772A2398FE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19459"/>
              </p:ext>
            </p:extLst>
          </p:nvPr>
        </p:nvGraphicFramePr>
        <p:xfrm>
          <a:off x="0" y="1"/>
          <a:ext cx="12192000" cy="6637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436261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6F847C8-7801-44D8-8CCA-CDBA7AD91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600F8C-C8F3-420C-9D3B-E1FBE7BAE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E5AACC-7A83-B38F-51D1-44CE2DEA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024" y="1383527"/>
            <a:ext cx="6072333" cy="41751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 1 week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ontwikkelt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hij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oedemen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is de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inspanningstolerantie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verminderd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wordt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matige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diastolische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dysfunctie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vastgesteld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op echo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(EF 50%) en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desatureert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hij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tot 89%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bij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kine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Wat doe je?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A55BF2-380C-4942-8AB1-55A6A52A3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182628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391C8CB-CC8C-19B9-0825-F2BF88B0EBC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2053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4B051DB-1D54-16E4-C3A2-148FB7C5D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0" y="2345372"/>
            <a:ext cx="3429000" cy="269557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4946B74-138E-A48A-7735-1E4164DF4B15}"/>
              </a:ext>
            </a:extLst>
          </p:cNvPr>
          <p:cNvSpPr txBox="1"/>
          <p:nvPr/>
        </p:nvSpPr>
        <p:spPr>
          <a:xfrm>
            <a:off x="91440" y="603191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https://academic.oup.com/eurheartj/article/44/37/3627/7246292?login=true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47D8F62-557A-5750-D3D2-89F9880E3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210" y="3693159"/>
            <a:ext cx="4229100" cy="25908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2B65D23-0BC2-51CC-138B-B908DECDE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285" y="685801"/>
            <a:ext cx="4391025" cy="2381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03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D20F6C8-28BD-141B-1DCB-98E05053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Start je </a:t>
            </a:r>
            <a:r>
              <a:rPr lang="en-US" sz="72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een</a:t>
            </a:r>
            <a:r>
              <a:rPr lang="en-US" sz="72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72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farmacologische</a:t>
            </a:r>
            <a:r>
              <a:rPr lang="en-US" sz="72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7200" b="1" dirty="0" err="1"/>
              <a:t>behandeling</a:t>
            </a:r>
            <a:r>
              <a:rPr lang="en-US" sz="7200" dirty="0"/>
              <a:t> </a:t>
            </a:r>
            <a:r>
              <a:rPr lang="en-US" sz="72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voor het </a:t>
            </a:r>
            <a:r>
              <a:rPr lang="en-US" sz="72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delier</a:t>
            </a:r>
            <a:r>
              <a:rPr lang="en-US" sz="72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?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23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9B71033-ECE0-B34A-3817-64D3233D0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975" y="1047750"/>
            <a:ext cx="8782050" cy="476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6543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39CE2C-8312-2EF0-AFD4-ACF0F542E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076325"/>
            <a:ext cx="11620500" cy="470535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4992326-F801-21C5-473B-FBA011510D7F}"/>
              </a:ext>
            </a:extLst>
          </p:cNvPr>
          <p:cNvSpPr/>
          <p:nvPr/>
        </p:nvSpPr>
        <p:spPr>
          <a:xfrm>
            <a:off x="345440" y="2387600"/>
            <a:ext cx="11511280" cy="284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5BBC29D-A431-AE94-6B69-08F99F6EFCF3}"/>
              </a:ext>
            </a:extLst>
          </p:cNvPr>
          <p:cNvSpPr/>
          <p:nvPr/>
        </p:nvSpPr>
        <p:spPr>
          <a:xfrm>
            <a:off x="345440" y="2672080"/>
            <a:ext cx="11511280" cy="284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CE5623E-6CB0-6657-CF55-F6A1F569A63B}"/>
              </a:ext>
            </a:extLst>
          </p:cNvPr>
          <p:cNvSpPr/>
          <p:nvPr/>
        </p:nvSpPr>
        <p:spPr>
          <a:xfrm>
            <a:off x="340360" y="3429000"/>
            <a:ext cx="11511280" cy="284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440F0D8-963D-65D9-AEAF-12B1F8DD6683}"/>
              </a:ext>
            </a:extLst>
          </p:cNvPr>
          <p:cNvSpPr/>
          <p:nvPr/>
        </p:nvSpPr>
        <p:spPr>
          <a:xfrm>
            <a:off x="285750" y="4605337"/>
            <a:ext cx="11511280" cy="284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1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9FF0128-B672-BE42-3E9F-DF4E2D96E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7" y="533400"/>
            <a:ext cx="9382125" cy="57912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5EA2F49-0651-FBC1-D44B-B6A6F6FF9ED0}"/>
              </a:ext>
            </a:extLst>
          </p:cNvPr>
          <p:cNvSpPr txBox="1"/>
          <p:nvPr/>
        </p:nvSpPr>
        <p:spPr>
          <a:xfrm>
            <a:off x="82402" y="632460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https://link.springer.com/article/10.1007/s40266-022-00920-7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DBFE14-2388-6AAE-F8EC-7B7AC958AC94}"/>
              </a:ext>
            </a:extLst>
          </p:cNvPr>
          <p:cNvSpPr/>
          <p:nvPr/>
        </p:nvSpPr>
        <p:spPr>
          <a:xfrm>
            <a:off x="1584960" y="5344160"/>
            <a:ext cx="9202102" cy="538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6993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CE68A1-FA48-9A0D-1E36-64D45DBD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CASUS 5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76E743-27C6-C6C4-98C2-D011007DC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5309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F303DB8-3832-EDC2-35BA-34AEAA32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Achtergrond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59B1549-5B29-166D-693B-D9C455ADD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effectLst/>
              </a:rPr>
              <a:t>Een</a:t>
            </a:r>
            <a:r>
              <a:rPr lang="en-US" sz="2400" dirty="0">
                <a:effectLst/>
              </a:rPr>
              <a:t> 89 </a:t>
            </a:r>
            <a:r>
              <a:rPr lang="en-US" sz="2400" dirty="0" err="1">
                <a:effectLst/>
              </a:rPr>
              <a:t>jarige</a:t>
            </a:r>
            <a:r>
              <a:rPr lang="en-US" sz="2400" dirty="0">
                <a:effectLst/>
              </a:rPr>
              <a:t> vrouw </a:t>
            </a:r>
            <a:r>
              <a:rPr lang="en-US" sz="2400" dirty="0" err="1">
                <a:effectLst/>
              </a:rPr>
              <a:t>wordt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opgenomen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val</a:t>
            </a:r>
            <a:r>
              <a:rPr lang="en-US" sz="2400" dirty="0">
                <a:effectLst/>
              </a:rPr>
              <a:t> met </a:t>
            </a:r>
            <a:r>
              <a:rPr lang="en-US" sz="2400" dirty="0" err="1">
                <a:effectLst/>
              </a:rPr>
              <a:t>indeukingsfractuur</a:t>
            </a:r>
            <a:r>
              <a:rPr lang="en-US" sz="2400" dirty="0">
                <a:effectLst/>
              </a:rPr>
              <a:t> L4-L5. Ze </a:t>
            </a:r>
            <a:r>
              <a:rPr lang="en-US" sz="2400" dirty="0" err="1">
                <a:effectLst/>
              </a:rPr>
              <a:t>krijgt</a:t>
            </a:r>
            <a:r>
              <a:rPr lang="en-US" sz="2400" dirty="0">
                <a:effectLst/>
              </a:rPr>
              <a:t> al calcium 1000 mg en </a:t>
            </a:r>
            <a:r>
              <a:rPr lang="en-US" sz="2400" dirty="0" err="1">
                <a:effectLst/>
              </a:rPr>
              <a:t>vitamine</a:t>
            </a:r>
            <a:r>
              <a:rPr lang="en-US" sz="2400" dirty="0">
                <a:effectLst/>
              </a:rPr>
              <a:t> D 800 IE en al 3 </a:t>
            </a:r>
            <a:r>
              <a:rPr lang="en-US" sz="2400" dirty="0" err="1">
                <a:effectLst/>
              </a:rPr>
              <a:t>jaar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zoledronaat</a:t>
            </a:r>
            <a:r>
              <a:rPr lang="en-US" sz="2400" dirty="0">
                <a:effectLst/>
              </a:rPr>
              <a:t> IV. </a:t>
            </a:r>
          </a:p>
          <a:p>
            <a:r>
              <a:rPr lang="en-US" sz="2400" dirty="0">
                <a:effectLst/>
              </a:rPr>
              <a:t>Welk </a:t>
            </a:r>
            <a:r>
              <a:rPr lang="en-US" sz="2400" dirty="0" err="1">
                <a:effectLst/>
              </a:rPr>
              <a:t>beleid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hanteer</a:t>
            </a:r>
            <a:r>
              <a:rPr lang="en-US" sz="2400" dirty="0">
                <a:effectLst/>
              </a:rPr>
              <a:t> je?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721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3248FE4-62EA-75F9-8961-5B7B6706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CASUS 5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83AE750-5A40-AE32-C2FD-08F2A9C70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157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3F0B0E-1AE7-1DE1-04B6-E7E857F3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Achtergrond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2FA00C9-0384-C79D-E55A-FCB219E2F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ffectLst/>
              </a:rPr>
              <a:t>Frans is </a:t>
            </a:r>
            <a:r>
              <a:rPr lang="en-US" sz="2000" dirty="0" err="1">
                <a:effectLst/>
              </a:rPr>
              <a:t>een</a:t>
            </a:r>
            <a:r>
              <a:rPr lang="en-US" sz="2000" dirty="0">
                <a:effectLst/>
              </a:rPr>
              <a:t> 89 </a:t>
            </a:r>
            <a:r>
              <a:rPr lang="en-US" sz="2000" dirty="0" err="1">
                <a:effectLst/>
              </a:rPr>
              <a:t>jarige</a:t>
            </a:r>
            <a:r>
              <a:rPr lang="en-US" sz="2000" dirty="0">
                <a:effectLst/>
              </a:rPr>
              <a:t> man met </a:t>
            </a:r>
            <a:r>
              <a:rPr lang="en-US" sz="2000" dirty="0" err="1">
                <a:effectLst/>
              </a:rPr>
              <a:t>chronische</a:t>
            </a:r>
            <a:r>
              <a:rPr lang="en-US" sz="2000" dirty="0">
                <a:effectLst/>
              </a:rPr>
              <a:t> VKF </a:t>
            </a:r>
            <a:r>
              <a:rPr lang="en-US" sz="2000" dirty="0" err="1">
                <a:effectLst/>
              </a:rPr>
              <a:t>onder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edoxaban</a:t>
            </a:r>
            <a:r>
              <a:rPr lang="en-US" sz="2000" dirty="0">
                <a:effectLst/>
              </a:rPr>
              <a:t> 60 mg. </a:t>
            </a:r>
          </a:p>
          <a:p>
            <a:r>
              <a:rPr lang="en-US" sz="2000" dirty="0" err="1">
                <a:effectLst/>
              </a:rPr>
              <a:t>Hij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wordt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opgenomen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o.w.v</a:t>
            </a:r>
            <a:r>
              <a:rPr lang="en-US" sz="2000" dirty="0">
                <a:effectLst/>
              </a:rPr>
              <a:t>. melena door </a:t>
            </a:r>
            <a:r>
              <a:rPr lang="en-US" sz="2000" dirty="0" err="1">
                <a:effectLst/>
              </a:rPr>
              <a:t>een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diverticulaire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bloeding</a:t>
            </a:r>
            <a:r>
              <a:rPr lang="en-US" sz="2000" dirty="0">
                <a:effectLst/>
              </a:rPr>
              <a:t>. </a:t>
            </a:r>
          </a:p>
          <a:p>
            <a:r>
              <a:rPr lang="en-US" sz="2000" dirty="0"/>
              <a:t>Er </a:t>
            </a:r>
            <a:r>
              <a:rPr lang="en-US" sz="2000" dirty="0" err="1"/>
              <a:t>wordt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 </a:t>
            </a:r>
            <a:r>
              <a:rPr lang="en-US" sz="2000" dirty="0">
                <a:effectLst/>
              </a:rPr>
              <a:t>Hb</a:t>
            </a:r>
            <a:r>
              <a:rPr lang="en-US" sz="2000" dirty="0"/>
              <a:t>-</a:t>
            </a:r>
            <a:r>
              <a:rPr lang="en-US" sz="2000" dirty="0" err="1">
                <a:effectLst/>
              </a:rPr>
              <a:t>val</a:t>
            </a:r>
            <a:r>
              <a:rPr lang="en-US" sz="2000" dirty="0">
                <a:effectLst/>
              </a:rPr>
              <a:t> van 3 g/dl </a:t>
            </a:r>
            <a:r>
              <a:rPr lang="en-US" sz="2000" dirty="0" err="1">
                <a:effectLst/>
              </a:rPr>
              <a:t>vastgesteld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hij</a:t>
            </a:r>
            <a:r>
              <a:rPr lang="en-US" sz="2000" dirty="0">
                <a:effectLst/>
              </a:rPr>
              <a:t> is </a:t>
            </a:r>
            <a:r>
              <a:rPr lang="en-US" sz="2000" dirty="0" err="1">
                <a:effectLst/>
              </a:rPr>
              <a:t>toch</a:t>
            </a:r>
            <a:r>
              <a:rPr lang="en-US" sz="2000" dirty="0">
                <a:effectLst/>
              </a:rPr>
              <a:t> wat </a:t>
            </a:r>
            <a:r>
              <a:rPr lang="en-US" sz="2000" dirty="0" err="1">
                <a:effectLst/>
              </a:rPr>
              <a:t>hypotens</a:t>
            </a:r>
            <a:r>
              <a:rPr lang="en-US" sz="2000" dirty="0">
                <a:effectLst/>
              </a:rPr>
              <a:t>. </a:t>
            </a:r>
          </a:p>
          <a:p>
            <a:r>
              <a:rPr lang="en-US" sz="2000" dirty="0" err="1">
                <a:effectLst/>
              </a:rPr>
              <a:t>Transfusie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vulling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stabiliseren</a:t>
            </a:r>
            <a:r>
              <a:rPr lang="en-US" sz="2000" dirty="0">
                <a:effectLst/>
              </a:rPr>
              <a:t> hem. </a:t>
            </a:r>
          </a:p>
          <a:p>
            <a:r>
              <a:rPr lang="en-US" sz="2000" dirty="0" err="1">
                <a:effectLst/>
              </a:rPr>
              <a:t>Herstart</a:t>
            </a:r>
            <a:r>
              <a:rPr lang="en-US" sz="2000" dirty="0">
                <a:effectLst/>
              </a:rPr>
              <a:t> je de NOAC?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43351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09BA67A-22D0-40A7-4C82-A04B1CB8B91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59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37A35FB-AE7D-085F-6761-B44C13F2C8A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75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2059445-FC4B-D98D-2152-192C2B9E5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468" y="420866"/>
            <a:ext cx="6712289" cy="55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8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A1D41A5-0230-EDCF-AEEE-3C17B8660A5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05483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44BF294-1F91-C335-1B0B-0565FE90DD9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00582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72D6B-E001-C53A-4EC7-B9D71A29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Edoxaban </a:t>
            </a:r>
            <a:r>
              <a:rPr lang="en-US" dirty="0" err="1"/>
              <a:t>dosering</a:t>
            </a:r>
            <a:r>
              <a:rPr lang="en-US" dirty="0"/>
              <a:t>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9CB18D-8064-0385-C44A-377271A3E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ENGAGE AF TIMI 48 </a:t>
            </a:r>
          </a:p>
          <a:p>
            <a:pPr algn="ctr"/>
            <a:r>
              <a:rPr lang="en-US" dirty="0"/>
              <a:t>(15/30 is </a:t>
            </a:r>
            <a:r>
              <a:rPr lang="en-US" dirty="0" err="1"/>
              <a:t>veiliger</a:t>
            </a:r>
            <a:r>
              <a:rPr lang="en-US" dirty="0"/>
              <a:t> dan </a:t>
            </a:r>
            <a:r>
              <a:rPr lang="en-US" dirty="0" err="1"/>
              <a:t>warf</a:t>
            </a:r>
            <a:r>
              <a:rPr lang="en-US" dirty="0"/>
              <a:t>)	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7D15E0EB-126B-4B65-017A-E950676A79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626013"/>
            <a:ext cx="5157787" cy="3442712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C9FD5FF-CE7E-6229-8E63-C583BB6FF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ELDERCARE AF </a:t>
            </a:r>
          </a:p>
          <a:p>
            <a:pPr algn="ctr"/>
            <a:r>
              <a:rPr lang="en-US" dirty="0"/>
              <a:t>(15 is </a:t>
            </a:r>
            <a:r>
              <a:rPr lang="en-US" dirty="0" err="1"/>
              <a:t>beter</a:t>
            </a:r>
            <a:r>
              <a:rPr lang="en-US" dirty="0"/>
              <a:t> dan </a:t>
            </a:r>
            <a:r>
              <a:rPr lang="en-US" dirty="0" err="1"/>
              <a:t>niets</a:t>
            </a:r>
            <a:r>
              <a:rPr lang="en-US" dirty="0"/>
              <a:t>)</a:t>
            </a:r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08D96346-4874-D7E8-C900-1E65DB73994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918024" y="2505075"/>
            <a:ext cx="3691540" cy="3684588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9B88877-5F28-FCB2-BB33-FA62FA24A30F}"/>
              </a:ext>
            </a:extLst>
          </p:cNvPr>
          <p:cNvSpPr txBox="1"/>
          <p:nvPr/>
        </p:nvSpPr>
        <p:spPr>
          <a:xfrm>
            <a:off x="1294606" y="6213038"/>
            <a:ext cx="4248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https://www.nejm.org/doi/pdf/10.1056/NEJMoa1310907?articleTools=true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0AB1740-EBB6-A7F9-5ABD-CCA90C8A86C2}"/>
              </a:ext>
            </a:extLst>
          </p:cNvPr>
          <p:cNvSpPr txBox="1"/>
          <p:nvPr/>
        </p:nvSpPr>
        <p:spPr>
          <a:xfrm>
            <a:off x="6858000" y="6211669"/>
            <a:ext cx="4248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https://www.nejm.org/doi/pdf/10.1056/NEJMoa2012883?articleTools=true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0126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BFFA05B-E068-593A-9FE9-6A2E2189AE4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57056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2EE85E4-99B0-DB92-A6BE-BD8D96B35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762" y="1143000"/>
            <a:ext cx="9134475" cy="4572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CFB2C83-C1EE-A858-B05B-2BCEDB290540}"/>
              </a:ext>
            </a:extLst>
          </p:cNvPr>
          <p:cNvSpPr txBox="1"/>
          <p:nvPr/>
        </p:nvSpPr>
        <p:spPr>
          <a:xfrm>
            <a:off x="-1713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b="0" i="0" u="none" strike="noStrike" baseline="0" dirty="0">
                <a:latin typeface="MyriadPro-SemiCn"/>
              </a:rPr>
              <a:t>https://doi.org/10.1007/s10557-021-07211-0</a:t>
            </a:r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1721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AC421FD-40EB-29DF-11D5-A1B54129E4F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98933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CF748-CA63-1A2E-00C8-5992A131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C65C48-BA1B-17AF-78B8-066043485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6767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30913-5494-E19F-4E61-0976C1F6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Take home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FC18E2-2E4E-37E7-443D-627FCE731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dirty="0"/>
              <a:t>AP hebben afgebakende indicatie: at best matig effect bij onderliggende dementie; beperk dosis en duur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DM: </a:t>
            </a:r>
            <a:r>
              <a:rPr lang="nl-BE" dirty="0" err="1"/>
              <a:t>Hypo’s</a:t>
            </a:r>
            <a:r>
              <a:rPr lang="nl-BE" dirty="0"/>
              <a:t>, HbA1C en iatrogene schade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HF: ruimte voor behandeling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VKF: </a:t>
            </a:r>
            <a:r>
              <a:rPr lang="nl-BE" dirty="0" err="1"/>
              <a:t>antico</a:t>
            </a:r>
            <a:r>
              <a:rPr lang="nl-BE" dirty="0"/>
              <a:t>, </a:t>
            </a:r>
            <a:r>
              <a:rPr lang="nl-BE" dirty="0" err="1"/>
              <a:t>quid</a:t>
            </a:r>
            <a:r>
              <a:rPr lang="nl-BE" dirty="0"/>
              <a:t> </a:t>
            </a:r>
            <a:r>
              <a:rPr lang="nl-BE" dirty="0" err="1"/>
              <a:t>rhythm</a:t>
            </a:r>
            <a:r>
              <a:rPr lang="nl-BE" dirty="0"/>
              <a:t> control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Bloeding op DOAC</a:t>
            </a:r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0255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30260A2-948A-0EA9-2B65-9113B846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>
                <a:solidFill>
                  <a:srgbClr val="FFFFFF"/>
                </a:solidFill>
              </a:rPr>
              <a:pPr/>
              <a:t>77</a:t>
            </a:fld>
            <a:endParaRPr lang="nl-NL">
              <a:solidFill>
                <a:srgbClr val="FFFFFF"/>
              </a:solidFill>
            </a:endParaRPr>
          </a:p>
        </p:txBody>
      </p:sp>
      <p:pic>
        <p:nvPicPr>
          <p:cNvPr id="5" name="Tijdelijke aanduiding voor inhoud 5">
            <a:extLst>
              <a:ext uri="{FF2B5EF4-FFF2-40B4-BE49-F238E27FC236}">
                <a16:creationId xmlns:a16="http://schemas.microsoft.com/office/drawing/2014/main" id="{878E8234-7BFB-F984-9439-0D6AD52AF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54" y="2524092"/>
            <a:ext cx="4797346" cy="327190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C323C9F-177A-9A12-666B-15BEB529AF61}"/>
              </a:ext>
            </a:extLst>
          </p:cNvPr>
          <p:cNvSpPr txBox="1"/>
          <p:nvPr/>
        </p:nvSpPr>
        <p:spPr>
          <a:xfrm>
            <a:off x="7853507" y="6538912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2197D2"/>
                </a:solidFill>
                <a:latin typeface="AdvOT61751f86"/>
              </a:rPr>
              <a:t>https://doi.org/10.1016/j.jacc.2022.08.754</a:t>
            </a:r>
            <a:endParaRPr lang="en-US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656135A-30CD-AC9B-3F6A-4F8BCB51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" name="Titel 6">
            <a:extLst>
              <a:ext uri="{FF2B5EF4-FFF2-40B4-BE49-F238E27FC236}">
                <a16:creationId xmlns:a16="http://schemas.microsoft.com/office/drawing/2014/main" id="{3DBC9B9E-63EF-EDC5-FDB3-65B93DFD2C78}"/>
              </a:ext>
            </a:extLst>
          </p:cNvPr>
          <p:cNvSpPr txBox="1">
            <a:spLocks/>
          </p:cNvSpPr>
          <p:nvPr/>
        </p:nvSpPr>
        <p:spPr>
          <a:xfrm>
            <a:off x="177800" y="136525"/>
            <a:ext cx="11912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Goede houvast</a:t>
            </a:r>
          </a:p>
        </p:txBody>
      </p:sp>
      <p:pic>
        <p:nvPicPr>
          <p:cNvPr id="4" name="Tijdelijke aanduiding voor inhoud 6">
            <a:extLst>
              <a:ext uri="{FF2B5EF4-FFF2-40B4-BE49-F238E27FC236}">
                <a16:creationId xmlns:a16="http://schemas.microsoft.com/office/drawing/2014/main" id="{4EB19B71-8A1D-8E7E-9B6B-82A28E649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5699" y="136525"/>
            <a:ext cx="4354157" cy="64928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4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4B103D4-0D19-0493-86D1-F4393D07C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/>
              <a:t>Reconciliatie</a:t>
            </a:r>
            <a:r>
              <a:rPr lang="en-US" dirty="0"/>
              <a:t> &amp; pt </a:t>
            </a:r>
            <a:r>
              <a:rPr lang="en-US" dirty="0" err="1"/>
              <a:t>voorkeuren</a:t>
            </a:r>
            <a:r>
              <a:rPr lang="en-US" dirty="0"/>
              <a:t> &amp; pt profile</a:t>
            </a:r>
          </a:p>
          <a:p>
            <a:pPr lvl="1"/>
            <a:r>
              <a:rPr lang="en-US" dirty="0"/>
              <a:t>Wie is de patient? </a:t>
            </a:r>
          </a:p>
          <a:p>
            <a:pPr lvl="1"/>
            <a:r>
              <a:rPr lang="en-US" dirty="0"/>
              <a:t>Wat </a:t>
            </a:r>
            <a:r>
              <a:rPr lang="en-US" dirty="0" err="1"/>
              <a:t>neemt</a:t>
            </a:r>
            <a:r>
              <a:rPr lang="en-US" dirty="0"/>
              <a:t> de patient? Wat </a:t>
            </a:r>
            <a:r>
              <a:rPr lang="en-US" dirty="0" err="1"/>
              <a:t>wil</a:t>
            </a:r>
            <a:r>
              <a:rPr lang="en-US" dirty="0"/>
              <a:t> de pt (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) </a:t>
            </a:r>
            <a:r>
              <a:rPr lang="en-US" dirty="0" err="1"/>
              <a:t>nemen</a:t>
            </a:r>
            <a:r>
              <a:rPr lang="en-US" dirty="0"/>
              <a:t>?</a:t>
            </a:r>
          </a:p>
          <a:p>
            <a:r>
              <a:rPr lang="en-US" dirty="0"/>
              <a:t>Review1 =&gt; </a:t>
            </a:r>
            <a:r>
              <a:rPr lang="en-US" dirty="0" err="1"/>
              <a:t>zoek</a:t>
            </a:r>
            <a:r>
              <a:rPr lang="en-US" dirty="0"/>
              <a:t>/</a:t>
            </a:r>
            <a:r>
              <a:rPr lang="en-US" dirty="0" err="1"/>
              <a:t>denk</a:t>
            </a:r>
            <a:r>
              <a:rPr lang="en-US" dirty="0"/>
              <a:t>/screen: is er nu al </a:t>
            </a:r>
            <a:r>
              <a:rPr lang="en-US" b="1" dirty="0" err="1"/>
              <a:t>schade</a:t>
            </a:r>
            <a:r>
              <a:rPr lang="en-US" dirty="0"/>
              <a:t>? </a:t>
            </a:r>
          </a:p>
          <a:p>
            <a:r>
              <a:rPr lang="en-US" dirty="0"/>
              <a:t>Review2 =&gt; </a:t>
            </a:r>
            <a:r>
              <a:rPr lang="en-US" b="1" dirty="0"/>
              <a:t>start</a:t>
            </a:r>
            <a:r>
              <a:rPr lang="en-US" dirty="0"/>
              <a:t> wat </a:t>
            </a:r>
            <a:r>
              <a:rPr lang="en-US" dirty="0" err="1"/>
              <a:t>echt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is </a:t>
            </a:r>
          </a:p>
          <a:p>
            <a:pPr lvl="1"/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therapie</a:t>
            </a:r>
            <a:r>
              <a:rPr lang="en-US" dirty="0"/>
              <a:t>? </a:t>
            </a:r>
            <a:r>
              <a:rPr lang="en-US" dirty="0" err="1"/>
              <a:t>Definieer</a:t>
            </a:r>
            <a:r>
              <a:rPr lang="en-US" dirty="0"/>
              <a:t> </a:t>
            </a:r>
            <a:r>
              <a:rPr lang="en-US" dirty="0" err="1"/>
              <a:t>einddatum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Hou </a:t>
            </a:r>
            <a:r>
              <a:rPr lang="en-US" dirty="0" err="1"/>
              <a:t>rekening</a:t>
            </a:r>
            <a:r>
              <a:rPr lang="en-US" dirty="0"/>
              <a:t> met nut </a:t>
            </a:r>
            <a:r>
              <a:rPr lang="en-US" dirty="0" err="1"/>
              <a:t>ikv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beperkte</a:t>
            </a:r>
            <a:r>
              <a:rPr lang="en-US" dirty="0"/>
              <a:t> </a:t>
            </a:r>
            <a:r>
              <a:rPr lang="en-US" dirty="0" err="1"/>
              <a:t>levensverwachting</a:t>
            </a:r>
            <a:r>
              <a:rPr lang="en-US" dirty="0"/>
              <a:t> met </a:t>
            </a:r>
            <a:r>
              <a:rPr lang="en-US" dirty="0" err="1"/>
              <a:t>preventieve</a:t>
            </a:r>
            <a:r>
              <a:rPr lang="en-US" dirty="0"/>
              <a:t> </a:t>
            </a:r>
            <a:r>
              <a:rPr lang="en-US" dirty="0" err="1"/>
              <a:t>therapieën</a:t>
            </a:r>
            <a:r>
              <a:rPr lang="en-US" dirty="0"/>
              <a:t> </a:t>
            </a:r>
          </a:p>
          <a:p>
            <a:r>
              <a:rPr lang="en-US" dirty="0"/>
              <a:t>Review3 =&gt; </a:t>
            </a:r>
            <a:r>
              <a:rPr lang="en-US" b="1" dirty="0"/>
              <a:t>stop</a:t>
            </a:r>
            <a:r>
              <a:rPr lang="en-US" dirty="0"/>
              <a:t> wat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is</a:t>
            </a:r>
          </a:p>
          <a:p>
            <a:pPr lvl="1"/>
            <a:r>
              <a:rPr lang="en-US" dirty="0"/>
              <a:t>Is het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? Is </a:t>
            </a:r>
            <a:r>
              <a:rPr lang="en-US" dirty="0" err="1"/>
              <a:t>indicatie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aanwezig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Is er </a:t>
            </a:r>
            <a:r>
              <a:rPr lang="en-US" dirty="0" err="1"/>
              <a:t>een</a:t>
            </a:r>
            <a:r>
              <a:rPr lang="en-US" dirty="0"/>
              <a:t> contra-</a:t>
            </a:r>
            <a:r>
              <a:rPr lang="en-US" dirty="0" err="1"/>
              <a:t>indicatie</a:t>
            </a:r>
            <a:r>
              <a:rPr lang="en-US" dirty="0"/>
              <a:t>? </a:t>
            </a:r>
          </a:p>
          <a:p>
            <a:pPr lvl="1"/>
            <a:r>
              <a:rPr lang="en-US" dirty="0" err="1"/>
              <a:t>Werkt</a:t>
            </a:r>
            <a:r>
              <a:rPr lang="en-US" dirty="0"/>
              <a:t> de </a:t>
            </a:r>
            <a:r>
              <a:rPr lang="en-US" dirty="0" err="1"/>
              <a:t>therapie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?</a:t>
            </a:r>
          </a:p>
          <a:p>
            <a:r>
              <a:rPr lang="en-US" dirty="0"/>
              <a:t>Maak </a:t>
            </a:r>
            <a:r>
              <a:rPr lang="en-US" dirty="0" err="1"/>
              <a:t>prioriteitenlijst</a:t>
            </a:r>
            <a:r>
              <a:rPr lang="en-US" dirty="0"/>
              <a:t>, </a:t>
            </a:r>
            <a:r>
              <a:rPr lang="en-US" dirty="0" err="1"/>
              <a:t>stel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b="1" dirty="0" err="1"/>
              <a:t>farmaceutisch</a:t>
            </a:r>
            <a:r>
              <a:rPr lang="en-US" b="1" dirty="0"/>
              <a:t> plan</a:t>
            </a:r>
          </a:p>
          <a:p>
            <a:r>
              <a:rPr lang="en-US" dirty="0" err="1"/>
              <a:t>Implementeer</a:t>
            </a:r>
            <a:r>
              <a:rPr lang="en-US" dirty="0"/>
              <a:t> en </a:t>
            </a:r>
            <a:r>
              <a:rPr lang="en-US" b="1" dirty="0" err="1"/>
              <a:t>volg</a:t>
            </a:r>
            <a:r>
              <a:rPr lang="en-US" b="1" dirty="0"/>
              <a:t> op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E22A0B6-9505-99F3-DDEB-C7DB155B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>
                <a:solidFill>
                  <a:srgbClr val="FFFFFF"/>
                </a:solidFill>
              </a:rPr>
              <a:pPr/>
              <a:t>78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3DACD7F-4BEE-4E24-4142-D433E52C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6-stappen plan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6091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F8790-5F2D-9D19-106C-908623897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4742" y="1581326"/>
            <a:ext cx="6705067" cy="3779568"/>
          </a:xfrm>
        </p:spPr>
        <p:txBody>
          <a:bodyPr anchor="ctr">
            <a:normAutofit/>
          </a:bodyPr>
          <a:lstStyle/>
          <a:p>
            <a:pPr algn="l"/>
            <a:r>
              <a:rPr lang="nl-BE" sz="9600"/>
              <a:t>CASUISTIEK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A33D71-49EC-7934-0DB2-005310F2E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365" y="2184951"/>
            <a:ext cx="2479588" cy="2572320"/>
          </a:xfrm>
        </p:spPr>
        <p:txBody>
          <a:bodyPr anchor="ctr">
            <a:normAutofit/>
          </a:bodyPr>
          <a:lstStyle/>
          <a:p>
            <a:pPr algn="r"/>
            <a:r>
              <a:rPr lang="nl-BE" dirty="0"/>
              <a:t>24/11/2023</a:t>
            </a:r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94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FF496AA-C109-C213-D338-1A30747F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QUID DELIER MET AGRESSIE BIJ DEMENTIE?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2378826-2DE5-F3F1-BEE5-A175267AB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85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40AD507-F0A7-A79A-01AD-033472E7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en-US" sz="3700" dirty="0"/>
              <a:t>BPSD en </a:t>
            </a:r>
            <a:r>
              <a:rPr lang="en-US" sz="3700" dirty="0" err="1"/>
              <a:t>daarop</a:t>
            </a:r>
            <a:r>
              <a:rPr lang="en-US" sz="3700" dirty="0"/>
              <a:t> </a:t>
            </a:r>
            <a:r>
              <a:rPr lang="en-US" sz="3700" dirty="0" err="1"/>
              <a:t>agitatie</a:t>
            </a:r>
            <a:r>
              <a:rPr lang="en-US" sz="3700" dirty="0"/>
              <a:t>/</a:t>
            </a:r>
            <a:r>
              <a:rPr lang="en-US" sz="3700" dirty="0" err="1"/>
              <a:t>delier</a:t>
            </a:r>
            <a:endParaRPr lang="en-US" sz="3700" dirty="0"/>
          </a:p>
        </p:txBody>
      </p:sp>
      <p:pic>
        <p:nvPicPr>
          <p:cNvPr id="18" name="Tijdelijke aanduiding voor inhoud 17">
            <a:extLst>
              <a:ext uri="{FF2B5EF4-FFF2-40B4-BE49-F238E27FC236}">
                <a16:creationId xmlns:a16="http://schemas.microsoft.com/office/drawing/2014/main" id="{623C0482-9975-33B0-1322-CDED24C802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85940" y="2992408"/>
            <a:ext cx="5181600" cy="717509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D706088-29C2-C3BB-5932-57BDE064D4DF}"/>
              </a:ext>
            </a:extLst>
          </p:cNvPr>
          <p:cNvSpPr txBox="1"/>
          <p:nvPr/>
        </p:nvSpPr>
        <p:spPr>
          <a:xfrm>
            <a:off x="1123950" y="4505325"/>
            <a:ext cx="4545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https://psychiatryonline.org/doi/epdf/10.1176/appi.books.9780890426807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Gratis e-book = </a:t>
            </a:r>
            <a:r>
              <a:rPr lang="en-US" dirty="0" err="1"/>
              <a:t>richtlijn</a:t>
            </a:r>
            <a:r>
              <a:rPr lang="en-US" dirty="0"/>
              <a:t> van APA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218 </a:t>
            </a:r>
            <a:r>
              <a:rPr lang="en-US" dirty="0" err="1"/>
              <a:t>lijkt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, maar an </a:t>
            </a:r>
            <a:r>
              <a:rPr lang="en-US" dirty="0" err="1"/>
              <a:t>sich</a:t>
            </a:r>
            <a:r>
              <a:rPr lang="en-US" dirty="0"/>
              <a:t> “</a:t>
            </a:r>
            <a:r>
              <a:rPr lang="en-US" dirty="0" err="1"/>
              <a:t>enkel</a:t>
            </a:r>
            <a:r>
              <a:rPr lang="en-US" dirty="0"/>
              <a:t>” 13 </a:t>
            </a:r>
            <a:r>
              <a:rPr lang="en-US" dirty="0" err="1"/>
              <a:t>praktische</a:t>
            </a:r>
            <a:r>
              <a:rPr lang="en-US" dirty="0"/>
              <a:t> statements (~2 A4)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96777989-5EEF-0A16-F484-2B62F67C58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838201" y="2061145"/>
            <a:ext cx="5181600" cy="2073722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8843BC3E-87AA-4B7F-B12D-12107C89DB42}"/>
              </a:ext>
            </a:extLst>
          </p:cNvPr>
          <p:cNvSpPr txBox="1"/>
          <p:nvPr/>
        </p:nvSpPr>
        <p:spPr>
          <a:xfrm>
            <a:off x="6761480" y="5659486"/>
            <a:ext cx="5430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https://www.nice.org.uk/guidance/cg103/chapter/Recommendations#treating-delirium</a:t>
            </a:r>
          </a:p>
          <a:p>
            <a:pPr algn="r"/>
            <a:r>
              <a:rPr lang="en-US" dirty="0"/>
              <a:t>https://www.thelancet.com/action/showPdf?pii=S0140-6736%2813%2960688-1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E9F0AA1-FEAB-3417-D365-05DDAA99E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7965" y="3731697"/>
            <a:ext cx="3257550" cy="828675"/>
          </a:xfrm>
          <a:prstGeom prst="rect">
            <a:avLst/>
          </a:prstGeom>
        </p:spPr>
      </p:pic>
      <p:sp>
        <p:nvSpPr>
          <p:cNvPr id="21" name="Titel 10">
            <a:extLst>
              <a:ext uri="{FF2B5EF4-FFF2-40B4-BE49-F238E27FC236}">
                <a16:creationId xmlns:a16="http://schemas.microsoft.com/office/drawing/2014/main" id="{7842E26C-142E-9DF2-6CB8-66C54D57BD0D}"/>
              </a:ext>
            </a:extLst>
          </p:cNvPr>
          <p:cNvSpPr txBox="1">
            <a:spLocks/>
          </p:cNvSpPr>
          <p:nvPr/>
        </p:nvSpPr>
        <p:spPr>
          <a:xfrm>
            <a:off x="6428741" y="456565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Inpatient </a:t>
            </a:r>
            <a:r>
              <a:rPr lang="en-US" dirty="0" err="1"/>
              <a:t>delier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(op </a:t>
            </a:r>
            <a:r>
              <a:rPr lang="en-US" dirty="0" err="1"/>
              <a:t>achtergrond</a:t>
            </a:r>
            <a:r>
              <a:rPr lang="en-US" dirty="0"/>
              <a:t> van dementia)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13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bf74db1-b177-4d8d-bb00-07988082de3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9751c3d-d3e4-45ae-b3e5-548326554db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188e467-7fc9-468e-ad75-902cc0b5cfd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545471e-2b53-47ca-b056-605439bd081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e68b9e5-e081-4e12-8352-f89660a79f6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906ccee-b7e9-43e3-bc9c-bfdd497818c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cf68132-90a5-4387-b02f-8914308e7f9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de24701-8b6a-42ee-bcfe-b6482b1a41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01993a7-3252-4c23-bc26-0524e11b21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07a818b-079a-44c4-a378-7ebc56de4a5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49b1602-f8f2-4aa4-8c25-e7e12829366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5ced46a-2951-4c4f-95d9-6c7eab28e35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e8e09eb-d5d2-487f-8fba-aa2bb82e2e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584c002-a8a4-4110-a368-50e13b66ed9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00b0833-ea17-42b9-bc29-e051557dfe2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780e5c3-226a-48d9-9e06-4b1df0ad2c0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e44deeb-26a7-471e-bac0-bf08096a92b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66ffba7-6f86-43d7-b724-16272fd34b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f5b8538-49f4-41c3-bda1-4e94d4be46e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1f7d567-2f67-4015-99d0-6275711a602b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9747930-bac1-4cb9-ad35-62db781b466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096a3de-4504-4867-ba68-7464839265e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0e63720-3a63-4cb8-bd62-61e3fbb1fd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fed0f3f-2757-4907-9cb2-c7acfa722a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e922eff-0a39-4ac4-8ba3-468c8b6e066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1d4d6f0-8c29-46cd-8cae-8e8bd67d3eb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396db37-67bb-4eb3-9470-b3a5e4abd0d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3862</Words>
  <Application>Microsoft Office PowerPoint</Application>
  <PresentationFormat>Grand écran</PresentationFormat>
  <Paragraphs>303</Paragraphs>
  <Slides>79</Slides>
  <Notes>38</Notes>
  <HiddenSlides>2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79</vt:i4>
      </vt:variant>
    </vt:vector>
  </HeadingPairs>
  <TitlesOfParts>
    <vt:vector size="87" baseType="lpstr">
      <vt:lpstr>AdvOT61751f86</vt:lpstr>
      <vt:lpstr>Arial</vt:lpstr>
      <vt:lpstr>Calibri</vt:lpstr>
      <vt:lpstr>Calibri Light</vt:lpstr>
      <vt:lpstr>ElsevierSans</vt:lpstr>
      <vt:lpstr>Guardian TextSans Web</vt:lpstr>
      <vt:lpstr>MyriadPro-SemiCn</vt:lpstr>
      <vt:lpstr>Kantoorthema</vt:lpstr>
      <vt:lpstr>CASUISTIEK</vt:lpstr>
      <vt:lpstr>Testtest</vt:lpstr>
      <vt:lpstr>Présentation PowerPoint</vt:lpstr>
      <vt:lpstr>CASUS 1</vt:lpstr>
      <vt:lpstr>Achtergrond</vt:lpstr>
      <vt:lpstr>Start je een farmacologische behandeling voor het delier?</vt:lpstr>
      <vt:lpstr>Présentation PowerPoint</vt:lpstr>
      <vt:lpstr>QUID DELIER MET AGRESSIE BIJ DEMENTIE?</vt:lpstr>
      <vt:lpstr>BPSD en daarop agitatie/delier</vt:lpstr>
      <vt:lpstr>Présentation PowerPoint</vt:lpstr>
      <vt:lpstr>Welk geneesmiddel start je op?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Casus 1</vt:lpstr>
      <vt:lpstr>CASUS 2</vt:lpstr>
      <vt:lpstr>Achtergrond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CASUS 3</vt:lpstr>
      <vt:lpstr>Achtergrond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Summary thresholds GMDT ikv HFrEF</vt:lpstr>
      <vt:lpstr>Présentation PowerPoint</vt:lpstr>
      <vt:lpstr>CASUS 4</vt:lpstr>
      <vt:lpstr>Achtergrond</vt:lpstr>
      <vt:lpstr>Présentation PowerPoint</vt:lpstr>
      <vt:lpstr>Présentation PowerPoint</vt:lpstr>
      <vt:lpstr>Présentation PowerPoint</vt:lpstr>
      <vt:lpstr>Présentation PowerPoint</vt:lpstr>
      <vt:lpstr>Na 1 week ontwikkelt hij oedemen, is de inspanningstolerantie verminderd, wordt een matige diastolische dysfunctie vastgesteld op echo cor (EF 50%) en desatureert hij tot 89% bij de kine. Wat doe je?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CASUS 5</vt:lpstr>
      <vt:lpstr>Achtergrond</vt:lpstr>
      <vt:lpstr>CASUS 5</vt:lpstr>
      <vt:lpstr>Achtergrond</vt:lpstr>
      <vt:lpstr>Présentation PowerPoint</vt:lpstr>
      <vt:lpstr>Présentation PowerPoint</vt:lpstr>
      <vt:lpstr>Présentation PowerPoint</vt:lpstr>
      <vt:lpstr>Présentation PowerPoint</vt:lpstr>
      <vt:lpstr>Edoxaban dosering </vt:lpstr>
      <vt:lpstr>Présentation PowerPoint</vt:lpstr>
      <vt:lpstr>Présentation PowerPoint</vt:lpstr>
      <vt:lpstr>Présentation PowerPoint</vt:lpstr>
      <vt:lpstr>TAKE HOME</vt:lpstr>
      <vt:lpstr>Take home</vt:lpstr>
      <vt:lpstr>Présentation PowerPoint</vt:lpstr>
      <vt:lpstr>6-stappen plan</vt:lpstr>
      <vt:lpstr>CASUISTIEK</vt:lpstr>
    </vt:vector>
  </TitlesOfParts>
  <Company>UZ 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BIUCGM</dc:title>
  <dc:creator>Karolien Walgraeve</dc:creator>
  <cp:lastModifiedBy>véronique jonart</cp:lastModifiedBy>
  <cp:revision>27</cp:revision>
  <dcterms:created xsi:type="dcterms:W3CDTF">2023-11-17T09:33:29Z</dcterms:created>
  <dcterms:modified xsi:type="dcterms:W3CDTF">2024-03-08T12:31:00Z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8AF39420-A40A-4006-931C-52B00E677192</vt:lpwstr>
  </property>
  <property fmtid="{D5CDD505-2E9C-101B-9397-08002B2CF9AE}" pid="3" name="ArticulatePath">
    <vt:lpwstr>BIUCGM</vt:lpwstr>
  </property>
</Properties>
</file>