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24" r:id="rId4"/>
    <p:sldMasterId id="2147483688" r:id="rId5"/>
    <p:sldMasterId id="2147483706" r:id="rId6"/>
    <p:sldMasterId id="2147483718" r:id="rId7"/>
    <p:sldMasterId id="2147483660" r:id="rId8"/>
  </p:sldMasterIdLst>
  <p:notesMasterIdLst>
    <p:notesMasterId r:id="rId48"/>
  </p:notesMasterIdLst>
  <p:sldIdLst>
    <p:sldId id="490" r:id="rId9"/>
    <p:sldId id="492" r:id="rId10"/>
    <p:sldId id="494" r:id="rId11"/>
    <p:sldId id="592" r:id="rId12"/>
    <p:sldId id="561" r:id="rId13"/>
    <p:sldId id="562" r:id="rId14"/>
    <p:sldId id="563" r:id="rId15"/>
    <p:sldId id="564" r:id="rId16"/>
    <p:sldId id="565" r:id="rId17"/>
    <p:sldId id="551" r:id="rId18"/>
    <p:sldId id="594" r:id="rId19"/>
    <p:sldId id="558" r:id="rId20"/>
    <p:sldId id="566" r:id="rId21"/>
    <p:sldId id="567" r:id="rId22"/>
    <p:sldId id="287" r:id="rId23"/>
    <p:sldId id="435" r:id="rId24"/>
    <p:sldId id="302" r:id="rId25"/>
    <p:sldId id="568" r:id="rId26"/>
    <p:sldId id="569" r:id="rId27"/>
    <p:sldId id="595" r:id="rId28"/>
    <p:sldId id="596" r:id="rId29"/>
    <p:sldId id="579" r:id="rId30"/>
    <p:sldId id="495" r:id="rId31"/>
    <p:sldId id="591" r:id="rId32"/>
    <p:sldId id="573" r:id="rId33"/>
    <p:sldId id="585" r:id="rId34"/>
    <p:sldId id="496" r:id="rId35"/>
    <p:sldId id="497" r:id="rId36"/>
    <p:sldId id="498" r:id="rId37"/>
    <p:sldId id="504" r:id="rId38"/>
    <p:sldId id="520" r:id="rId39"/>
    <p:sldId id="538" r:id="rId40"/>
    <p:sldId id="542" r:id="rId41"/>
    <p:sldId id="547" r:id="rId42"/>
    <p:sldId id="548" r:id="rId43"/>
    <p:sldId id="549" r:id="rId44"/>
    <p:sldId id="550" r:id="rId45"/>
    <p:sldId id="593" r:id="rId46"/>
    <p:sldId id="588" r:id="rId47"/>
  </p:sldIdLst>
  <p:sldSz cx="9144000" cy="6858000" type="screen4x3"/>
  <p:notesSz cx="6858000" cy="9144000"/>
  <p:custDataLst>
    <p:tags r:id="rId4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eben, Dagmar" initials="HD" lastIdx="12" clrIdx="2"/>
  <p:cmAuthor id="1" name="Rik Vanhoof" initials="RV" lastIdx="1" clrIdx="0">
    <p:extLst>
      <p:ext uri="{19B8F6BF-5375-455C-9EA6-DF929625EA0E}">
        <p15:presenceInfo xmlns:p15="http://schemas.microsoft.com/office/powerpoint/2012/main" userId="S::rik.vanhoof@bayer.com::74de01f7-76fc-48e2-9814-d032f0a291ec" providerId="AD"/>
      </p:ext>
    </p:extLst>
  </p:cmAuthor>
  <p:cmAuthor id="2" name="Monica Krasinski" initials="MK" lastIdx="7" clrIdx="1">
    <p:extLst>
      <p:ext uri="{19B8F6BF-5375-455C-9EA6-DF929625EA0E}">
        <p15:presenceInfo xmlns:p15="http://schemas.microsoft.com/office/powerpoint/2012/main" userId="S::monica.krasinski@bayer.com::9407a82d-bf44-4614-9791-50c0bc1f72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0AE"/>
    <a:srgbClr val="39A6A9"/>
    <a:srgbClr val="B152A0"/>
    <a:srgbClr val="EBECED"/>
    <a:srgbClr val="E53695"/>
    <a:srgbClr val="E8E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5332" autoAdjust="0"/>
  </p:normalViewPr>
  <p:slideViewPr>
    <p:cSldViewPr snapToGrid="0" snapToObjects="1">
      <p:cViewPr varScale="1">
        <p:scale>
          <a:sx n="114" d="100"/>
          <a:sy n="114" d="100"/>
        </p:scale>
        <p:origin x="1770" y="102"/>
      </p:cViewPr>
      <p:guideLst/>
    </p:cSldViewPr>
  </p:slideViewPr>
  <p:notesTextViewPr>
    <p:cViewPr>
      <p:scale>
        <a:sx n="50" d="100"/>
        <a:sy n="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toaster\home9\lvdrli0\uzlsystem\Bureaublad\Kopie%20van%20Kopie%20van%20Formasa%20query%2016122016_werkmapzonderVKzonderPEL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nl-BE" sz="2000"/>
              <a:t>FIGURE 2: TYPE OF PHARMACEUTICAL RECOMMENDATIONS</a:t>
            </a:r>
          </a:p>
        </c:rich>
      </c:tx>
      <c:layout>
        <c:manualLayout>
          <c:xMode val="edge"/>
          <c:yMode val="edge"/>
          <c:x val="0.23212960232185151"/>
          <c:y val="1.0842373909594407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spPr>
            <a:solidFill>
              <a:srgbClr val="00407A"/>
            </a:solidFill>
            <a:ln>
              <a:noFill/>
            </a:ln>
            <a:effectLst>
              <a:outerShdw blurRad="40000" dist="23000" dir="5400000" rotWithShape="0">
                <a:schemeClr val="bg1">
                  <a:alpha val="35000"/>
                </a:schemeClr>
              </a:outerShdw>
            </a:effectLst>
          </c:spPr>
          <c:invertIfNegative val="0"/>
          <c:dLbls>
            <c:dLbl>
              <c:idx val="0"/>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42B-4A92-9063-0D78C8F9714D}"/>
                </c:ext>
              </c:extLst>
            </c:dLbl>
            <c:dLbl>
              <c:idx val="1"/>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42B-4A92-9063-0D78C8F9714D}"/>
                </c:ext>
              </c:extLst>
            </c:dLbl>
            <c:dLbl>
              <c:idx val="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2B-4A92-9063-0D78C8F9714D}"/>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2B-4A92-9063-0D78C8F9714D}"/>
                </c:ext>
              </c:extLst>
            </c:dLbl>
            <c:dLbl>
              <c:idx val="4"/>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42B-4A92-9063-0D78C8F9714D}"/>
                </c:ext>
              </c:extLst>
            </c:dLbl>
            <c:dLbl>
              <c:idx val="5"/>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42B-4A92-9063-0D78C8F9714D}"/>
                </c:ext>
              </c:extLst>
            </c:dLbl>
            <c:dLbl>
              <c:idx val="6"/>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42B-4A92-9063-0D78C8F9714D}"/>
                </c:ext>
              </c:extLst>
            </c:dLbl>
            <c:dLbl>
              <c:idx val="7"/>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42B-4A92-9063-0D78C8F9714D}"/>
                </c:ext>
              </c:extLst>
            </c:dLbl>
            <c:dLbl>
              <c:idx val="8"/>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42B-4A92-9063-0D78C8F9714D}"/>
                </c:ext>
              </c:extLst>
            </c:dLbl>
            <c:dLbl>
              <c:idx val="9"/>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42B-4A92-9063-0D78C8F9714D}"/>
                </c:ext>
              </c:extLst>
            </c:dLbl>
            <c:dLbl>
              <c:idx val="10"/>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42B-4A92-9063-0D78C8F9714D}"/>
                </c:ext>
              </c:extLst>
            </c:dLbl>
            <c:dLbl>
              <c:idx val="11"/>
              <c:tx>
                <c:rich>
                  <a:bodyPr/>
                  <a:lstStyle/>
                  <a:p>
                    <a:r>
                      <a:rPr lang="en-US"/>
                      <a:t>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42B-4A92-9063-0D78C8F9714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resultaten!$E$32:$E$43</c:f>
              <c:strCache>
                <c:ptCount val="12"/>
                <c:pt idx="0">
                  <c:v>Stop</c:v>
                </c:pt>
                <c:pt idx="1">
                  <c:v>Dose modification</c:v>
                </c:pt>
                <c:pt idx="2">
                  <c:v>Start</c:v>
                </c:pt>
                <c:pt idx="3">
                  <c:v>Medication switch</c:v>
                </c:pt>
                <c:pt idx="4">
                  <c:v>Other</c:v>
                </c:pt>
                <c:pt idx="5">
                  <c:v>Administration</c:v>
                </c:pt>
                <c:pt idx="6">
                  <c:v>Reimbursement</c:v>
                </c:pt>
                <c:pt idx="7">
                  <c:v>Availability</c:v>
                </c:pt>
                <c:pt idx="8">
                  <c:v>Interaction</c:v>
                </c:pt>
                <c:pt idx="9">
                  <c:v>Evidence</c:v>
                </c:pt>
                <c:pt idx="10">
                  <c:v>PK/PD</c:v>
                </c:pt>
                <c:pt idx="11">
                  <c:v>IV/PO switch</c:v>
                </c:pt>
              </c:strCache>
            </c:strRef>
          </c:cat>
          <c:val>
            <c:numRef>
              <c:f>resultaten!$F$32:$F$43</c:f>
              <c:numCache>
                <c:formatCode>General</c:formatCode>
                <c:ptCount val="12"/>
                <c:pt idx="0">
                  <c:v>996</c:v>
                </c:pt>
                <c:pt idx="1">
                  <c:v>399</c:v>
                </c:pt>
                <c:pt idx="2">
                  <c:v>268</c:v>
                </c:pt>
                <c:pt idx="3">
                  <c:v>146</c:v>
                </c:pt>
                <c:pt idx="4">
                  <c:v>100</c:v>
                </c:pt>
                <c:pt idx="5">
                  <c:v>90</c:v>
                </c:pt>
                <c:pt idx="6">
                  <c:v>63</c:v>
                </c:pt>
                <c:pt idx="7">
                  <c:v>38</c:v>
                </c:pt>
                <c:pt idx="8">
                  <c:v>21</c:v>
                </c:pt>
                <c:pt idx="9">
                  <c:v>20</c:v>
                </c:pt>
                <c:pt idx="10">
                  <c:v>8</c:v>
                </c:pt>
                <c:pt idx="11">
                  <c:v>1</c:v>
                </c:pt>
              </c:numCache>
            </c:numRef>
          </c:val>
          <c:extLst>
            <c:ext xmlns:c16="http://schemas.microsoft.com/office/drawing/2014/chart" uri="{C3380CC4-5D6E-409C-BE32-E72D297353CC}">
              <c16:uniqueId val="{0000000C-A42B-4A92-9063-0D78C8F9714D}"/>
            </c:ext>
          </c:extLst>
        </c:ser>
        <c:dLbls>
          <c:showLegendKey val="0"/>
          <c:showVal val="0"/>
          <c:showCatName val="0"/>
          <c:showSerName val="0"/>
          <c:showPercent val="0"/>
          <c:showBubbleSize val="0"/>
        </c:dLbls>
        <c:gapWidth val="100"/>
        <c:axId val="612014448"/>
        <c:axId val="612014056"/>
      </c:barChart>
      <c:valAx>
        <c:axId val="61201405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crossAx val="612014448"/>
        <c:crosses val="autoZero"/>
        <c:crossBetween val="between"/>
      </c:valAx>
      <c:catAx>
        <c:axId val="61201444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crossAx val="6120140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2D617-582D-1B48-8652-2F58D787C706}" type="datetimeFigureOut">
              <a:rPr lang="nl-NL" smtClean="0"/>
              <a:t>8-3-2024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5E740-F99F-1544-A6FA-30ED7447769C}" type="slidenum">
              <a:rPr lang="nl-NL" smtClean="0"/>
              <a:t>‹N°›</a:t>
            </a:fld>
            <a:endParaRPr lang="nl-NL"/>
          </a:p>
        </p:txBody>
      </p:sp>
    </p:spTree>
    <p:extLst>
      <p:ext uri="{BB962C8B-B14F-4D97-AF65-F5344CB8AC3E}">
        <p14:creationId xmlns:p14="http://schemas.microsoft.com/office/powerpoint/2010/main" val="15494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jama.jamanetwork.com/data/Journals/JAMA/5045/JOC6014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urses.washington.edu/pharm550/Week1/reading%20wk1%20Hanlon%20Schmaeder.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Typische</a:t>
            </a:r>
            <a:r>
              <a:rPr lang="nl-BE" baseline="0" dirty="0"/>
              <a:t> casus.</a:t>
            </a:r>
          </a:p>
          <a:p>
            <a:r>
              <a:rPr lang="nl-BE" baseline="0" dirty="0"/>
              <a:t>Meeste mensen hier zullen wrsch in hun eigen praktijk al laagdrempelig zaken stoppen.</a:t>
            </a:r>
          </a:p>
          <a:p>
            <a:r>
              <a:rPr lang="nl-BE" dirty="0"/>
              <a:t>Voor de meeste zaken was</a:t>
            </a:r>
            <a:r>
              <a:rPr lang="nl-BE" baseline="0" dirty="0"/>
              <a:t> er ooit een indicatie.</a:t>
            </a:r>
          </a:p>
          <a:p>
            <a:r>
              <a:rPr lang="nl-BE" baseline="0" dirty="0"/>
              <a:t>Is deze pt herkenbaar?</a:t>
            </a:r>
            <a:endParaRPr lang="nl-BE" dirty="0"/>
          </a:p>
        </p:txBody>
      </p:sp>
      <p:sp>
        <p:nvSpPr>
          <p:cNvPr id="4" name="Tijdelijke aanduiding voor dianummer 3"/>
          <p:cNvSpPr>
            <a:spLocks noGrp="1"/>
          </p:cNvSpPr>
          <p:nvPr>
            <p:ph type="sldNum" sz="quarter" idx="10"/>
          </p:nvPr>
        </p:nvSpPr>
        <p:spPr/>
        <p:txBody>
          <a:bodyPr/>
          <a:lstStyle/>
          <a:p>
            <a:fld id="{9B7CB743-1C70-4991-A855-3316284D671F}" type="slidenum">
              <a:rPr lang="nl-BE" smtClean="0"/>
              <a:pPr/>
              <a:t>2</a:t>
            </a:fld>
            <a:endParaRPr lang="nl-BE"/>
          </a:p>
        </p:txBody>
      </p:sp>
    </p:spTree>
    <p:extLst>
      <p:ext uri="{BB962C8B-B14F-4D97-AF65-F5344CB8AC3E}">
        <p14:creationId xmlns:p14="http://schemas.microsoft.com/office/powerpoint/2010/main" val="292067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17C257C2-8D60-4760-88CB-024AF3EEC641}" type="slidenum">
              <a:rPr lang="nl-BE" smtClean="0">
                <a:solidFill>
                  <a:prstClr val="black"/>
                </a:solidFill>
              </a:rPr>
              <a:pPr/>
              <a:t>25</a:t>
            </a:fld>
            <a:endParaRPr lang="nl-BE">
              <a:solidFill>
                <a:prstClr val="black"/>
              </a:solidFill>
            </a:endParaRPr>
          </a:p>
        </p:txBody>
      </p:sp>
    </p:spTree>
    <p:extLst>
      <p:ext uri="{BB962C8B-B14F-4D97-AF65-F5344CB8AC3E}">
        <p14:creationId xmlns:p14="http://schemas.microsoft.com/office/powerpoint/2010/main" val="138018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endParaRPr lang="nl-BE" altLang="nl-BE"/>
          </a:p>
        </p:txBody>
      </p:sp>
      <p:sp>
        <p:nvSpPr>
          <p:cNvPr id="17412"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666C253-A767-4EE7-9C6F-AE5E6D4832FD}" type="slidenum">
              <a:rPr lang="en-US" altLang="nl-BE" sz="1200"/>
              <a:pPr algn="r" eaLnBrk="1" hangingPunct="1"/>
              <a:t>27</a:t>
            </a:fld>
            <a:endParaRPr lang="en-US" altLang="nl-BE" sz="1200"/>
          </a:p>
        </p:txBody>
      </p:sp>
    </p:spTree>
    <p:extLst>
      <p:ext uri="{BB962C8B-B14F-4D97-AF65-F5344CB8AC3E}">
        <p14:creationId xmlns:p14="http://schemas.microsoft.com/office/powerpoint/2010/main" val="308145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73536" y="1092619"/>
            <a:ext cx="4555387" cy="374317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4098" name="Text Box 2"/>
          <p:cNvSpPr txBox="1">
            <a:spLocks noGrp="1" noChangeArrowheads="1"/>
          </p:cNvSpPr>
          <p:nvPr>
            <p:ph type="body"/>
          </p:nvPr>
        </p:nvSpPr>
        <p:spPr bwMode="auto">
          <a:xfrm>
            <a:off x="1175432" y="5197698"/>
            <a:ext cx="5359463" cy="41533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nl-BE">
                <a:latin typeface="Arial" panose="020B0604020202020204" pitchFamily="34" charset="0"/>
                <a:ea typeface="msgothic" charset="0"/>
                <a:cs typeface="msgothic" charset="0"/>
              </a:rPr>
              <a:t>Antithrombotic use (including 460 patients on injectable or undefined factor Xa or direct thrombin inhibitor treatment) for stroke prevention in men and women with nonvalvular atrial fibrillation. AP indicates antiplatelet; DTI, direct thrombin inhibitor; factor Xa, factor Xa inhibitor; and VKA, vitamin K antagonist.</a:t>
            </a:r>
          </a:p>
        </p:txBody>
      </p:sp>
    </p:spTree>
    <p:extLst>
      <p:ext uri="{BB962C8B-B14F-4D97-AF65-F5344CB8AC3E}">
        <p14:creationId xmlns:p14="http://schemas.microsoft.com/office/powerpoint/2010/main" val="113070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B41DC-3DD0-42B0-AF41-3FF5D2C91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04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Typische</a:t>
            </a:r>
            <a:r>
              <a:rPr lang="nl-BE" baseline="0" dirty="0"/>
              <a:t> casus.</a:t>
            </a:r>
          </a:p>
          <a:p>
            <a:r>
              <a:rPr lang="nl-BE" baseline="0" dirty="0"/>
              <a:t>Meeste mensen hier zullen wrsch in hun eigen praktijk al laagdrempelig zaken stoppen.</a:t>
            </a:r>
          </a:p>
          <a:p>
            <a:r>
              <a:rPr lang="nl-BE" dirty="0"/>
              <a:t>Voor de meeste zaken was</a:t>
            </a:r>
            <a:r>
              <a:rPr lang="nl-BE" baseline="0" dirty="0"/>
              <a:t> er ooit een indicatie.</a:t>
            </a:r>
          </a:p>
          <a:p>
            <a:r>
              <a:rPr lang="nl-BE" baseline="0" dirty="0"/>
              <a:t>Is deze pt herkenbaar?</a:t>
            </a:r>
            <a:endParaRPr lang="nl-BE" dirty="0"/>
          </a:p>
        </p:txBody>
      </p:sp>
      <p:sp>
        <p:nvSpPr>
          <p:cNvPr id="4" name="Tijdelijke aanduiding voor dianummer 3"/>
          <p:cNvSpPr>
            <a:spLocks noGrp="1"/>
          </p:cNvSpPr>
          <p:nvPr>
            <p:ph type="sldNum" sz="quarter" idx="10"/>
          </p:nvPr>
        </p:nvSpPr>
        <p:spPr/>
        <p:txBody>
          <a:bodyPr/>
          <a:lstStyle/>
          <a:p>
            <a:fld id="{9B7CB743-1C70-4991-A855-3316284D671F}" type="slidenum">
              <a:rPr lang="nl-BE" smtClean="0"/>
              <a:pPr/>
              <a:t>3</a:t>
            </a:fld>
            <a:endParaRPr lang="nl-BE"/>
          </a:p>
        </p:txBody>
      </p:sp>
    </p:spTree>
    <p:extLst>
      <p:ext uri="{BB962C8B-B14F-4D97-AF65-F5344CB8AC3E}">
        <p14:creationId xmlns:p14="http://schemas.microsoft.com/office/powerpoint/2010/main" val="269257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a:t>Per leeftijdsgroep: piek rond de 85 jaar.</a:t>
            </a:r>
          </a:p>
          <a:p>
            <a:r>
              <a:rPr lang="nl-BE" altLang="nl-BE"/>
              <a:t>Nadien minder? Kan bias zijn (meer opnames, meer WZC, nog slechtere therapietrouw).</a:t>
            </a:r>
          </a:p>
        </p:txBody>
      </p:sp>
      <p:sp>
        <p:nvSpPr>
          <p:cNvPr id="81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7B64FE-02F4-4A79-8ECB-98F84200EA50}" type="slidenum">
              <a:rPr lang="nl-BE" altLang="nl-BE" smtClean="0">
                <a:latin typeface="Calibri" panose="020F0502020204030204" pitchFamily="34" charset="0"/>
              </a:rPr>
              <a:pPr/>
              <a:t>4</a:t>
            </a:fld>
            <a:endParaRPr lang="nl-BE" altLang="nl-BE">
              <a:latin typeface="Calibri" panose="020F0502020204030204" pitchFamily="34" charset="0"/>
            </a:endParaRPr>
          </a:p>
        </p:txBody>
      </p:sp>
    </p:spTree>
    <p:extLst>
      <p:ext uri="{BB962C8B-B14F-4D97-AF65-F5344CB8AC3E}">
        <p14:creationId xmlns:p14="http://schemas.microsoft.com/office/powerpoint/2010/main" val="401578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Mortalitiet</a:t>
            </a:r>
            <a:r>
              <a:rPr lang="nl-BE" dirty="0"/>
              <a:t> op 6 m rond 20%</a:t>
            </a:r>
          </a:p>
        </p:txBody>
      </p:sp>
      <p:sp>
        <p:nvSpPr>
          <p:cNvPr id="4" name="Tijdelijke aanduiding voor dianummer 3"/>
          <p:cNvSpPr>
            <a:spLocks noGrp="1"/>
          </p:cNvSpPr>
          <p:nvPr>
            <p:ph type="sldNum" sz="quarter" idx="5"/>
          </p:nvPr>
        </p:nvSpPr>
        <p:spPr/>
        <p:txBody>
          <a:bodyPr/>
          <a:lstStyle/>
          <a:p>
            <a:fld id="{EDF5E740-F99F-1544-A6FA-30ED7447769C}" type="slidenum">
              <a:rPr lang="nl-NL" smtClean="0"/>
              <a:t>5</a:t>
            </a:fld>
            <a:endParaRPr lang="nl-NL"/>
          </a:p>
        </p:txBody>
      </p:sp>
    </p:spTree>
    <p:extLst>
      <p:ext uri="{BB962C8B-B14F-4D97-AF65-F5344CB8AC3E}">
        <p14:creationId xmlns:p14="http://schemas.microsoft.com/office/powerpoint/2010/main" val="317972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BE" dirty="0"/>
              <a:t>Voor mij staan</a:t>
            </a:r>
            <a:r>
              <a:rPr lang="nl-BE" baseline="0" dirty="0"/>
              <a:t> die 3 zaken op hetzelfde niveau.</a:t>
            </a:r>
          </a:p>
          <a:p>
            <a:endParaRPr lang="nl-BE" baseline="0" dirty="0"/>
          </a:p>
          <a:p>
            <a:r>
              <a:rPr lang="nl-BE" baseline="0" dirty="0"/>
              <a:t>Arbitraire begrippen.</a:t>
            </a:r>
          </a:p>
          <a:p>
            <a:r>
              <a:rPr lang="nl-BE" baseline="0" dirty="0"/>
              <a:t>Gaan hand in hand. </a:t>
            </a:r>
          </a:p>
          <a:p>
            <a:r>
              <a:rPr lang="nl-BE" baseline="0" dirty="0"/>
              <a:t>Het 1 gaat vaak samen met het ander.</a:t>
            </a:r>
          </a:p>
          <a:p>
            <a:r>
              <a:rPr lang="nl-BE" baseline="0" dirty="0"/>
              <a:t>Bvb overbehandeling van het 1 leidt tot onderbehandeling van het ander.</a:t>
            </a:r>
          </a:p>
        </p:txBody>
      </p:sp>
      <p:sp>
        <p:nvSpPr>
          <p:cNvPr id="4" name="Tijdelijke aanduiding voor dianummer 3"/>
          <p:cNvSpPr>
            <a:spLocks noGrp="1"/>
          </p:cNvSpPr>
          <p:nvPr>
            <p:ph type="sldNum" sz="quarter" idx="10"/>
          </p:nvPr>
        </p:nvSpPr>
        <p:spPr/>
        <p:txBody>
          <a:bodyPr/>
          <a:lstStyle/>
          <a:p>
            <a:fld id="{9B7CB743-1C70-4991-A855-3316284D671F}" type="slidenum">
              <a:rPr lang="nl-BE" smtClean="0"/>
              <a:pPr/>
              <a:t>7</a:t>
            </a:fld>
            <a:endParaRPr lang="nl-BE"/>
          </a:p>
        </p:txBody>
      </p:sp>
    </p:spTree>
    <p:extLst>
      <p:ext uri="{BB962C8B-B14F-4D97-AF65-F5344CB8AC3E}">
        <p14:creationId xmlns:p14="http://schemas.microsoft.com/office/powerpoint/2010/main" val="234800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5225" y="1241425"/>
            <a:ext cx="4467225" cy="33496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5D063C-6A39-4900-85AA-42FCBCDC7778}" type="slidenum">
              <a:rPr lang="nl-BE" smtClean="0"/>
              <a:pPr/>
              <a:t>14</a:t>
            </a:fld>
            <a:endParaRPr lang="nl-BE"/>
          </a:p>
        </p:txBody>
      </p:sp>
    </p:spTree>
    <p:extLst>
      <p:ext uri="{BB962C8B-B14F-4D97-AF65-F5344CB8AC3E}">
        <p14:creationId xmlns:p14="http://schemas.microsoft.com/office/powerpoint/2010/main" val="50979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5225" y="1241425"/>
            <a:ext cx="4467225" cy="3349625"/>
          </a:xfrm>
        </p:spPr>
      </p:sp>
      <p:sp>
        <p:nvSpPr>
          <p:cNvPr id="3" name="Tijdelijke aanduiding voor notities 2"/>
          <p:cNvSpPr>
            <a:spLocks noGrp="1"/>
          </p:cNvSpPr>
          <p:nvPr>
            <p:ph type="body" idx="1"/>
          </p:nvPr>
        </p:nvSpPr>
        <p:spPr/>
        <p:txBody>
          <a:bodyPr/>
          <a:lstStyle/>
          <a:p>
            <a:r>
              <a:rPr lang="nl-BE" dirty="0">
                <a:hlinkClick r:id="rId3"/>
              </a:rPr>
              <a:t>http://jama.jamanetwork.com/data/Journals/JAMA/5045/JOC60142.pdf</a:t>
            </a:r>
            <a:endParaRPr lang="nl-BE" dirty="0"/>
          </a:p>
        </p:txBody>
      </p:sp>
      <p:sp>
        <p:nvSpPr>
          <p:cNvPr id="4" name="Tijdelijke aanduiding voor dianummer 3"/>
          <p:cNvSpPr>
            <a:spLocks noGrp="1"/>
          </p:cNvSpPr>
          <p:nvPr>
            <p:ph type="sldNum" sz="quarter" idx="10"/>
          </p:nvPr>
        </p:nvSpPr>
        <p:spPr/>
        <p:txBody>
          <a:bodyPr/>
          <a:lstStyle/>
          <a:p>
            <a:fld id="{BE5D063C-6A39-4900-85AA-42FCBCDC7778}" type="slidenum">
              <a:rPr lang="nl-BE" smtClean="0"/>
              <a:pPr/>
              <a:t>15</a:t>
            </a:fld>
            <a:endParaRPr lang="nl-BE"/>
          </a:p>
        </p:txBody>
      </p:sp>
    </p:spTree>
    <p:extLst>
      <p:ext uri="{BB962C8B-B14F-4D97-AF65-F5344CB8AC3E}">
        <p14:creationId xmlns:p14="http://schemas.microsoft.com/office/powerpoint/2010/main" val="175907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https://www.rcpsych.ac.uk/pdf/Antipsychotic%20Bannerjee%20Report.pdf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important to </a:t>
            </a:r>
            <a:r>
              <a:rPr lang="en-US" sz="1200" kern="1200" baseline="0" dirty="0" err="1">
                <a:solidFill>
                  <a:schemeClr val="tx1"/>
                </a:solidFill>
                <a:latin typeface="+mn-lt"/>
                <a:ea typeface="+mn-ea"/>
                <a:cs typeface="+mn-cs"/>
              </a:rPr>
              <a:t>recognise</a:t>
            </a:r>
            <a:r>
              <a:rPr lang="en-US" sz="1200" kern="1200" baseline="0" dirty="0">
                <a:solidFill>
                  <a:schemeClr val="tx1"/>
                </a:solidFill>
                <a:latin typeface="+mn-lt"/>
                <a:ea typeface="+mn-ea"/>
                <a:cs typeface="+mn-cs"/>
              </a:rPr>
              <a:t> that this balance of risks and benefits might alter markedly with longer periods of treatment. While it is unlikely that incremental treatment benefits would accrue over time, there is evidence, at least for mortality, that adverse events are likely to accumulate. Thus, in the DART-AD trial,27,28 continuation compared with cessation of antipsychotic medication was associated with increased mortality; NNH were 21.9 at one year but down to 6.0 at two years. This may suggest, under the scenario described in the paragraph above, that longer-term treatment may result in up to 167 additional deaths among 1,000 people with dementia treated with antipsychotics over a two-year period. So, these data suggest that mortality may increase with length of time taking antipsychotics. </a:t>
            </a:r>
            <a:endParaRPr lang="en-GB" dirty="0"/>
          </a:p>
        </p:txBody>
      </p:sp>
      <p:sp>
        <p:nvSpPr>
          <p:cNvPr id="4" name="Tijdelijke aanduiding voor dianummer 3"/>
          <p:cNvSpPr>
            <a:spLocks noGrp="1"/>
          </p:cNvSpPr>
          <p:nvPr>
            <p:ph type="sldNum" sz="quarter" idx="10"/>
          </p:nvPr>
        </p:nvSpPr>
        <p:spPr/>
        <p:txBody>
          <a:bodyPr/>
          <a:lstStyle/>
          <a:p>
            <a:fld id="{7065925E-E247-4D88-8E86-98DBEAD80C35}" type="slidenum">
              <a:rPr lang="nl-BE" smtClean="0"/>
              <a:pPr/>
              <a:t>17</a:t>
            </a:fld>
            <a:endParaRPr lang="nl-BE"/>
          </a:p>
        </p:txBody>
      </p:sp>
    </p:spTree>
    <p:extLst>
      <p:ext uri="{BB962C8B-B14F-4D97-AF65-F5344CB8AC3E}">
        <p14:creationId xmlns:p14="http://schemas.microsoft.com/office/powerpoint/2010/main" val="245644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5225" y="1241425"/>
            <a:ext cx="4467225" cy="3349625"/>
          </a:xfrm>
        </p:spPr>
      </p:sp>
      <p:sp>
        <p:nvSpPr>
          <p:cNvPr id="3" name="Tijdelijke aanduiding voor notities 2"/>
          <p:cNvSpPr>
            <a:spLocks noGrp="1"/>
          </p:cNvSpPr>
          <p:nvPr>
            <p:ph type="body" idx="1"/>
          </p:nvPr>
        </p:nvSpPr>
        <p:spPr/>
        <p:txBody>
          <a:bodyPr>
            <a:normAutofit/>
          </a:bodyPr>
          <a:lstStyle/>
          <a:p>
            <a:r>
              <a:rPr lang="en-GB" dirty="0" err="1"/>
              <a:t>Cijfers</a:t>
            </a:r>
            <a:r>
              <a:rPr lang="en-GB" dirty="0"/>
              <a:t>? </a:t>
            </a:r>
            <a:r>
              <a:rPr lang="en-GB" dirty="0" err="1"/>
              <a:t>figuren</a:t>
            </a:r>
            <a:r>
              <a:rPr lang="en-GB" dirty="0"/>
              <a:t>?</a:t>
            </a:r>
            <a:r>
              <a:rPr lang="en-GB" baseline="0" dirty="0"/>
              <a:t> </a:t>
            </a:r>
          </a:p>
          <a:p>
            <a:endParaRPr lang="en-GB" baseline="0" dirty="0">
              <a:hlinkClick r:id="rId3"/>
            </a:endParaRPr>
          </a:p>
          <a:p>
            <a:r>
              <a:rPr lang="nl-BE" dirty="0">
                <a:hlinkClick r:id="rId3"/>
              </a:rPr>
              <a:t>https://courses.washington.edu/pharm550/Week1/reading%20wk1%20Hanlon%20Schmaeder.pdf</a:t>
            </a:r>
            <a:endParaRPr lang="en-GB" dirty="0"/>
          </a:p>
        </p:txBody>
      </p:sp>
      <p:sp>
        <p:nvSpPr>
          <p:cNvPr id="4" name="Tijdelijke aanduiding voor dianummer 3"/>
          <p:cNvSpPr>
            <a:spLocks noGrp="1"/>
          </p:cNvSpPr>
          <p:nvPr>
            <p:ph type="sldNum" sz="quarter" idx="10"/>
          </p:nvPr>
        </p:nvSpPr>
        <p:spPr/>
        <p:txBody>
          <a:bodyPr/>
          <a:lstStyle/>
          <a:p>
            <a:fld id="{BE5D063C-6A39-4900-85AA-42FCBCDC7778}" type="slidenum">
              <a:rPr lang="nl-BE" smtClean="0"/>
              <a:pPr/>
              <a:t>18</a:t>
            </a:fld>
            <a:endParaRPr lang="nl-BE"/>
          </a:p>
        </p:txBody>
      </p:sp>
    </p:spTree>
    <p:extLst>
      <p:ext uri="{BB962C8B-B14F-4D97-AF65-F5344CB8AC3E}">
        <p14:creationId xmlns:p14="http://schemas.microsoft.com/office/powerpoint/2010/main" val="158279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Titelstijl van model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CD0F7C9-346E-5D4D-BDD8-6D2B154F0DE9}"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133047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CD0F7C9-346E-5D4D-BDD8-6D2B154F0DE9}"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17162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CD0F7C9-346E-5D4D-BDD8-6D2B154F0DE9}"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214283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0F7C9-346E-5D4D-BDD8-6D2B154F0DE9}"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29195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788033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320676" y="152399"/>
            <a:ext cx="7999417" cy="683684"/>
          </a:xfrm>
          <a:noFill/>
          <a:ln w="9525">
            <a:noFill/>
            <a:miter lim="800000"/>
            <a:headEnd/>
            <a:tailEnd/>
          </a:ln>
        </p:spPr>
        <p:txBody>
          <a:bodyPr vert="horz" wrap="square" lIns="91346" tIns="45673" rIns="91346" bIns="45673" numCol="1" anchor="ctr" anchorCtr="0" compatLnSpc="1">
            <a:prstTxWarp prst="textNoShape">
              <a:avLst/>
            </a:prstTxWarp>
          </a:bodyPr>
          <a:lstStyle>
            <a:lvl1pPr>
              <a:defRPr lang="en-US" sz="2400" dirty="0">
                <a:solidFill>
                  <a:schemeClr val="accent1"/>
                </a:solidFill>
              </a:defRPr>
            </a:lvl1pPr>
          </a:lstStyle>
          <a:p>
            <a:pPr marL="0" lvl="0" defTabSz="913343" latinLnBrk="0"/>
            <a:r>
              <a:rPr lang="en-US" dirty="0"/>
              <a:t>Click to edit Master title style</a:t>
            </a:r>
          </a:p>
        </p:txBody>
      </p:sp>
      <p:sp>
        <p:nvSpPr>
          <p:cNvPr id="5" name="Footer Placeholder 8"/>
          <p:cNvSpPr>
            <a:spLocks noGrp="1"/>
          </p:cNvSpPr>
          <p:nvPr>
            <p:ph type="ftr" sz="quarter" idx="14"/>
          </p:nvPr>
        </p:nvSpPr>
        <p:spPr>
          <a:xfrm>
            <a:off x="2400300" y="6467477"/>
            <a:ext cx="4343400" cy="273051"/>
          </a:xfrm>
          <a:prstGeom prst="rect">
            <a:avLst/>
          </a:prstGeom>
        </p:spPr>
        <p:txBody>
          <a:bodyPr/>
          <a:lstStyle>
            <a:lvl1pPr algn="ctr">
              <a:defRPr sz="800"/>
            </a:lvl1pPr>
          </a:lstStyle>
          <a:p>
            <a:pPr>
              <a:defRPr/>
            </a:pPr>
            <a:r>
              <a:rPr lang="en-US"/>
              <a:t>CONFIDENTIAL – FOR INTERNAL USE ONLY</a:t>
            </a:r>
            <a:endParaRPr lang="en-US" dirty="0"/>
          </a:p>
        </p:txBody>
      </p:sp>
      <p:sp>
        <p:nvSpPr>
          <p:cNvPr id="3" name="Content Placeholder 2">
            <a:extLst>
              <a:ext uri="{FF2B5EF4-FFF2-40B4-BE49-F238E27FC236}">
                <a16:creationId xmlns:a16="http://schemas.microsoft.com/office/drawing/2014/main" id="{47E16D7A-E1D7-4A6B-8F00-0DAB97E2A2EB}"/>
              </a:ext>
            </a:extLst>
          </p:cNvPr>
          <p:cNvSpPr>
            <a:spLocks noGrp="1"/>
          </p:cNvSpPr>
          <p:nvPr>
            <p:ph sz="quarter" idx="15"/>
          </p:nvPr>
        </p:nvSpPr>
        <p:spPr>
          <a:xfrm>
            <a:off x="335280" y="1525200"/>
            <a:ext cx="8276400" cy="4723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681692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descr="Titelblad"/>
          <p:cNvPicPr>
            <a:picLocks noChangeAspect="1" noChangeArrowheads="1"/>
          </p:cNvPicPr>
          <p:nvPr/>
        </p:nvPicPr>
        <p:blipFill>
          <a:blip r:embed="rId3"/>
          <a:srcRect/>
          <a:stretch>
            <a:fillRect/>
          </a:stretch>
        </p:blipFill>
        <p:spPr bwMode="auto">
          <a:xfrm>
            <a:off x="1358" y="0"/>
            <a:ext cx="9142642" cy="6856560"/>
          </a:xfrm>
          <a:prstGeom prst="rect">
            <a:avLst/>
          </a:prstGeom>
          <a:noFill/>
        </p:spPr>
      </p:pic>
      <p:sp>
        <p:nvSpPr>
          <p:cNvPr id="6153" name="Rectangle 9"/>
          <p:cNvSpPr>
            <a:spLocks noGrp="1" noChangeArrowheads="1"/>
          </p:cNvSpPr>
          <p:nvPr>
            <p:ph type="subTitle" sz="quarter" idx="1"/>
          </p:nvPr>
        </p:nvSpPr>
        <p:spPr>
          <a:xfrm>
            <a:off x="661095" y="3886152"/>
            <a:ext cx="7771585" cy="391639"/>
          </a:xfrm>
        </p:spPr>
        <p:txBody>
          <a:bodyPr lIns="80147" tIns="40074" rIns="80147" bIns="40074"/>
          <a:lstStyle>
            <a:lvl1pPr marL="0" indent="0">
              <a:buFontTx/>
              <a:buNone/>
              <a:defRPr sz="1600" b="1">
                <a:solidFill>
                  <a:schemeClr val="bg1"/>
                </a:solidFill>
              </a:defRPr>
            </a:lvl1pPr>
          </a:lstStyle>
          <a:p>
            <a:r>
              <a:rPr lang="nl-BE"/>
              <a:t>Click to edit Master subtitle style</a:t>
            </a:r>
            <a:endParaRPr lang="nl-NL"/>
          </a:p>
        </p:txBody>
      </p:sp>
      <p:sp>
        <p:nvSpPr>
          <p:cNvPr id="6147" name="Rectangle 3"/>
          <p:cNvSpPr>
            <a:spLocks noGrp="1" noChangeArrowheads="1"/>
          </p:cNvSpPr>
          <p:nvPr>
            <p:ph type="ctrTitle"/>
          </p:nvPr>
        </p:nvSpPr>
        <p:spPr>
          <a:xfrm>
            <a:off x="661095" y="3233900"/>
            <a:ext cx="7772943" cy="391639"/>
          </a:xfrm>
        </p:spPr>
        <p:txBody>
          <a:bodyPr/>
          <a:lstStyle>
            <a:lvl1pPr>
              <a:defRPr sz="2100">
                <a:solidFill>
                  <a:schemeClr val="bg1"/>
                </a:solidFill>
              </a:defRPr>
            </a:lvl1pPr>
          </a:lstStyle>
          <a:p>
            <a:r>
              <a:rPr lang="nl-BE"/>
              <a:t>Click to edit Master title style</a:t>
            </a:r>
            <a:endParaRPr lang="nl-NL"/>
          </a:p>
        </p:txBody>
      </p:sp>
      <p:sp>
        <p:nvSpPr>
          <p:cNvPr id="6149" name="Rectangle 5"/>
          <p:cNvSpPr>
            <a:spLocks noGrp="1" noChangeArrowheads="1"/>
          </p:cNvSpPr>
          <p:nvPr>
            <p:ph type="dt" sz="half" idx="2"/>
          </p:nvPr>
        </p:nvSpPr>
        <p:spPr/>
        <p:txBody>
          <a:bodyPr/>
          <a:lstStyle>
            <a:lvl1pPr>
              <a:defRPr>
                <a:solidFill>
                  <a:schemeClr val="tx1"/>
                </a:solidFill>
              </a:defRPr>
            </a:lvl1pPr>
          </a:lstStyle>
          <a:p>
            <a:fld id="{5A6193B2-916B-E243-9DE1-19BA9CC7AD29}" type="datetimeFigureOut">
              <a:rPr lang="en-US" smtClean="0"/>
              <a:pPr/>
              <a:t>3/8/2024</a:t>
            </a:fld>
            <a:endParaRPr lang="nl-NL"/>
          </a:p>
        </p:txBody>
      </p:sp>
      <p:sp>
        <p:nvSpPr>
          <p:cNvPr id="6150" name="Rectangle 6"/>
          <p:cNvSpPr>
            <a:spLocks noGrp="1" noChangeArrowheads="1"/>
          </p:cNvSpPr>
          <p:nvPr>
            <p:ph type="ftr" sz="quarter" idx="3"/>
          </p:nvPr>
        </p:nvSpPr>
        <p:spPr/>
        <p:txBody>
          <a:bodyPr/>
          <a:lstStyle>
            <a:lvl1pPr>
              <a:defRPr>
                <a:solidFill>
                  <a:schemeClr val="tx1"/>
                </a:solidFill>
              </a:defRPr>
            </a:lvl1pPr>
          </a:lstStyle>
          <a:p>
            <a:endParaRPr lang="nl-NL"/>
          </a:p>
        </p:txBody>
      </p:sp>
      <p:sp>
        <p:nvSpPr>
          <p:cNvPr id="6151" name="Rectangle 7"/>
          <p:cNvSpPr>
            <a:spLocks noGrp="1" noChangeArrowheads="1"/>
          </p:cNvSpPr>
          <p:nvPr>
            <p:ph type="sldNum" sz="quarter" idx="4"/>
          </p:nvPr>
        </p:nvSpPr>
        <p:spPr/>
        <p:txBody>
          <a:bodyPr/>
          <a:lstStyle>
            <a:lvl1pPr>
              <a:defRPr>
                <a:solidFill>
                  <a:schemeClr val="tx1"/>
                </a:solidFill>
              </a:defRPr>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3667564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3456628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nl-BE"/>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nl-BE"/>
              <a:t>Click to edit Master text styles</a:t>
            </a:r>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177261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1000465" y="2056104"/>
            <a:ext cx="3777872" cy="405029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908656" y="2056104"/>
            <a:ext cx="3777873" cy="405029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111872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nl-BE"/>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nl-BE"/>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402383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CD0F7C9-346E-5D4D-BDD8-6D2B154F0DE9}"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173650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363967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341522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nl-BE"/>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nl-BE"/>
              <a:t>Click to edit Master text styles</a:t>
            </a:r>
          </a:p>
        </p:txBody>
      </p:sp>
      <p:sp>
        <p:nvSpPr>
          <p:cNvPr id="5" name="Date Placeholder 4"/>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3392974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nl-BE"/>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r>
              <a:rPr lang="nl-BE"/>
              <a:t>Click icon to add picture</a:t>
            </a:r>
            <a:endParaRPr lang="en-US"/>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nl-BE"/>
              <a:t>Click to edit Master text styles</a:t>
            </a:r>
          </a:p>
        </p:txBody>
      </p:sp>
      <p:sp>
        <p:nvSpPr>
          <p:cNvPr id="5" name="Date Placeholder 4"/>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1703669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1243766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691" y="1141801"/>
            <a:ext cx="1920838" cy="4964598"/>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1000465" y="1141801"/>
            <a:ext cx="5634908" cy="4964598"/>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pPr/>
              <a:t>3/8/2024</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2070678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6301" y="0"/>
            <a:ext cx="8280920" cy="857232"/>
          </a:xfrm>
        </p:spPr>
        <p:txBody>
          <a:bodyPr>
            <a:normAutofit/>
          </a:bodyPr>
          <a:lstStyle>
            <a:lvl1pPr algn="l" defTabSz="514367" rtl="0" eaLnBrk="1" latinLnBrk="0" hangingPunct="1">
              <a:spcBef>
                <a:spcPct val="0"/>
              </a:spcBef>
              <a:buNone/>
              <a:defRPr lang="en-GB" sz="1575" kern="1200" dirty="0">
                <a:solidFill>
                  <a:srgbClr val="76004B"/>
                </a:solidFill>
                <a:latin typeface="+mj-lt"/>
                <a:ea typeface="+mj-ea"/>
                <a:cs typeface="+mj-cs"/>
              </a:defRPr>
            </a:lvl1pPr>
          </a:lstStyle>
          <a:p>
            <a:r>
              <a:rPr lang="en-US" dirty="0"/>
              <a:t>Click to edit Master title style</a:t>
            </a:r>
            <a:endParaRPr lang="en-GB" dirty="0"/>
          </a:p>
        </p:txBody>
      </p:sp>
      <p:sp>
        <p:nvSpPr>
          <p:cNvPr id="9" name="Text Placeholder 9"/>
          <p:cNvSpPr>
            <a:spLocks noGrp="1"/>
          </p:cNvSpPr>
          <p:nvPr>
            <p:ph type="body" sz="quarter" idx="14"/>
          </p:nvPr>
        </p:nvSpPr>
        <p:spPr>
          <a:xfrm>
            <a:off x="4643441" y="6436165"/>
            <a:ext cx="4043663" cy="357187"/>
          </a:xfrm>
        </p:spPr>
        <p:txBody>
          <a:bodyPr anchor="ctr">
            <a:noAutofit/>
          </a:bodyPr>
          <a:lstStyle>
            <a:lvl1pPr algn="r">
              <a:buNone/>
              <a:defRPr sz="563">
                <a:solidFill>
                  <a:schemeClr val="bg1"/>
                </a:solidFill>
              </a:defRPr>
            </a:lvl1pPr>
          </a:lstStyle>
          <a:p>
            <a:pPr lvl="0"/>
            <a:endParaRPr lang="en-GB" dirty="0"/>
          </a:p>
        </p:txBody>
      </p:sp>
    </p:spTree>
    <p:extLst>
      <p:ext uri="{BB962C8B-B14F-4D97-AF65-F5344CB8AC3E}">
        <p14:creationId xmlns:p14="http://schemas.microsoft.com/office/powerpoint/2010/main" val="2424229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0F7C9-346E-5D4D-BDD8-6D2B154F0DE9}"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1299817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DF3183-C73B-429E-A536-E37D2E718B7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3185699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F3183-C73B-429E-A536-E37D2E718B7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223036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CCD0F7C9-346E-5D4D-BDD8-6D2B154F0DE9}"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1064619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F3183-C73B-429E-A536-E37D2E718B7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3125857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DF3183-C73B-429E-A536-E37D2E718B79}"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1091054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DF3183-C73B-429E-A536-E37D2E718B79}"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1174969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DF3183-C73B-429E-A536-E37D2E718B79}"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1847281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F3183-C73B-429E-A536-E37D2E718B79}"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2500062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DF3183-C73B-429E-A536-E37D2E718B79}"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1269720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DF3183-C73B-429E-A536-E37D2E718B79}"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3420516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F3183-C73B-429E-A536-E37D2E718B7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3567643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F3183-C73B-429E-A536-E37D2E718B7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B9D4D-B902-4B36-BC0E-A9D9FE86507E}" type="slidenum">
              <a:rPr lang="en-US" smtClean="0"/>
              <a:t>‹N°›</a:t>
            </a:fld>
            <a:endParaRPr lang="en-US"/>
          </a:p>
        </p:txBody>
      </p:sp>
    </p:spTree>
    <p:extLst>
      <p:ext uri="{BB962C8B-B14F-4D97-AF65-F5344CB8AC3E}">
        <p14:creationId xmlns:p14="http://schemas.microsoft.com/office/powerpoint/2010/main" val="578185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313" y="870585"/>
            <a:ext cx="7855372" cy="5232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89" b="1" i="0">
                <a:solidFill>
                  <a:schemeClr val="tx1"/>
                </a:solidFill>
                <a:latin typeface="Arial"/>
                <a:cs typeface="Arial"/>
              </a:defRPr>
            </a:lvl1pPr>
          </a:lstStyle>
          <a:p>
            <a:pPr marL="67734">
              <a:spcBef>
                <a:spcPts val="4"/>
              </a:spcBef>
            </a:pPr>
            <a:r>
              <a:rPr lang="nl-BE" spc="-4"/>
              <a:t>AGS</a:t>
            </a:r>
            <a:r>
              <a:rPr lang="nl-BE" spc="-62"/>
              <a:t> </a:t>
            </a:r>
            <a:r>
              <a:rPr lang="nl-BE" spc="27"/>
              <a:t>2016</a:t>
            </a:r>
          </a:p>
          <a:p>
            <a:pPr marL="11289"/>
            <a:r>
              <a:rPr lang="nl-BE" spc="27"/>
              <a:t>S</a:t>
            </a:r>
            <a:r>
              <a:rPr lang="nl-BE" spc="36"/>
              <a:t>y</a:t>
            </a:r>
            <a:r>
              <a:rPr lang="nl-BE" spc="9"/>
              <a:t>m</a:t>
            </a:r>
            <a:r>
              <a:rPr lang="nl-BE" spc="-13"/>
              <a:t>po</a:t>
            </a:r>
            <a:r>
              <a:rPr lang="nl-BE" spc="36"/>
              <a:t>s</a:t>
            </a:r>
            <a:r>
              <a:rPr lang="nl-BE" spc="18"/>
              <a:t>i</a:t>
            </a:r>
            <a:r>
              <a:rPr lang="nl-BE" spc="-13"/>
              <a:t>u</a:t>
            </a:r>
            <a:r>
              <a:rPr lang="nl-BE"/>
              <a:t>m</a:t>
            </a:r>
            <a:endParaRPr lang="nl-BE"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defRPr sz="889" b="1" i="0">
                <a:solidFill>
                  <a:schemeClr val="tx1"/>
                </a:solidFill>
                <a:latin typeface="Arial"/>
                <a:cs typeface="Arial"/>
              </a:defRPr>
            </a:lvl1pPr>
          </a:lstStyle>
          <a:p>
            <a:pPr marL="33867">
              <a:spcBef>
                <a:spcPts val="4"/>
              </a:spcBef>
            </a:pPr>
            <a:fld id="{81D60167-4931-47E6-BA6A-407CBD079E47}" type="slidenum">
              <a:rPr lang="nl-BE" smtClean="0"/>
              <a:pPr marL="33867">
                <a:spcBef>
                  <a:spcPts val="4"/>
                </a:spcBef>
              </a:pPr>
              <a:t>‹N°›</a:t>
            </a:fld>
            <a:endParaRPr lang="nl-BE" dirty="0"/>
          </a:p>
        </p:txBody>
      </p:sp>
    </p:spTree>
    <p:extLst>
      <p:ext uri="{BB962C8B-B14F-4D97-AF65-F5344CB8AC3E}">
        <p14:creationId xmlns:p14="http://schemas.microsoft.com/office/powerpoint/2010/main" val="61244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CD0F7C9-346E-5D4D-BDD8-6D2B154F0DE9}" type="datetimeFigureOut">
              <a:rPr lang="nl-NL" smtClean="0"/>
              <a:t>8-3-2024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231551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4313" y="291465"/>
            <a:ext cx="7855372" cy="465064"/>
          </a:xfrm>
        </p:spPr>
        <p:txBody>
          <a:bodyPr lIns="0" tIns="0" rIns="0" bIns="0"/>
          <a:lstStyle>
            <a:lvl1pPr>
              <a:defRPr sz="3022" b="1" i="0">
                <a:solidFill>
                  <a:schemeClr val="tx1"/>
                </a:solidFill>
                <a:latin typeface="Arial"/>
                <a:cs typeface="Arial"/>
              </a:defRPr>
            </a:lvl1pPr>
          </a:lstStyle>
          <a:p>
            <a:endParaRPr/>
          </a:p>
        </p:txBody>
      </p:sp>
      <p:sp>
        <p:nvSpPr>
          <p:cNvPr id="3" name="Holder 3"/>
          <p:cNvSpPr>
            <a:spLocks noGrp="1"/>
          </p:cNvSpPr>
          <p:nvPr>
            <p:ph type="body" idx="1"/>
          </p:nvPr>
        </p:nvSpPr>
        <p:spPr>
          <a:xfrm>
            <a:off x="648829" y="1772920"/>
            <a:ext cx="7846342" cy="273601"/>
          </a:xfrm>
        </p:spPr>
        <p:txBody>
          <a:bodyPr lIns="0" tIns="0" rIns="0" bIns="0"/>
          <a:lstStyle>
            <a:lvl1pPr>
              <a:defRPr sz="1778"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89" b="1" i="0">
                <a:solidFill>
                  <a:schemeClr val="tx1"/>
                </a:solidFill>
                <a:latin typeface="Arial"/>
                <a:cs typeface="Arial"/>
              </a:defRPr>
            </a:lvl1pPr>
          </a:lstStyle>
          <a:p>
            <a:pPr marL="67734">
              <a:spcBef>
                <a:spcPts val="4"/>
              </a:spcBef>
            </a:pPr>
            <a:r>
              <a:rPr lang="nl-BE" spc="-4"/>
              <a:t>AGS</a:t>
            </a:r>
            <a:r>
              <a:rPr lang="nl-BE" spc="-62"/>
              <a:t> </a:t>
            </a:r>
            <a:r>
              <a:rPr lang="nl-BE" spc="27"/>
              <a:t>2016</a:t>
            </a:r>
          </a:p>
          <a:p>
            <a:pPr marL="11289"/>
            <a:r>
              <a:rPr lang="nl-BE" spc="27"/>
              <a:t>S</a:t>
            </a:r>
            <a:r>
              <a:rPr lang="nl-BE" spc="36"/>
              <a:t>y</a:t>
            </a:r>
            <a:r>
              <a:rPr lang="nl-BE" spc="9"/>
              <a:t>m</a:t>
            </a:r>
            <a:r>
              <a:rPr lang="nl-BE" spc="-13"/>
              <a:t>po</a:t>
            </a:r>
            <a:r>
              <a:rPr lang="nl-BE" spc="36"/>
              <a:t>s</a:t>
            </a:r>
            <a:r>
              <a:rPr lang="nl-BE" spc="18"/>
              <a:t>i</a:t>
            </a:r>
            <a:r>
              <a:rPr lang="nl-BE" spc="-13"/>
              <a:t>u</a:t>
            </a:r>
            <a:r>
              <a:rPr lang="nl-BE"/>
              <a:t>m</a:t>
            </a:r>
            <a:endParaRPr lang="nl-BE"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defRPr sz="889" b="1" i="0">
                <a:solidFill>
                  <a:schemeClr val="tx1"/>
                </a:solidFill>
                <a:latin typeface="Arial"/>
                <a:cs typeface="Arial"/>
              </a:defRPr>
            </a:lvl1pPr>
          </a:lstStyle>
          <a:p>
            <a:pPr marL="33867">
              <a:spcBef>
                <a:spcPts val="4"/>
              </a:spcBef>
            </a:pPr>
            <a:fld id="{81D60167-4931-47E6-BA6A-407CBD079E47}" type="slidenum">
              <a:rPr lang="nl-BE" smtClean="0"/>
              <a:pPr marL="33867">
                <a:spcBef>
                  <a:spcPts val="4"/>
                </a:spcBef>
              </a:pPr>
              <a:t>‹N°›</a:t>
            </a:fld>
            <a:endParaRPr lang="nl-BE" dirty="0"/>
          </a:p>
        </p:txBody>
      </p:sp>
    </p:spTree>
    <p:extLst>
      <p:ext uri="{BB962C8B-B14F-4D97-AF65-F5344CB8AC3E}">
        <p14:creationId xmlns:p14="http://schemas.microsoft.com/office/powerpoint/2010/main" val="3120385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44313" y="291465"/>
            <a:ext cx="7855372" cy="465064"/>
          </a:xfrm>
        </p:spPr>
        <p:txBody>
          <a:bodyPr lIns="0" tIns="0" rIns="0" bIns="0"/>
          <a:lstStyle>
            <a:lvl1pPr>
              <a:defRPr sz="3022" b="1" i="0">
                <a:solidFill>
                  <a:schemeClr val="tx1"/>
                </a:solidFill>
                <a:latin typeface="Arial"/>
                <a:cs typeface="Arial"/>
              </a:defRPr>
            </a:lvl1pPr>
          </a:lstStyle>
          <a:p>
            <a:endParaRPr/>
          </a:p>
        </p:txBody>
      </p:sp>
      <p:sp>
        <p:nvSpPr>
          <p:cNvPr id="3" name="Holder 3"/>
          <p:cNvSpPr>
            <a:spLocks noGrp="1"/>
          </p:cNvSpPr>
          <p:nvPr>
            <p:ph sz="half" idx="2"/>
          </p:nvPr>
        </p:nvSpPr>
        <p:spPr>
          <a:xfrm>
            <a:off x="637263" y="1734820"/>
            <a:ext cx="3776133" cy="355610"/>
          </a:xfrm>
          <a:prstGeom prst="rect">
            <a:avLst/>
          </a:prstGeom>
        </p:spPr>
        <p:txBody>
          <a:bodyPr wrap="square" lIns="0" tIns="0" rIns="0" bIns="0">
            <a:spAutoFit/>
          </a:bodyPr>
          <a:lstStyle>
            <a:lvl1pPr>
              <a:defRPr sz="2311" b="0" i="0">
                <a:solidFill>
                  <a:schemeClr val="tx1"/>
                </a:solidFill>
                <a:latin typeface="Arial"/>
                <a:cs typeface="Arial"/>
              </a:defRPr>
            </a:lvl1pPr>
          </a:lstStyle>
          <a:p>
            <a:endParaRPr/>
          </a:p>
        </p:txBody>
      </p:sp>
      <p:sp>
        <p:nvSpPr>
          <p:cNvPr id="4" name="Holder 4"/>
          <p:cNvSpPr>
            <a:spLocks noGrp="1"/>
          </p:cNvSpPr>
          <p:nvPr>
            <p:ph sz="half" idx="3"/>
          </p:nvPr>
        </p:nvSpPr>
        <p:spPr>
          <a:xfrm>
            <a:off x="4709160"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89" b="1" i="0">
                <a:solidFill>
                  <a:schemeClr val="tx1"/>
                </a:solidFill>
                <a:latin typeface="Arial"/>
                <a:cs typeface="Arial"/>
              </a:defRPr>
            </a:lvl1pPr>
          </a:lstStyle>
          <a:p>
            <a:pPr marL="67734">
              <a:spcBef>
                <a:spcPts val="4"/>
              </a:spcBef>
            </a:pPr>
            <a:r>
              <a:rPr lang="nl-BE" spc="-4"/>
              <a:t>AGS</a:t>
            </a:r>
            <a:r>
              <a:rPr lang="nl-BE" spc="-62"/>
              <a:t> </a:t>
            </a:r>
            <a:r>
              <a:rPr lang="nl-BE" spc="27"/>
              <a:t>2016</a:t>
            </a:r>
          </a:p>
          <a:p>
            <a:pPr marL="11289"/>
            <a:r>
              <a:rPr lang="nl-BE" spc="27"/>
              <a:t>S</a:t>
            </a:r>
            <a:r>
              <a:rPr lang="nl-BE" spc="36"/>
              <a:t>y</a:t>
            </a:r>
            <a:r>
              <a:rPr lang="nl-BE" spc="9"/>
              <a:t>m</a:t>
            </a:r>
            <a:r>
              <a:rPr lang="nl-BE" spc="-13"/>
              <a:t>po</a:t>
            </a:r>
            <a:r>
              <a:rPr lang="nl-BE" spc="36"/>
              <a:t>s</a:t>
            </a:r>
            <a:r>
              <a:rPr lang="nl-BE" spc="18"/>
              <a:t>i</a:t>
            </a:r>
            <a:r>
              <a:rPr lang="nl-BE" spc="-13"/>
              <a:t>u</a:t>
            </a:r>
            <a:r>
              <a:rPr lang="nl-BE"/>
              <a:t>m</a:t>
            </a:r>
            <a:endParaRPr lang="nl-BE"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7" name="Holder 7"/>
          <p:cNvSpPr>
            <a:spLocks noGrp="1"/>
          </p:cNvSpPr>
          <p:nvPr>
            <p:ph type="sldNum" sz="quarter" idx="7"/>
          </p:nvPr>
        </p:nvSpPr>
        <p:spPr/>
        <p:txBody>
          <a:bodyPr lIns="0" tIns="0" rIns="0" bIns="0"/>
          <a:lstStyle>
            <a:lvl1pPr>
              <a:defRPr sz="889" b="1" i="0">
                <a:solidFill>
                  <a:schemeClr val="tx1"/>
                </a:solidFill>
                <a:latin typeface="Arial"/>
                <a:cs typeface="Arial"/>
              </a:defRPr>
            </a:lvl1pPr>
          </a:lstStyle>
          <a:p>
            <a:pPr marL="33867">
              <a:spcBef>
                <a:spcPts val="4"/>
              </a:spcBef>
            </a:pPr>
            <a:fld id="{81D60167-4931-47E6-BA6A-407CBD079E47}" type="slidenum">
              <a:rPr lang="nl-BE" smtClean="0"/>
              <a:pPr marL="33867">
                <a:spcBef>
                  <a:spcPts val="4"/>
                </a:spcBef>
              </a:pPr>
              <a:t>‹N°›</a:t>
            </a:fld>
            <a:endParaRPr lang="nl-BE" dirty="0"/>
          </a:p>
        </p:txBody>
      </p:sp>
    </p:spTree>
    <p:extLst>
      <p:ext uri="{BB962C8B-B14F-4D97-AF65-F5344CB8AC3E}">
        <p14:creationId xmlns:p14="http://schemas.microsoft.com/office/powerpoint/2010/main" val="918084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44313" y="291465"/>
            <a:ext cx="7855372" cy="465064"/>
          </a:xfrm>
        </p:spPr>
        <p:txBody>
          <a:bodyPr lIns="0" tIns="0" rIns="0" bIns="0"/>
          <a:lstStyle>
            <a:lvl1pPr>
              <a:defRPr sz="3022"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89" b="1" i="0">
                <a:solidFill>
                  <a:schemeClr val="tx1"/>
                </a:solidFill>
                <a:latin typeface="Arial"/>
                <a:cs typeface="Arial"/>
              </a:defRPr>
            </a:lvl1pPr>
          </a:lstStyle>
          <a:p>
            <a:pPr marL="67734">
              <a:spcBef>
                <a:spcPts val="4"/>
              </a:spcBef>
            </a:pPr>
            <a:r>
              <a:rPr lang="nl-BE" spc="-4"/>
              <a:t>AGS</a:t>
            </a:r>
            <a:r>
              <a:rPr lang="nl-BE" spc="-62"/>
              <a:t> </a:t>
            </a:r>
            <a:r>
              <a:rPr lang="nl-BE" spc="27"/>
              <a:t>2016</a:t>
            </a:r>
          </a:p>
          <a:p>
            <a:pPr marL="11289"/>
            <a:r>
              <a:rPr lang="nl-BE" spc="27"/>
              <a:t>S</a:t>
            </a:r>
            <a:r>
              <a:rPr lang="nl-BE" spc="36"/>
              <a:t>y</a:t>
            </a:r>
            <a:r>
              <a:rPr lang="nl-BE" spc="9"/>
              <a:t>m</a:t>
            </a:r>
            <a:r>
              <a:rPr lang="nl-BE" spc="-13"/>
              <a:t>po</a:t>
            </a:r>
            <a:r>
              <a:rPr lang="nl-BE" spc="36"/>
              <a:t>s</a:t>
            </a:r>
            <a:r>
              <a:rPr lang="nl-BE" spc="18"/>
              <a:t>i</a:t>
            </a:r>
            <a:r>
              <a:rPr lang="nl-BE" spc="-13"/>
              <a:t>u</a:t>
            </a:r>
            <a:r>
              <a:rPr lang="nl-BE"/>
              <a:t>m</a:t>
            </a:r>
            <a:endParaRPr lang="nl-BE"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5" name="Holder 5"/>
          <p:cNvSpPr>
            <a:spLocks noGrp="1"/>
          </p:cNvSpPr>
          <p:nvPr>
            <p:ph type="sldNum" sz="quarter" idx="7"/>
          </p:nvPr>
        </p:nvSpPr>
        <p:spPr/>
        <p:txBody>
          <a:bodyPr lIns="0" tIns="0" rIns="0" bIns="0"/>
          <a:lstStyle>
            <a:lvl1pPr>
              <a:defRPr sz="889" b="1" i="0">
                <a:solidFill>
                  <a:schemeClr val="tx1"/>
                </a:solidFill>
                <a:latin typeface="Arial"/>
                <a:cs typeface="Arial"/>
              </a:defRPr>
            </a:lvl1pPr>
          </a:lstStyle>
          <a:p>
            <a:pPr marL="33867">
              <a:spcBef>
                <a:spcPts val="4"/>
              </a:spcBef>
            </a:pPr>
            <a:fld id="{81D60167-4931-47E6-BA6A-407CBD079E47}" type="slidenum">
              <a:rPr lang="nl-BE" smtClean="0"/>
              <a:pPr marL="33867">
                <a:spcBef>
                  <a:spcPts val="4"/>
                </a:spcBef>
              </a:pPr>
              <a:t>‹N°›</a:t>
            </a:fld>
            <a:endParaRPr lang="nl-BE" dirty="0"/>
          </a:p>
        </p:txBody>
      </p:sp>
    </p:spTree>
    <p:extLst>
      <p:ext uri="{BB962C8B-B14F-4D97-AF65-F5344CB8AC3E}">
        <p14:creationId xmlns:p14="http://schemas.microsoft.com/office/powerpoint/2010/main" val="2030232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89" b="1" i="0">
                <a:solidFill>
                  <a:schemeClr val="tx1"/>
                </a:solidFill>
                <a:latin typeface="Arial"/>
                <a:cs typeface="Arial"/>
              </a:defRPr>
            </a:lvl1pPr>
          </a:lstStyle>
          <a:p>
            <a:pPr marL="67734">
              <a:spcBef>
                <a:spcPts val="4"/>
              </a:spcBef>
            </a:pPr>
            <a:r>
              <a:rPr lang="nl-BE" spc="-4"/>
              <a:t>AGS</a:t>
            </a:r>
            <a:r>
              <a:rPr lang="nl-BE" spc="-62"/>
              <a:t> </a:t>
            </a:r>
            <a:r>
              <a:rPr lang="nl-BE" spc="27"/>
              <a:t>2016</a:t>
            </a:r>
          </a:p>
          <a:p>
            <a:pPr marL="11289"/>
            <a:r>
              <a:rPr lang="nl-BE" spc="27"/>
              <a:t>S</a:t>
            </a:r>
            <a:r>
              <a:rPr lang="nl-BE" spc="36"/>
              <a:t>y</a:t>
            </a:r>
            <a:r>
              <a:rPr lang="nl-BE" spc="9"/>
              <a:t>m</a:t>
            </a:r>
            <a:r>
              <a:rPr lang="nl-BE" spc="-13"/>
              <a:t>po</a:t>
            </a:r>
            <a:r>
              <a:rPr lang="nl-BE" spc="36"/>
              <a:t>s</a:t>
            </a:r>
            <a:r>
              <a:rPr lang="nl-BE" spc="18"/>
              <a:t>i</a:t>
            </a:r>
            <a:r>
              <a:rPr lang="nl-BE" spc="-13"/>
              <a:t>u</a:t>
            </a:r>
            <a:r>
              <a:rPr lang="nl-BE"/>
              <a:t>m</a:t>
            </a:r>
            <a:endParaRPr lang="nl-BE"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4" name="Holder 4"/>
          <p:cNvSpPr>
            <a:spLocks noGrp="1"/>
          </p:cNvSpPr>
          <p:nvPr>
            <p:ph type="sldNum" sz="quarter" idx="7"/>
          </p:nvPr>
        </p:nvSpPr>
        <p:spPr/>
        <p:txBody>
          <a:bodyPr lIns="0" tIns="0" rIns="0" bIns="0"/>
          <a:lstStyle>
            <a:lvl1pPr>
              <a:defRPr sz="889" b="1" i="0">
                <a:solidFill>
                  <a:schemeClr val="tx1"/>
                </a:solidFill>
                <a:latin typeface="Arial"/>
                <a:cs typeface="Arial"/>
              </a:defRPr>
            </a:lvl1pPr>
          </a:lstStyle>
          <a:p>
            <a:pPr marL="33867">
              <a:spcBef>
                <a:spcPts val="4"/>
              </a:spcBef>
            </a:pPr>
            <a:fld id="{81D60167-4931-47E6-BA6A-407CBD079E47}" type="slidenum">
              <a:rPr lang="nl-BE" smtClean="0"/>
              <a:pPr marL="33867">
                <a:spcBef>
                  <a:spcPts val="4"/>
                </a:spcBef>
              </a:pPr>
              <a:t>‹N°›</a:t>
            </a:fld>
            <a:endParaRPr lang="nl-BE" dirty="0"/>
          </a:p>
        </p:txBody>
      </p:sp>
    </p:spTree>
    <p:extLst>
      <p:ext uri="{BB962C8B-B14F-4D97-AF65-F5344CB8AC3E}">
        <p14:creationId xmlns:p14="http://schemas.microsoft.com/office/powerpoint/2010/main" val="3910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Titelblad"/>
          <p:cNvPicPr>
            <a:picLocks noChangeAspect="1" noChangeArrowheads="1"/>
          </p:cNvPicPr>
          <p:nvPr/>
        </p:nvPicPr>
        <p:blipFill>
          <a:blip r:embed="rId3" cstate="print"/>
          <a:srcRect/>
          <a:stretch>
            <a:fillRect/>
          </a:stretch>
        </p:blipFill>
        <p:spPr bwMode="auto">
          <a:xfrm>
            <a:off x="1359" y="0"/>
            <a:ext cx="9142642" cy="6856560"/>
          </a:xfrm>
          <a:prstGeom prst="rect">
            <a:avLst/>
          </a:prstGeom>
          <a:noFill/>
          <a:ln w="9525">
            <a:noFill/>
            <a:miter lim="800000"/>
            <a:headEnd/>
            <a:tailEnd/>
          </a:ln>
        </p:spPr>
      </p:pic>
      <p:sp>
        <p:nvSpPr>
          <p:cNvPr id="6153" name="Rectangle 9"/>
          <p:cNvSpPr>
            <a:spLocks noGrp="1" noChangeArrowheads="1"/>
          </p:cNvSpPr>
          <p:nvPr>
            <p:ph type="subTitle" sz="quarter" idx="1"/>
          </p:nvPr>
        </p:nvSpPr>
        <p:spPr>
          <a:xfrm>
            <a:off x="661095" y="3886153"/>
            <a:ext cx="7771585" cy="391639"/>
          </a:xfrm>
        </p:spPr>
        <p:txBody>
          <a:bodyPr lIns="91440" tIns="45720" rIns="91440" bIns="45720"/>
          <a:lstStyle>
            <a:lvl1pPr marL="0" indent="0">
              <a:buFontTx/>
              <a:buNone/>
              <a:defRPr sz="1225" b="1">
                <a:solidFill>
                  <a:schemeClr val="bg1"/>
                </a:solidFill>
              </a:defRPr>
            </a:lvl1pPr>
          </a:lstStyle>
          <a:p>
            <a:r>
              <a:rPr lang="nl-NL" dirty="0"/>
              <a:t>Klik om het opmaakprofiel van de modelondertitel te bewerken</a:t>
            </a:r>
          </a:p>
        </p:txBody>
      </p:sp>
      <p:sp>
        <p:nvSpPr>
          <p:cNvPr id="6147" name="Rectangle 3"/>
          <p:cNvSpPr>
            <a:spLocks noGrp="1" noChangeArrowheads="1"/>
          </p:cNvSpPr>
          <p:nvPr>
            <p:ph type="ctrTitle"/>
          </p:nvPr>
        </p:nvSpPr>
        <p:spPr>
          <a:xfrm>
            <a:off x="661095" y="3233901"/>
            <a:ext cx="7772943" cy="391639"/>
          </a:xfrm>
        </p:spPr>
        <p:txBody>
          <a:bodyPr/>
          <a:lstStyle>
            <a:lvl1pPr>
              <a:defRPr sz="1633">
                <a:solidFill>
                  <a:schemeClr val="bg1"/>
                </a:solidFill>
              </a:defRPr>
            </a:lvl1pPr>
          </a:lstStyle>
          <a:p>
            <a:r>
              <a:rPr lang="nl-NL" dirty="0"/>
              <a:t>Klik om het opmaakprofiel te bewerken</a:t>
            </a:r>
          </a:p>
        </p:txBody>
      </p:sp>
      <p:sp>
        <p:nvSpPr>
          <p:cNvPr id="5" name="Rectangle 5"/>
          <p:cNvSpPr>
            <a:spLocks noGrp="1" noChangeArrowheads="1"/>
          </p:cNvSpPr>
          <p:nvPr>
            <p:ph type="dt" sz="half" idx="10"/>
          </p:nvPr>
        </p:nvSpPr>
        <p:spPr/>
        <p:txBody>
          <a:bodyPr/>
          <a:lstStyle>
            <a:lvl1pPr>
              <a:defRPr>
                <a:solidFill>
                  <a:schemeClr val="tx1"/>
                </a:solidFill>
              </a:defRPr>
            </a:lvl1pPr>
          </a:lstStyle>
          <a:p>
            <a:pPr>
              <a:defRPr/>
            </a:pPr>
            <a:endParaRPr lang="nl-BE">
              <a:solidFill>
                <a:srgbClr val="000000"/>
              </a:solidFill>
            </a:endParaRPr>
          </a:p>
        </p:txBody>
      </p:sp>
      <p:sp>
        <p:nvSpPr>
          <p:cNvPr id="6" name="Rectangle 6"/>
          <p:cNvSpPr>
            <a:spLocks noGrp="1" noChangeArrowheads="1"/>
          </p:cNvSpPr>
          <p:nvPr>
            <p:ph type="ftr" sz="quarter" idx="11"/>
          </p:nvPr>
        </p:nvSpPr>
        <p:spPr/>
        <p:txBody>
          <a:bodyPr/>
          <a:lstStyle>
            <a:lvl1pPr>
              <a:defRPr>
                <a:solidFill>
                  <a:schemeClr val="tx1"/>
                </a:solidFill>
              </a:defRPr>
            </a:lvl1pPr>
          </a:lstStyle>
          <a:p>
            <a:pPr>
              <a:defRPr/>
            </a:pPr>
            <a:endParaRPr lang="nl-BE">
              <a:solidFill>
                <a:srgbClr val="000000"/>
              </a:solidFill>
            </a:endParaRPr>
          </a:p>
        </p:txBody>
      </p:sp>
      <p:sp>
        <p:nvSpPr>
          <p:cNvPr id="7" name="Rectangle 7"/>
          <p:cNvSpPr>
            <a:spLocks noGrp="1" noChangeArrowheads="1"/>
          </p:cNvSpPr>
          <p:nvPr>
            <p:ph type="sldNum" sz="quarter" idx="12"/>
          </p:nvPr>
        </p:nvSpPr>
        <p:spPr/>
        <p:txBody>
          <a:bodyPr/>
          <a:lstStyle>
            <a:lvl1pPr>
              <a:defRPr>
                <a:solidFill>
                  <a:schemeClr val="tx1"/>
                </a:solidFill>
              </a:defRPr>
            </a:lvl1pPr>
          </a:lstStyle>
          <a:p>
            <a:pPr>
              <a:defRPr/>
            </a:pPr>
            <a:fld id="{C9D56991-AA62-495E-873E-2D857AD73271}" type="slidenum">
              <a:rPr lang="nl-NL">
                <a:solidFill>
                  <a:srgbClr val="000000"/>
                </a:solidFill>
              </a:rPr>
              <a:pPr>
                <a:defRPr/>
              </a:pPr>
              <a:t>‹N°›</a:t>
            </a:fld>
            <a:endParaRPr lang="nl-NL">
              <a:solidFill>
                <a:srgbClr val="000000"/>
              </a:solidFill>
            </a:endParaRPr>
          </a:p>
        </p:txBody>
      </p:sp>
    </p:spTree>
    <p:extLst>
      <p:ext uri="{BB962C8B-B14F-4D97-AF65-F5344CB8AC3E}">
        <p14:creationId xmlns:p14="http://schemas.microsoft.com/office/powerpoint/2010/main" val="1228920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471" y="1027501"/>
            <a:ext cx="7686065" cy="718484"/>
          </a:xfrm>
        </p:spPr>
        <p:txBody>
          <a:bodyPr/>
          <a:lstStyle/>
          <a:p>
            <a:r>
              <a:rPr lang="nl-NL" dirty="0"/>
              <a:t>Klik om de stijl te bewerken</a:t>
            </a:r>
            <a:endParaRPr lang="nl-BE" dirty="0"/>
          </a:p>
        </p:txBody>
      </p:sp>
      <p:sp>
        <p:nvSpPr>
          <p:cNvPr id="3" name="Tijdelijke aanduiding voor inhoud 2"/>
          <p:cNvSpPr>
            <a:spLocks noGrp="1"/>
          </p:cNvSpPr>
          <p:nvPr>
            <p:ph idx="1"/>
          </p:nvPr>
        </p:nvSpPr>
        <p:spPr>
          <a:xfrm>
            <a:off x="457471" y="1970158"/>
            <a:ext cx="7686065" cy="4050295"/>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E5A9A-48AF-47C5-B8D7-19267331B4E1}"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78115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181" y="4407379"/>
            <a:ext cx="7772943" cy="1362097"/>
          </a:xfrm>
        </p:spPr>
        <p:txBody>
          <a:bodyPr anchor="t"/>
          <a:lstStyle>
            <a:lvl1pPr algn="l">
              <a:defRPr sz="2721" b="1" cap="all"/>
            </a:lvl1pPr>
          </a:lstStyle>
          <a:p>
            <a:r>
              <a:rPr lang="nl-NL"/>
              <a:t>Klik om de stijl te bewerken</a:t>
            </a:r>
            <a:endParaRPr lang="nl-BE"/>
          </a:p>
        </p:txBody>
      </p:sp>
      <p:sp>
        <p:nvSpPr>
          <p:cNvPr id="3" name="Tijdelijke aanduiding voor tekst 2"/>
          <p:cNvSpPr>
            <a:spLocks noGrp="1"/>
          </p:cNvSpPr>
          <p:nvPr>
            <p:ph type="body" idx="1"/>
          </p:nvPr>
        </p:nvSpPr>
        <p:spPr>
          <a:xfrm>
            <a:off x="722181" y="2907056"/>
            <a:ext cx="7772943" cy="1500322"/>
          </a:xfrm>
        </p:spPr>
        <p:txBody>
          <a:bodyPr anchor="b"/>
          <a:lstStyle>
            <a:lvl1pPr marL="0" indent="0">
              <a:buNone/>
              <a:defRPr sz="1361"/>
            </a:lvl1pPr>
            <a:lvl2pPr marL="311010" indent="0">
              <a:buNone/>
              <a:defRPr sz="1225"/>
            </a:lvl2pPr>
            <a:lvl3pPr marL="622021" indent="0">
              <a:buNone/>
              <a:defRPr sz="1088"/>
            </a:lvl3pPr>
            <a:lvl4pPr marL="933031" indent="0">
              <a:buNone/>
              <a:defRPr sz="953"/>
            </a:lvl4pPr>
            <a:lvl5pPr marL="1244042" indent="0">
              <a:buNone/>
              <a:defRPr sz="953"/>
            </a:lvl5pPr>
            <a:lvl6pPr marL="1555052" indent="0">
              <a:buNone/>
              <a:defRPr sz="953"/>
            </a:lvl6pPr>
            <a:lvl7pPr marL="1866062" indent="0">
              <a:buNone/>
              <a:defRPr sz="953"/>
            </a:lvl7pPr>
            <a:lvl8pPr marL="2177072" indent="0">
              <a:buNone/>
              <a:defRPr sz="953"/>
            </a:lvl8pPr>
            <a:lvl9pPr marL="2488082" indent="0">
              <a:buNone/>
              <a:defRPr sz="953"/>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A4CB53-ACAE-4422-9DCC-DBECE28EFA8C}"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2880612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000465" y="2056105"/>
            <a:ext cx="3777872" cy="4050295"/>
          </a:xfrm>
        </p:spPr>
        <p:txBody>
          <a:bodyPr/>
          <a:lstStyle>
            <a:lvl1pPr>
              <a:defRPr sz="1905"/>
            </a:lvl1pPr>
            <a:lvl2pPr>
              <a:defRPr sz="1633"/>
            </a:lvl2pPr>
            <a:lvl3pPr>
              <a:defRPr sz="1361"/>
            </a:lvl3pPr>
            <a:lvl4pPr>
              <a:defRPr sz="1225"/>
            </a:lvl4pPr>
            <a:lvl5pPr>
              <a:defRPr sz="1225"/>
            </a:lvl5pPr>
            <a:lvl6pPr>
              <a:defRPr sz="1225"/>
            </a:lvl6pPr>
            <a:lvl7pPr>
              <a:defRPr sz="1225"/>
            </a:lvl7pPr>
            <a:lvl8pPr>
              <a:defRPr sz="1225"/>
            </a:lvl8pPr>
            <a:lvl9pPr>
              <a:defRPr sz="122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8656" y="2056105"/>
            <a:ext cx="3777873" cy="4050295"/>
          </a:xfrm>
        </p:spPr>
        <p:txBody>
          <a:bodyPr/>
          <a:lstStyle>
            <a:lvl1pPr>
              <a:defRPr sz="1905"/>
            </a:lvl1pPr>
            <a:lvl2pPr>
              <a:defRPr sz="1633"/>
            </a:lvl2pPr>
            <a:lvl3pPr>
              <a:defRPr sz="1361"/>
            </a:lvl3pPr>
            <a:lvl4pPr>
              <a:defRPr sz="1225"/>
            </a:lvl4pPr>
            <a:lvl5pPr>
              <a:defRPr sz="1225"/>
            </a:lvl5pPr>
            <a:lvl6pPr>
              <a:defRPr sz="1225"/>
            </a:lvl6pPr>
            <a:lvl7pPr>
              <a:defRPr sz="1225"/>
            </a:lvl7pPr>
            <a:lvl8pPr>
              <a:defRPr sz="1225"/>
            </a:lvl8pPr>
            <a:lvl9pPr>
              <a:defRPr sz="122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42E890-4367-49CC-B56C-37920DFC64DF}"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3262981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72" y="275012"/>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3" y="1534880"/>
            <a:ext cx="4039867" cy="639293"/>
          </a:xfrm>
        </p:spPr>
        <p:txBody>
          <a:bodyPr anchor="b"/>
          <a:lstStyle>
            <a:lvl1pPr marL="0" indent="0">
              <a:buNone/>
              <a:defRPr sz="1633" b="1"/>
            </a:lvl1pPr>
            <a:lvl2pPr marL="311010" indent="0">
              <a:buNone/>
              <a:defRPr sz="1361" b="1"/>
            </a:lvl2pPr>
            <a:lvl3pPr marL="622021" indent="0">
              <a:buNone/>
              <a:defRPr sz="1225" b="1"/>
            </a:lvl3pPr>
            <a:lvl4pPr marL="933031" indent="0">
              <a:buNone/>
              <a:defRPr sz="1088" b="1"/>
            </a:lvl4pPr>
            <a:lvl5pPr marL="1244042" indent="0">
              <a:buNone/>
              <a:defRPr sz="1088" b="1"/>
            </a:lvl5pPr>
            <a:lvl6pPr marL="1555052" indent="0">
              <a:buNone/>
              <a:defRPr sz="1088" b="1"/>
            </a:lvl6pPr>
            <a:lvl7pPr marL="1866062" indent="0">
              <a:buNone/>
              <a:defRPr sz="1088" b="1"/>
            </a:lvl7pPr>
            <a:lvl8pPr marL="2177072" indent="0">
              <a:buNone/>
              <a:defRPr sz="1088" b="1"/>
            </a:lvl8pPr>
            <a:lvl9pPr marL="2488082" indent="0">
              <a:buNone/>
              <a:defRPr sz="1088" b="1"/>
            </a:lvl9pPr>
          </a:lstStyle>
          <a:p>
            <a:pPr lvl="0"/>
            <a:r>
              <a:rPr lang="nl-NL"/>
              <a:t>Klik om de modelstijlen te bewerken</a:t>
            </a:r>
          </a:p>
        </p:txBody>
      </p:sp>
      <p:sp>
        <p:nvSpPr>
          <p:cNvPr id="4" name="Tijdelijke aanduiding voor inhoud 3"/>
          <p:cNvSpPr>
            <a:spLocks noGrp="1"/>
          </p:cNvSpPr>
          <p:nvPr>
            <p:ph sz="half" idx="2"/>
          </p:nvPr>
        </p:nvSpPr>
        <p:spPr>
          <a:xfrm>
            <a:off x="457473" y="2174173"/>
            <a:ext cx="4039867" cy="3952385"/>
          </a:xfrm>
        </p:spPr>
        <p:txBody>
          <a:bodyPr/>
          <a:lstStyle>
            <a:lvl1pPr>
              <a:defRPr sz="1633"/>
            </a:lvl1pPr>
            <a:lvl2pPr>
              <a:defRPr sz="1361"/>
            </a:lvl2pPr>
            <a:lvl3pPr>
              <a:defRPr sz="1225"/>
            </a:lvl3pPr>
            <a:lvl4pPr>
              <a:defRPr sz="1088"/>
            </a:lvl4pPr>
            <a:lvl5pPr>
              <a:defRPr sz="1088"/>
            </a:lvl5pPr>
            <a:lvl6pPr>
              <a:defRPr sz="1088"/>
            </a:lvl6pPr>
            <a:lvl7pPr>
              <a:defRPr sz="1088"/>
            </a:lvl7pPr>
            <a:lvl8pPr>
              <a:defRPr sz="1088"/>
            </a:lvl8pPr>
            <a:lvl9pPr>
              <a:defRPr sz="108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4" y="1534880"/>
            <a:ext cx="4041225" cy="639293"/>
          </a:xfrm>
        </p:spPr>
        <p:txBody>
          <a:bodyPr anchor="b"/>
          <a:lstStyle>
            <a:lvl1pPr marL="0" indent="0">
              <a:buNone/>
              <a:defRPr sz="1633" b="1"/>
            </a:lvl1pPr>
            <a:lvl2pPr marL="311010" indent="0">
              <a:buNone/>
              <a:defRPr sz="1361" b="1"/>
            </a:lvl2pPr>
            <a:lvl3pPr marL="622021" indent="0">
              <a:buNone/>
              <a:defRPr sz="1225" b="1"/>
            </a:lvl3pPr>
            <a:lvl4pPr marL="933031" indent="0">
              <a:buNone/>
              <a:defRPr sz="1088" b="1"/>
            </a:lvl4pPr>
            <a:lvl5pPr marL="1244042" indent="0">
              <a:buNone/>
              <a:defRPr sz="1088" b="1"/>
            </a:lvl5pPr>
            <a:lvl6pPr marL="1555052" indent="0">
              <a:buNone/>
              <a:defRPr sz="1088" b="1"/>
            </a:lvl6pPr>
            <a:lvl7pPr marL="1866062" indent="0">
              <a:buNone/>
              <a:defRPr sz="1088" b="1"/>
            </a:lvl7pPr>
            <a:lvl8pPr marL="2177072" indent="0">
              <a:buNone/>
              <a:defRPr sz="1088" b="1"/>
            </a:lvl8pPr>
            <a:lvl9pPr marL="2488082" indent="0">
              <a:buNone/>
              <a:defRPr sz="1088" b="1"/>
            </a:lvl9pPr>
          </a:lstStyle>
          <a:p>
            <a:pPr lvl="0"/>
            <a:r>
              <a:rPr lang="nl-NL"/>
              <a:t>Klik om de modelstijlen te bewerken</a:t>
            </a:r>
          </a:p>
        </p:txBody>
      </p:sp>
      <p:sp>
        <p:nvSpPr>
          <p:cNvPr id="6" name="Tijdelijke aanduiding voor inhoud 5"/>
          <p:cNvSpPr>
            <a:spLocks noGrp="1"/>
          </p:cNvSpPr>
          <p:nvPr>
            <p:ph sz="quarter" idx="4"/>
          </p:nvPr>
        </p:nvSpPr>
        <p:spPr>
          <a:xfrm>
            <a:off x="4645304" y="2174173"/>
            <a:ext cx="4041225" cy="3952385"/>
          </a:xfrm>
        </p:spPr>
        <p:txBody>
          <a:bodyPr/>
          <a:lstStyle>
            <a:lvl1pPr>
              <a:defRPr sz="1633"/>
            </a:lvl1pPr>
            <a:lvl2pPr>
              <a:defRPr sz="1361"/>
            </a:lvl2pPr>
            <a:lvl3pPr>
              <a:defRPr sz="1225"/>
            </a:lvl3pPr>
            <a:lvl4pPr>
              <a:defRPr sz="1088"/>
            </a:lvl4pPr>
            <a:lvl5pPr>
              <a:defRPr sz="1088"/>
            </a:lvl5pPr>
            <a:lvl6pPr>
              <a:defRPr sz="1088"/>
            </a:lvl6pPr>
            <a:lvl7pPr>
              <a:defRPr sz="1088"/>
            </a:lvl7pPr>
            <a:lvl8pPr>
              <a:defRPr sz="1088"/>
            </a:lvl8pPr>
            <a:lvl9pPr>
              <a:defRPr sz="108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50A093-EBF4-4542-A8D8-064347C8E874}"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497665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471" y="1141801"/>
            <a:ext cx="7686065" cy="718484"/>
          </a:xfrm>
        </p:spPr>
        <p:txBody>
          <a:bodyPr/>
          <a:lstStyle/>
          <a:p>
            <a:r>
              <a:rPr lang="nl-NL" dirty="0"/>
              <a:t>Klik om de stijl te bewerken</a:t>
            </a:r>
            <a:endParaRPr lang="nl-BE" dirty="0"/>
          </a:p>
        </p:txBody>
      </p:sp>
      <p:sp>
        <p:nvSpPr>
          <p:cNvPr id="3"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03FCA7-A8C3-42F3-84CB-9C5DC10046F4}"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33953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CD0F7C9-346E-5D4D-BDD8-6D2B154F0DE9}" type="datetimeFigureOut">
              <a:rPr lang="nl-NL" smtClean="0"/>
              <a:t>8-3-2024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439456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FD13F7-9F0A-4CCE-B62E-F53C94ACFF43}"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612611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73" y="273572"/>
            <a:ext cx="3008180" cy="1161958"/>
          </a:xfrm>
        </p:spPr>
        <p:txBody>
          <a:bodyPr anchor="b"/>
          <a:lstStyle>
            <a:lvl1pPr algn="l">
              <a:defRPr sz="1361" b="1"/>
            </a:lvl1pPr>
          </a:lstStyle>
          <a:p>
            <a:r>
              <a:rPr lang="nl-NL"/>
              <a:t>Klik om de stijl te bewerken</a:t>
            </a:r>
            <a:endParaRPr lang="nl-BE"/>
          </a:p>
        </p:txBody>
      </p:sp>
      <p:sp>
        <p:nvSpPr>
          <p:cNvPr id="3" name="Tijdelijke aanduiding voor inhoud 2"/>
          <p:cNvSpPr>
            <a:spLocks noGrp="1"/>
          </p:cNvSpPr>
          <p:nvPr>
            <p:ph idx="1"/>
          </p:nvPr>
        </p:nvSpPr>
        <p:spPr>
          <a:xfrm>
            <a:off x="3575609" y="273571"/>
            <a:ext cx="5110921" cy="5852986"/>
          </a:xfrm>
        </p:spPr>
        <p:txBody>
          <a:bodyPr/>
          <a:lstStyle>
            <a:lvl1pPr>
              <a:defRPr sz="2177"/>
            </a:lvl1pPr>
            <a:lvl2pPr>
              <a:defRPr sz="1905"/>
            </a:lvl2pPr>
            <a:lvl3pPr>
              <a:defRPr sz="1633"/>
            </a:lvl3pPr>
            <a:lvl4pPr>
              <a:defRPr sz="1361"/>
            </a:lvl4pPr>
            <a:lvl5pPr>
              <a:defRPr sz="1361"/>
            </a:lvl5pPr>
            <a:lvl6pPr>
              <a:defRPr sz="1361"/>
            </a:lvl6pPr>
            <a:lvl7pPr>
              <a:defRPr sz="1361"/>
            </a:lvl7pPr>
            <a:lvl8pPr>
              <a:defRPr sz="1361"/>
            </a:lvl8pPr>
            <a:lvl9pPr>
              <a:defRPr sz="1361"/>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73" y="1435531"/>
            <a:ext cx="3008180" cy="4691027"/>
          </a:xfrm>
        </p:spPr>
        <p:txBody>
          <a:bodyPr/>
          <a:lstStyle>
            <a:lvl1pPr marL="0" indent="0">
              <a:buNone/>
              <a:defRPr sz="953"/>
            </a:lvl1pPr>
            <a:lvl2pPr marL="311010" indent="0">
              <a:buNone/>
              <a:defRPr sz="816"/>
            </a:lvl2pPr>
            <a:lvl3pPr marL="622021" indent="0">
              <a:buNone/>
              <a:defRPr sz="680"/>
            </a:lvl3pPr>
            <a:lvl4pPr marL="933031" indent="0">
              <a:buNone/>
              <a:defRPr sz="612"/>
            </a:lvl4pPr>
            <a:lvl5pPr marL="1244042" indent="0">
              <a:buNone/>
              <a:defRPr sz="612"/>
            </a:lvl5pPr>
            <a:lvl6pPr marL="1555052" indent="0">
              <a:buNone/>
              <a:defRPr sz="612"/>
            </a:lvl6pPr>
            <a:lvl7pPr marL="1866062" indent="0">
              <a:buNone/>
              <a:defRPr sz="612"/>
            </a:lvl7pPr>
            <a:lvl8pPr marL="2177072" indent="0">
              <a:buNone/>
              <a:defRPr sz="612"/>
            </a:lvl8pPr>
            <a:lvl9pPr marL="2488082" indent="0">
              <a:buNone/>
              <a:defRPr sz="612"/>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AF3CE1-9EBF-4539-A679-8438A4595F78}"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1424822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77" y="4800456"/>
            <a:ext cx="5486943" cy="567300"/>
          </a:xfrm>
        </p:spPr>
        <p:txBody>
          <a:bodyPr anchor="b"/>
          <a:lstStyle>
            <a:lvl1pPr algn="l">
              <a:defRPr sz="1361" b="1"/>
            </a:lvl1pPr>
          </a:lstStyle>
          <a:p>
            <a:r>
              <a:rPr lang="nl-NL"/>
              <a:t>Klik om de stijl te bewerken</a:t>
            </a:r>
            <a:endParaRPr lang="nl-BE"/>
          </a:p>
        </p:txBody>
      </p:sp>
      <p:sp>
        <p:nvSpPr>
          <p:cNvPr id="3" name="Tijdelijke aanduiding voor afbeelding 2"/>
          <p:cNvSpPr>
            <a:spLocks noGrp="1"/>
          </p:cNvSpPr>
          <p:nvPr>
            <p:ph type="pic" idx="1"/>
          </p:nvPr>
        </p:nvSpPr>
        <p:spPr>
          <a:xfrm>
            <a:off x="1791877" y="613376"/>
            <a:ext cx="5486943" cy="4113648"/>
          </a:xfrm>
        </p:spPr>
        <p:txBody>
          <a:bodyPr/>
          <a:lstStyle>
            <a:lvl1pPr marL="0" indent="0">
              <a:buNone/>
              <a:defRPr sz="2177"/>
            </a:lvl1pPr>
            <a:lvl2pPr marL="311010" indent="0">
              <a:buNone/>
              <a:defRPr sz="1905"/>
            </a:lvl2pPr>
            <a:lvl3pPr marL="622021" indent="0">
              <a:buNone/>
              <a:defRPr sz="1633"/>
            </a:lvl3pPr>
            <a:lvl4pPr marL="933031" indent="0">
              <a:buNone/>
              <a:defRPr sz="1361"/>
            </a:lvl4pPr>
            <a:lvl5pPr marL="1244042" indent="0">
              <a:buNone/>
              <a:defRPr sz="1361"/>
            </a:lvl5pPr>
            <a:lvl6pPr marL="1555052" indent="0">
              <a:buNone/>
              <a:defRPr sz="1361"/>
            </a:lvl6pPr>
            <a:lvl7pPr marL="1866062" indent="0">
              <a:buNone/>
              <a:defRPr sz="1361"/>
            </a:lvl7pPr>
            <a:lvl8pPr marL="2177072" indent="0">
              <a:buNone/>
              <a:defRPr sz="1361"/>
            </a:lvl8pPr>
            <a:lvl9pPr marL="2488082" indent="0">
              <a:buNone/>
              <a:defRPr sz="1361"/>
            </a:lvl9pPr>
          </a:lstStyle>
          <a:p>
            <a:pPr lvl="0"/>
            <a:endParaRPr lang="nl-BE" noProof="0"/>
          </a:p>
        </p:txBody>
      </p:sp>
      <p:sp>
        <p:nvSpPr>
          <p:cNvPr id="4" name="Tijdelijke aanduiding voor tekst 3"/>
          <p:cNvSpPr>
            <a:spLocks noGrp="1"/>
          </p:cNvSpPr>
          <p:nvPr>
            <p:ph type="body" sz="half" idx="2"/>
          </p:nvPr>
        </p:nvSpPr>
        <p:spPr>
          <a:xfrm>
            <a:off x="1791877" y="5367757"/>
            <a:ext cx="5486943" cy="804876"/>
          </a:xfrm>
        </p:spPr>
        <p:txBody>
          <a:bodyPr/>
          <a:lstStyle>
            <a:lvl1pPr marL="0" indent="0">
              <a:buNone/>
              <a:defRPr sz="953"/>
            </a:lvl1pPr>
            <a:lvl2pPr marL="311010" indent="0">
              <a:buNone/>
              <a:defRPr sz="816"/>
            </a:lvl2pPr>
            <a:lvl3pPr marL="622021" indent="0">
              <a:buNone/>
              <a:defRPr sz="680"/>
            </a:lvl3pPr>
            <a:lvl4pPr marL="933031" indent="0">
              <a:buNone/>
              <a:defRPr sz="612"/>
            </a:lvl4pPr>
            <a:lvl5pPr marL="1244042" indent="0">
              <a:buNone/>
              <a:defRPr sz="612"/>
            </a:lvl5pPr>
            <a:lvl6pPr marL="1555052" indent="0">
              <a:buNone/>
              <a:defRPr sz="612"/>
            </a:lvl6pPr>
            <a:lvl7pPr marL="1866062" indent="0">
              <a:buNone/>
              <a:defRPr sz="612"/>
            </a:lvl7pPr>
            <a:lvl8pPr marL="2177072" indent="0">
              <a:buNone/>
              <a:defRPr sz="612"/>
            </a:lvl8pPr>
            <a:lvl9pPr marL="2488082" indent="0">
              <a:buNone/>
              <a:defRPr sz="612"/>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FAB359-F959-4D2A-81B0-112023898E23}"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1685797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471" y="1078301"/>
            <a:ext cx="7686065" cy="718484"/>
          </a:xfrm>
        </p:spPr>
        <p:txBody>
          <a:bodyPr/>
          <a:lstStyle/>
          <a:p>
            <a:r>
              <a:rPr lang="nl-NL" dirty="0"/>
              <a:t>Klik om de stijl te bewerken</a:t>
            </a:r>
            <a:endParaRPr lang="nl-BE" dirty="0"/>
          </a:p>
        </p:txBody>
      </p:sp>
      <p:sp>
        <p:nvSpPr>
          <p:cNvPr id="3" name="Tijdelijke aanduiding voor verticale tekst 2"/>
          <p:cNvSpPr>
            <a:spLocks noGrp="1"/>
          </p:cNvSpPr>
          <p:nvPr>
            <p:ph type="body" orient="vert" idx="1"/>
          </p:nvPr>
        </p:nvSpPr>
        <p:spPr>
          <a:xfrm>
            <a:off x="457471" y="1992605"/>
            <a:ext cx="7686065" cy="405029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D97AAA-4E1B-4B62-BB4D-2CFD153308F4}"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3168866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5692" y="1141801"/>
            <a:ext cx="1920838" cy="496459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000465" y="1141801"/>
            <a:ext cx="5634908" cy="496459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BE">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BE">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6B9327-D48E-4503-AA9F-899E96CF8DDC}" type="slidenum">
              <a:rPr lang="nl-NL">
                <a:solidFill>
                  <a:srgbClr val="808080"/>
                </a:solidFill>
              </a:rPr>
              <a:pPr>
                <a:defRPr/>
              </a:pPr>
              <a:t>‹N°›</a:t>
            </a:fld>
            <a:endParaRPr lang="nl-NL">
              <a:solidFill>
                <a:srgbClr val="808080"/>
              </a:solidFill>
            </a:endParaRPr>
          </a:p>
        </p:txBody>
      </p:sp>
    </p:spTree>
    <p:extLst>
      <p:ext uri="{BB962C8B-B14F-4D97-AF65-F5344CB8AC3E}">
        <p14:creationId xmlns:p14="http://schemas.microsoft.com/office/powerpoint/2010/main" val="30058812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31"/>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5"/>
            <a:ext cx="8226720" cy="2193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‹N°›</a:t>
            </a:fld>
            <a:endParaRPr lang="en-GB"/>
          </a:p>
        </p:txBody>
      </p:sp>
    </p:spTree>
    <p:extLst>
      <p:ext uri="{BB962C8B-B14F-4D97-AF65-F5344CB8AC3E}">
        <p14:creationId xmlns:p14="http://schemas.microsoft.com/office/powerpoint/2010/main" val="2800922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176567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CCD0F7C9-346E-5D4D-BDD8-6D2B154F0DE9}" type="datetimeFigureOut">
              <a:rPr lang="nl-NL" smtClean="0"/>
              <a:t>8-3-2024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75315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0F7C9-346E-5D4D-BDD8-6D2B154F0DE9}" type="datetimeFigureOut">
              <a:rPr lang="nl-NL" smtClean="0"/>
              <a:t>8-3-2024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92914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CCD0F7C9-346E-5D4D-BDD8-6D2B154F0DE9}" type="datetimeFigureOut">
              <a:rPr lang="nl-NL" smtClean="0"/>
              <a:t>8-3-2024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185300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CCD0F7C9-346E-5D4D-BDD8-6D2B154F0DE9}" type="datetimeFigureOut">
              <a:rPr lang="nl-NL" smtClean="0"/>
              <a:t>8-3-2024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6436FE-1AA2-574C-8F74-A3225E55CABF}" type="slidenum">
              <a:rPr lang="nl-NL" smtClean="0"/>
              <a:t>‹N°›</a:t>
            </a:fld>
            <a:endParaRPr lang="nl-NL"/>
          </a:p>
        </p:txBody>
      </p:sp>
    </p:spTree>
    <p:extLst>
      <p:ext uri="{BB962C8B-B14F-4D97-AF65-F5344CB8AC3E}">
        <p14:creationId xmlns:p14="http://schemas.microsoft.com/office/powerpoint/2010/main" val="68074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0F7C9-346E-5D4D-BDD8-6D2B154F0DE9}" type="datetimeFigureOut">
              <a:rPr lang="nl-NL" smtClean="0"/>
              <a:t>8-3-2024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436FE-1AA2-574C-8F74-A3225E55CABF}" type="slidenum">
              <a:rPr lang="nl-NL" smtClean="0"/>
              <a:t>‹N°›</a:t>
            </a:fld>
            <a:endParaRPr lang="nl-NL"/>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672" r:id="rId12"/>
    <p:sldLayoutId id="2147483705" r:id="rId13"/>
    <p:sldLayoutId id="214748373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wit"/>
          <p:cNvPicPr>
            <a:picLocks noChangeAspect="1" noChangeArrowheads="1"/>
          </p:cNvPicPr>
          <p:nvPr/>
        </p:nvPicPr>
        <p:blipFill>
          <a:blip r:embed="rId15"/>
          <a:srcRect/>
          <a:stretch>
            <a:fillRect/>
          </a:stretch>
        </p:blipFill>
        <p:spPr bwMode="auto">
          <a:xfrm>
            <a:off x="0" y="0"/>
            <a:ext cx="9142643" cy="6856560"/>
          </a:xfrm>
          <a:prstGeom prst="rect">
            <a:avLst/>
          </a:prstGeom>
          <a:noFill/>
        </p:spPr>
      </p:pic>
      <p:sp>
        <p:nvSpPr>
          <p:cNvPr id="1026" name="Rectangle 2"/>
          <p:cNvSpPr>
            <a:spLocks noGrp="1" noChangeArrowheads="1"/>
          </p:cNvSpPr>
          <p:nvPr>
            <p:ph type="title"/>
          </p:nvPr>
        </p:nvSpPr>
        <p:spPr bwMode="auto">
          <a:xfrm>
            <a:off x="1000465" y="1141801"/>
            <a:ext cx="7686064" cy="718484"/>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1000465" y="2056104"/>
            <a:ext cx="7686064" cy="4050295"/>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472" y="6244625"/>
            <a:ext cx="2133962" cy="47658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defTabSz="914179">
              <a:defRPr sz="1400">
                <a:solidFill>
                  <a:schemeClr val="bg2"/>
                </a:solidFill>
              </a:defRPr>
            </a:lvl1pPr>
          </a:lstStyle>
          <a:p>
            <a:fld id="{5A6193B2-916B-E243-9DE1-19BA9CC7AD29}" type="datetimeFigureOut">
              <a:rPr lang="en-US" smtClean="0"/>
              <a:pPr/>
              <a:t>3/8/2024</a:t>
            </a:fld>
            <a:endParaRPr lang="nl-NL"/>
          </a:p>
        </p:txBody>
      </p:sp>
      <p:sp>
        <p:nvSpPr>
          <p:cNvPr id="1029" name="Rectangle 5"/>
          <p:cNvSpPr>
            <a:spLocks noGrp="1" noChangeArrowheads="1"/>
          </p:cNvSpPr>
          <p:nvPr>
            <p:ph type="ftr" sz="quarter" idx="3"/>
          </p:nvPr>
        </p:nvSpPr>
        <p:spPr bwMode="auto">
          <a:xfrm>
            <a:off x="3123567" y="6244625"/>
            <a:ext cx="2896867" cy="47658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defTabSz="914179">
              <a:defRPr sz="1400">
                <a:solidFill>
                  <a:schemeClr val="bg2"/>
                </a:solidFill>
              </a:defRPr>
            </a:lvl1pPr>
          </a:lstStyle>
          <a:p>
            <a:endParaRPr lang="nl-NL"/>
          </a:p>
        </p:txBody>
      </p:sp>
      <p:sp>
        <p:nvSpPr>
          <p:cNvPr id="1030" name="Rectangle 6"/>
          <p:cNvSpPr>
            <a:spLocks noGrp="1" noChangeArrowheads="1"/>
          </p:cNvSpPr>
          <p:nvPr>
            <p:ph type="sldNum" sz="quarter" idx="4"/>
          </p:nvPr>
        </p:nvSpPr>
        <p:spPr bwMode="auto">
          <a:xfrm>
            <a:off x="6552567" y="6244625"/>
            <a:ext cx="2133962" cy="47658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defTabSz="914179">
              <a:defRPr sz="1400">
                <a:solidFill>
                  <a:schemeClr val="bg2"/>
                </a:solidFill>
              </a:defRPr>
            </a:lvl1pPr>
          </a:lstStyle>
          <a:p>
            <a:fld id="{921EB50D-53FA-D84E-8711-0AF5A59BAE62}" type="slidenum">
              <a:rPr lang="nl-NL" smtClean="0"/>
              <a:pPr/>
              <a:t>‹N°›</a:t>
            </a:fld>
            <a:endParaRPr lang="nl-NL"/>
          </a:p>
        </p:txBody>
      </p:sp>
    </p:spTree>
    <p:extLst>
      <p:ext uri="{BB962C8B-B14F-4D97-AF65-F5344CB8AC3E}">
        <p14:creationId xmlns:p14="http://schemas.microsoft.com/office/powerpoint/2010/main" val="29224443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179" rtl="0" eaLnBrk="1" fontAlgn="base" hangingPunct="1">
        <a:spcBef>
          <a:spcPct val="0"/>
        </a:spcBef>
        <a:spcAft>
          <a:spcPct val="0"/>
        </a:spcAft>
        <a:defRPr sz="3500" b="1">
          <a:solidFill>
            <a:schemeClr val="bg2"/>
          </a:solidFill>
          <a:latin typeface="+mj-lt"/>
          <a:ea typeface="+mj-ea"/>
          <a:cs typeface="+mj-cs"/>
        </a:defRPr>
      </a:lvl1pPr>
      <a:lvl2pPr algn="l" defTabSz="914179" rtl="0" eaLnBrk="1" fontAlgn="base" hangingPunct="1">
        <a:spcBef>
          <a:spcPct val="0"/>
        </a:spcBef>
        <a:spcAft>
          <a:spcPct val="0"/>
        </a:spcAft>
        <a:defRPr sz="3500" b="1">
          <a:solidFill>
            <a:schemeClr val="bg2"/>
          </a:solidFill>
          <a:latin typeface="Gill Sans Std" pitchFamily="34" charset="0"/>
        </a:defRPr>
      </a:lvl2pPr>
      <a:lvl3pPr algn="l" defTabSz="914179" rtl="0" eaLnBrk="1" fontAlgn="base" hangingPunct="1">
        <a:spcBef>
          <a:spcPct val="0"/>
        </a:spcBef>
        <a:spcAft>
          <a:spcPct val="0"/>
        </a:spcAft>
        <a:defRPr sz="3500" b="1">
          <a:solidFill>
            <a:schemeClr val="bg2"/>
          </a:solidFill>
          <a:latin typeface="Gill Sans Std" pitchFamily="34" charset="0"/>
        </a:defRPr>
      </a:lvl3pPr>
      <a:lvl4pPr algn="l" defTabSz="914179" rtl="0" eaLnBrk="1" fontAlgn="base" hangingPunct="1">
        <a:spcBef>
          <a:spcPct val="0"/>
        </a:spcBef>
        <a:spcAft>
          <a:spcPct val="0"/>
        </a:spcAft>
        <a:defRPr sz="3500" b="1">
          <a:solidFill>
            <a:schemeClr val="bg2"/>
          </a:solidFill>
          <a:latin typeface="Gill Sans Std" pitchFamily="34" charset="0"/>
        </a:defRPr>
      </a:lvl4pPr>
      <a:lvl5pPr algn="l" defTabSz="914179" rtl="0" eaLnBrk="1" fontAlgn="base" hangingPunct="1">
        <a:spcBef>
          <a:spcPct val="0"/>
        </a:spcBef>
        <a:spcAft>
          <a:spcPct val="0"/>
        </a:spcAft>
        <a:defRPr sz="3500" b="1">
          <a:solidFill>
            <a:schemeClr val="bg2"/>
          </a:solidFill>
          <a:latin typeface="Gill Sans Std" pitchFamily="34" charset="0"/>
        </a:defRPr>
      </a:lvl5pPr>
      <a:lvl6pPr marL="400736" algn="l" defTabSz="914179" rtl="0" eaLnBrk="1" fontAlgn="base" hangingPunct="1">
        <a:spcBef>
          <a:spcPct val="0"/>
        </a:spcBef>
        <a:spcAft>
          <a:spcPct val="0"/>
        </a:spcAft>
        <a:defRPr sz="3500" b="1">
          <a:solidFill>
            <a:schemeClr val="bg2"/>
          </a:solidFill>
          <a:latin typeface="Gill Sans Std" pitchFamily="34" charset="0"/>
        </a:defRPr>
      </a:lvl6pPr>
      <a:lvl7pPr marL="801472" algn="l" defTabSz="914179" rtl="0" eaLnBrk="1" fontAlgn="base" hangingPunct="1">
        <a:spcBef>
          <a:spcPct val="0"/>
        </a:spcBef>
        <a:spcAft>
          <a:spcPct val="0"/>
        </a:spcAft>
        <a:defRPr sz="3500" b="1">
          <a:solidFill>
            <a:schemeClr val="bg2"/>
          </a:solidFill>
          <a:latin typeface="Gill Sans Std" pitchFamily="34" charset="0"/>
        </a:defRPr>
      </a:lvl7pPr>
      <a:lvl8pPr marL="1202207" algn="l" defTabSz="914179" rtl="0" eaLnBrk="1" fontAlgn="base" hangingPunct="1">
        <a:spcBef>
          <a:spcPct val="0"/>
        </a:spcBef>
        <a:spcAft>
          <a:spcPct val="0"/>
        </a:spcAft>
        <a:defRPr sz="3500" b="1">
          <a:solidFill>
            <a:schemeClr val="bg2"/>
          </a:solidFill>
          <a:latin typeface="Gill Sans Std" pitchFamily="34" charset="0"/>
        </a:defRPr>
      </a:lvl8pPr>
      <a:lvl9pPr marL="1602943" algn="l" defTabSz="914179" rtl="0" eaLnBrk="1" fontAlgn="base" hangingPunct="1">
        <a:spcBef>
          <a:spcPct val="0"/>
        </a:spcBef>
        <a:spcAft>
          <a:spcPct val="0"/>
        </a:spcAft>
        <a:defRPr sz="3500" b="1">
          <a:solidFill>
            <a:schemeClr val="bg2"/>
          </a:solidFill>
          <a:latin typeface="Gill Sans Std" pitchFamily="34" charset="0"/>
        </a:defRPr>
      </a:lvl9pPr>
    </p:titleStyle>
    <p:bodyStyle>
      <a:lvl1pPr marL="342295" indent="-342295" algn="l" defTabSz="914179" rtl="0" eaLnBrk="1" fontAlgn="base" hangingPunct="1">
        <a:spcBef>
          <a:spcPct val="20000"/>
        </a:spcBef>
        <a:spcAft>
          <a:spcPct val="0"/>
        </a:spcAft>
        <a:buChar char="•"/>
        <a:defRPr sz="3200">
          <a:solidFill>
            <a:schemeClr val="bg2"/>
          </a:solidFill>
          <a:latin typeface="+mn-lt"/>
          <a:ea typeface="+mn-ea"/>
          <a:cs typeface="+mn-cs"/>
        </a:defRPr>
      </a:lvl1pPr>
      <a:lvl2pPr marL="743031" indent="-285246" algn="l" defTabSz="914179" rtl="0" eaLnBrk="1" fontAlgn="base" hangingPunct="1">
        <a:spcBef>
          <a:spcPct val="20000"/>
        </a:spcBef>
        <a:spcAft>
          <a:spcPct val="0"/>
        </a:spcAft>
        <a:buChar char="–"/>
        <a:defRPr sz="2800">
          <a:solidFill>
            <a:schemeClr val="bg2"/>
          </a:solidFill>
          <a:latin typeface="+mn-lt"/>
          <a:ea typeface="ＭＳ Ｐゴシック" pitchFamily="-111" charset="-128"/>
        </a:defRPr>
      </a:lvl2pPr>
      <a:lvl3pPr marL="1142376" indent="-228197" algn="l" defTabSz="914179" rtl="0" eaLnBrk="1" fontAlgn="base" hangingPunct="1">
        <a:spcBef>
          <a:spcPct val="20000"/>
        </a:spcBef>
        <a:spcAft>
          <a:spcPct val="0"/>
        </a:spcAft>
        <a:buChar char="•"/>
        <a:defRPr sz="2400">
          <a:solidFill>
            <a:schemeClr val="bg2"/>
          </a:solidFill>
          <a:latin typeface="+mn-lt"/>
          <a:ea typeface="ＭＳ Ｐゴシック" pitchFamily="-111" charset="-128"/>
        </a:defRPr>
      </a:lvl3pPr>
      <a:lvl4pPr marL="1600160"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4pPr>
      <a:lvl5pPr marL="2056554"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5pPr>
      <a:lvl6pPr marL="2457290"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6pPr>
      <a:lvl7pPr marL="2858025"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7pPr>
      <a:lvl8pPr marL="3258761"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8pPr>
      <a:lvl9pPr marL="3659497"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9pPr>
    </p:bodyStyle>
    <p:otherStyle>
      <a:defPPr>
        <a:defRPr lang="en-US"/>
      </a:defPPr>
      <a:lvl1pPr marL="0" algn="l" defTabSz="400736" rtl="0" eaLnBrk="1" latinLnBrk="0" hangingPunct="1">
        <a:defRPr sz="1600" kern="1200">
          <a:solidFill>
            <a:schemeClr val="tx1"/>
          </a:solidFill>
          <a:latin typeface="+mn-lt"/>
          <a:ea typeface="+mn-ea"/>
          <a:cs typeface="+mn-cs"/>
        </a:defRPr>
      </a:lvl1pPr>
      <a:lvl2pPr marL="400736" algn="l" defTabSz="400736" rtl="0" eaLnBrk="1" latinLnBrk="0" hangingPunct="1">
        <a:defRPr sz="1600" kern="1200">
          <a:solidFill>
            <a:schemeClr val="tx1"/>
          </a:solidFill>
          <a:latin typeface="+mn-lt"/>
          <a:ea typeface="+mn-ea"/>
          <a:cs typeface="+mn-cs"/>
        </a:defRPr>
      </a:lvl2pPr>
      <a:lvl3pPr marL="801472" algn="l" defTabSz="400736" rtl="0" eaLnBrk="1" latinLnBrk="0" hangingPunct="1">
        <a:defRPr sz="1600" kern="1200">
          <a:solidFill>
            <a:schemeClr val="tx1"/>
          </a:solidFill>
          <a:latin typeface="+mn-lt"/>
          <a:ea typeface="+mn-ea"/>
          <a:cs typeface="+mn-cs"/>
        </a:defRPr>
      </a:lvl3pPr>
      <a:lvl4pPr marL="1202207" algn="l" defTabSz="400736" rtl="0" eaLnBrk="1" latinLnBrk="0" hangingPunct="1">
        <a:defRPr sz="1600" kern="1200">
          <a:solidFill>
            <a:schemeClr val="tx1"/>
          </a:solidFill>
          <a:latin typeface="+mn-lt"/>
          <a:ea typeface="+mn-ea"/>
          <a:cs typeface="+mn-cs"/>
        </a:defRPr>
      </a:lvl4pPr>
      <a:lvl5pPr marL="1602943" algn="l" defTabSz="400736" rtl="0" eaLnBrk="1" latinLnBrk="0" hangingPunct="1">
        <a:defRPr sz="1600" kern="1200">
          <a:solidFill>
            <a:schemeClr val="tx1"/>
          </a:solidFill>
          <a:latin typeface="+mn-lt"/>
          <a:ea typeface="+mn-ea"/>
          <a:cs typeface="+mn-cs"/>
        </a:defRPr>
      </a:lvl5pPr>
      <a:lvl6pPr marL="2003679" algn="l" defTabSz="400736" rtl="0" eaLnBrk="1" latinLnBrk="0" hangingPunct="1">
        <a:defRPr sz="1600" kern="1200">
          <a:solidFill>
            <a:schemeClr val="tx1"/>
          </a:solidFill>
          <a:latin typeface="+mn-lt"/>
          <a:ea typeface="+mn-ea"/>
          <a:cs typeface="+mn-cs"/>
        </a:defRPr>
      </a:lvl6pPr>
      <a:lvl7pPr marL="2404415" algn="l" defTabSz="400736" rtl="0" eaLnBrk="1" latinLnBrk="0" hangingPunct="1">
        <a:defRPr sz="1600" kern="1200">
          <a:solidFill>
            <a:schemeClr val="tx1"/>
          </a:solidFill>
          <a:latin typeface="+mn-lt"/>
          <a:ea typeface="+mn-ea"/>
          <a:cs typeface="+mn-cs"/>
        </a:defRPr>
      </a:lvl7pPr>
      <a:lvl8pPr marL="2805151" algn="l" defTabSz="400736" rtl="0" eaLnBrk="1" latinLnBrk="0" hangingPunct="1">
        <a:defRPr sz="1600" kern="1200">
          <a:solidFill>
            <a:schemeClr val="tx1"/>
          </a:solidFill>
          <a:latin typeface="+mn-lt"/>
          <a:ea typeface="+mn-ea"/>
          <a:cs typeface="+mn-cs"/>
        </a:defRPr>
      </a:lvl8pPr>
      <a:lvl9pPr marL="3205886" algn="l" defTabSz="40073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DF3183-C73B-429E-A536-E37D2E718B79}" type="datetimeFigureOut">
              <a:rPr lang="en-US" smtClean="0"/>
              <a:t>3/8/2024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AB9D4D-B902-4B36-BC0E-A9D9FE86507E}" type="slidenum">
              <a:rPr lang="en-US" smtClean="0"/>
              <a:t>‹N°›</a:t>
            </a:fld>
            <a:endParaRPr lang="en-US"/>
          </a:p>
        </p:txBody>
      </p:sp>
    </p:spTree>
    <p:extLst>
      <p:ext uri="{BB962C8B-B14F-4D97-AF65-F5344CB8AC3E}">
        <p14:creationId xmlns:p14="http://schemas.microsoft.com/office/powerpoint/2010/main" val="38555427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sz="1600"/>
          </a:p>
        </p:txBody>
      </p:sp>
      <p:sp>
        <p:nvSpPr>
          <p:cNvPr id="17" name="bg object 17"/>
          <p:cNvSpPr/>
          <p:nvPr/>
        </p:nvSpPr>
        <p:spPr>
          <a:xfrm>
            <a:off x="615245" y="1568449"/>
            <a:ext cx="4656102" cy="114300"/>
          </a:xfrm>
          <a:custGeom>
            <a:avLst/>
            <a:gdLst/>
            <a:ahLst/>
            <a:cxnLst/>
            <a:rect l="l" t="t" r="r" b="b"/>
            <a:pathLst>
              <a:path w="5238115" h="114300">
                <a:moveTo>
                  <a:pt x="5237797" y="0"/>
                </a:moveTo>
                <a:lnTo>
                  <a:pt x="0" y="0"/>
                </a:lnTo>
                <a:lnTo>
                  <a:pt x="0" y="114300"/>
                </a:lnTo>
                <a:lnTo>
                  <a:pt x="5237797" y="114300"/>
                </a:lnTo>
                <a:lnTo>
                  <a:pt x="5237797" y="0"/>
                </a:lnTo>
                <a:close/>
              </a:path>
            </a:pathLst>
          </a:custGeom>
          <a:solidFill>
            <a:srgbClr val="CC0000"/>
          </a:solidFill>
        </p:spPr>
        <p:txBody>
          <a:bodyPr wrap="square" lIns="0" tIns="0" rIns="0" bIns="0" rtlCol="0"/>
          <a:lstStyle/>
          <a:p>
            <a:endParaRPr sz="1600"/>
          </a:p>
        </p:txBody>
      </p:sp>
      <p:sp>
        <p:nvSpPr>
          <p:cNvPr id="18" name="bg object 18"/>
          <p:cNvSpPr/>
          <p:nvPr/>
        </p:nvSpPr>
        <p:spPr>
          <a:xfrm>
            <a:off x="615244" y="1568450"/>
            <a:ext cx="7958667" cy="0"/>
          </a:xfrm>
          <a:custGeom>
            <a:avLst/>
            <a:gdLst/>
            <a:ahLst/>
            <a:cxnLst/>
            <a:rect l="l" t="t" r="r" b="b"/>
            <a:pathLst>
              <a:path w="8953500">
                <a:moveTo>
                  <a:pt x="0" y="0"/>
                </a:moveTo>
                <a:lnTo>
                  <a:pt x="8953505" y="0"/>
                </a:lnTo>
              </a:path>
            </a:pathLst>
          </a:custGeom>
          <a:ln w="12700">
            <a:solidFill>
              <a:srgbClr val="CC0000"/>
            </a:solidFill>
          </a:ln>
        </p:spPr>
        <p:txBody>
          <a:bodyPr wrap="square" lIns="0" tIns="0" rIns="0" bIns="0" rtlCol="0"/>
          <a:lstStyle/>
          <a:p>
            <a:endParaRPr sz="1600"/>
          </a:p>
        </p:txBody>
      </p:sp>
      <p:sp>
        <p:nvSpPr>
          <p:cNvPr id="19" name="bg object 19"/>
          <p:cNvSpPr/>
          <p:nvPr/>
        </p:nvSpPr>
        <p:spPr>
          <a:xfrm>
            <a:off x="615244" y="6178548"/>
            <a:ext cx="7924800" cy="0"/>
          </a:xfrm>
          <a:custGeom>
            <a:avLst/>
            <a:gdLst/>
            <a:ahLst/>
            <a:cxnLst/>
            <a:rect l="l" t="t" r="r" b="b"/>
            <a:pathLst>
              <a:path w="8915400">
                <a:moveTo>
                  <a:pt x="0" y="1"/>
                </a:moveTo>
                <a:lnTo>
                  <a:pt x="8915405" y="0"/>
                </a:lnTo>
              </a:path>
            </a:pathLst>
          </a:custGeom>
          <a:ln w="12700">
            <a:solidFill>
              <a:srgbClr val="CC0000"/>
            </a:solidFill>
          </a:ln>
        </p:spPr>
        <p:txBody>
          <a:bodyPr wrap="square" lIns="0" tIns="0" rIns="0" bIns="0" rtlCol="0"/>
          <a:lstStyle/>
          <a:p>
            <a:endParaRPr sz="1600"/>
          </a:p>
        </p:txBody>
      </p:sp>
      <p:sp>
        <p:nvSpPr>
          <p:cNvPr id="2" name="Holder 2"/>
          <p:cNvSpPr>
            <a:spLocks noGrp="1"/>
          </p:cNvSpPr>
          <p:nvPr>
            <p:ph type="title"/>
          </p:nvPr>
        </p:nvSpPr>
        <p:spPr>
          <a:xfrm>
            <a:off x="644313" y="291465"/>
            <a:ext cx="7855372" cy="52322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48829" y="1772920"/>
            <a:ext cx="7846342" cy="307777"/>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236156" y="6290276"/>
            <a:ext cx="676204" cy="273665"/>
          </a:xfrm>
          <a:prstGeom prst="rect">
            <a:avLst/>
          </a:prstGeom>
        </p:spPr>
        <p:txBody>
          <a:bodyPr wrap="square" lIns="0" tIns="0" rIns="0" bIns="0">
            <a:spAutoFit/>
          </a:bodyPr>
          <a:lstStyle>
            <a:lvl1pPr>
              <a:defRPr sz="889" b="1" i="0">
                <a:solidFill>
                  <a:schemeClr val="tx1"/>
                </a:solidFill>
                <a:latin typeface="Arial"/>
                <a:cs typeface="Arial"/>
              </a:defRPr>
            </a:lvl1pPr>
          </a:lstStyle>
          <a:p>
            <a:pPr marL="67734">
              <a:spcBef>
                <a:spcPts val="4"/>
              </a:spcBef>
            </a:pPr>
            <a:r>
              <a:rPr lang="nl-BE" spc="-4"/>
              <a:t>AGS</a:t>
            </a:r>
            <a:r>
              <a:rPr lang="nl-BE" spc="-62"/>
              <a:t> </a:t>
            </a:r>
            <a:r>
              <a:rPr lang="nl-BE" spc="27"/>
              <a:t>2016</a:t>
            </a:r>
          </a:p>
          <a:p>
            <a:pPr marL="11289"/>
            <a:r>
              <a:rPr lang="nl-BE" spc="27"/>
              <a:t>S</a:t>
            </a:r>
            <a:r>
              <a:rPr lang="nl-BE" spc="36"/>
              <a:t>y</a:t>
            </a:r>
            <a:r>
              <a:rPr lang="nl-BE" spc="9"/>
              <a:t>m</a:t>
            </a:r>
            <a:r>
              <a:rPr lang="nl-BE" spc="-13"/>
              <a:t>po</a:t>
            </a:r>
            <a:r>
              <a:rPr lang="nl-BE" spc="36"/>
              <a:t>s</a:t>
            </a:r>
            <a:r>
              <a:rPr lang="nl-BE" spc="18"/>
              <a:t>i</a:t>
            </a:r>
            <a:r>
              <a:rPr lang="nl-BE" spc="-13"/>
              <a:t>u</a:t>
            </a:r>
            <a:r>
              <a:rPr lang="nl-BE"/>
              <a:t>m</a:t>
            </a:r>
            <a:endParaRPr lang="nl-BE"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a:xfrm>
            <a:off x="8282658" y="6290276"/>
            <a:ext cx="203200" cy="273665"/>
          </a:xfrm>
          <a:prstGeom prst="rect">
            <a:avLst/>
          </a:prstGeom>
        </p:spPr>
        <p:txBody>
          <a:bodyPr wrap="square" lIns="0" tIns="0" rIns="0" bIns="0">
            <a:spAutoFit/>
          </a:bodyPr>
          <a:lstStyle>
            <a:lvl1pPr>
              <a:defRPr sz="889" b="1" i="0">
                <a:solidFill>
                  <a:schemeClr val="tx1"/>
                </a:solidFill>
                <a:latin typeface="Arial"/>
                <a:cs typeface="Arial"/>
              </a:defRPr>
            </a:lvl1pPr>
          </a:lstStyle>
          <a:p>
            <a:pPr marL="33867">
              <a:spcBef>
                <a:spcPts val="4"/>
              </a:spcBef>
            </a:pPr>
            <a:fld id="{81D60167-4931-47E6-BA6A-407CBD079E47}" type="slidenum">
              <a:rPr lang="nl-BE" smtClean="0"/>
              <a:pPr marL="33867">
                <a:spcBef>
                  <a:spcPts val="4"/>
                </a:spcBef>
              </a:pPr>
              <a:t>‹N°›</a:t>
            </a:fld>
            <a:endParaRPr lang="nl-BE" dirty="0"/>
          </a:p>
        </p:txBody>
      </p:sp>
    </p:spTree>
    <p:extLst>
      <p:ext uri="{BB962C8B-B14F-4D97-AF65-F5344CB8AC3E}">
        <p14:creationId xmlns:p14="http://schemas.microsoft.com/office/powerpoint/2010/main" val="24420032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defRPr>
          <a:latin typeface="+mj-lt"/>
          <a:ea typeface="+mj-ea"/>
          <a:cs typeface="+mj-cs"/>
        </a:defRPr>
      </a:lvl1pPr>
    </p:titleStyle>
    <p:bodyStyle>
      <a:lvl1pPr marL="0">
        <a:defRPr>
          <a:latin typeface="+mn-lt"/>
          <a:ea typeface="+mn-ea"/>
          <a:cs typeface="+mn-cs"/>
        </a:defRPr>
      </a:lvl1pPr>
      <a:lvl2pPr marL="406405">
        <a:defRPr>
          <a:latin typeface="+mn-lt"/>
          <a:ea typeface="+mn-ea"/>
          <a:cs typeface="+mn-cs"/>
        </a:defRPr>
      </a:lvl2pPr>
      <a:lvl3pPr marL="812810">
        <a:defRPr>
          <a:latin typeface="+mn-lt"/>
          <a:ea typeface="+mn-ea"/>
          <a:cs typeface="+mn-cs"/>
        </a:defRPr>
      </a:lvl3pPr>
      <a:lvl4pPr marL="1219215">
        <a:defRPr>
          <a:latin typeface="+mn-lt"/>
          <a:ea typeface="+mn-ea"/>
          <a:cs typeface="+mn-cs"/>
        </a:defRPr>
      </a:lvl4pPr>
      <a:lvl5pPr marL="1625620">
        <a:defRPr>
          <a:latin typeface="+mn-lt"/>
          <a:ea typeface="+mn-ea"/>
          <a:cs typeface="+mn-cs"/>
        </a:defRPr>
      </a:lvl5pPr>
      <a:lvl6pPr marL="2032025">
        <a:defRPr>
          <a:latin typeface="+mn-lt"/>
          <a:ea typeface="+mn-ea"/>
          <a:cs typeface="+mn-cs"/>
        </a:defRPr>
      </a:lvl6pPr>
      <a:lvl7pPr marL="2438430">
        <a:defRPr>
          <a:latin typeface="+mn-lt"/>
          <a:ea typeface="+mn-ea"/>
          <a:cs typeface="+mn-cs"/>
        </a:defRPr>
      </a:lvl7pPr>
      <a:lvl8pPr marL="2844836">
        <a:defRPr>
          <a:latin typeface="+mn-lt"/>
          <a:ea typeface="+mn-ea"/>
          <a:cs typeface="+mn-cs"/>
        </a:defRPr>
      </a:lvl8pPr>
      <a:lvl9pPr marL="3251241">
        <a:defRPr>
          <a:latin typeface="+mn-lt"/>
          <a:ea typeface="+mn-ea"/>
          <a:cs typeface="+mn-cs"/>
        </a:defRPr>
      </a:lvl9pPr>
    </p:bodyStyle>
    <p:otherStyle>
      <a:lvl1pPr marL="0">
        <a:defRPr>
          <a:latin typeface="+mn-lt"/>
          <a:ea typeface="+mn-ea"/>
          <a:cs typeface="+mn-cs"/>
        </a:defRPr>
      </a:lvl1pPr>
      <a:lvl2pPr marL="406405">
        <a:defRPr>
          <a:latin typeface="+mn-lt"/>
          <a:ea typeface="+mn-ea"/>
          <a:cs typeface="+mn-cs"/>
        </a:defRPr>
      </a:lvl2pPr>
      <a:lvl3pPr marL="812810">
        <a:defRPr>
          <a:latin typeface="+mn-lt"/>
          <a:ea typeface="+mn-ea"/>
          <a:cs typeface="+mn-cs"/>
        </a:defRPr>
      </a:lvl3pPr>
      <a:lvl4pPr marL="1219215">
        <a:defRPr>
          <a:latin typeface="+mn-lt"/>
          <a:ea typeface="+mn-ea"/>
          <a:cs typeface="+mn-cs"/>
        </a:defRPr>
      </a:lvl4pPr>
      <a:lvl5pPr marL="1625620">
        <a:defRPr>
          <a:latin typeface="+mn-lt"/>
          <a:ea typeface="+mn-ea"/>
          <a:cs typeface="+mn-cs"/>
        </a:defRPr>
      </a:lvl5pPr>
      <a:lvl6pPr marL="2032025">
        <a:defRPr>
          <a:latin typeface="+mn-lt"/>
          <a:ea typeface="+mn-ea"/>
          <a:cs typeface="+mn-cs"/>
        </a:defRPr>
      </a:lvl6pPr>
      <a:lvl7pPr marL="2438430">
        <a:defRPr>
          <a:latin typeface="+mn-lt"/>
          <a:ea typeface="+mn-ea"/>
          <a:cs typeface="+mn-cs"/>
        </a:defRPr>
      </a:lvl7pPr>
      <a:lvl8pPr marL="2844836">
        <a:defRPr>
          <a:latin typeface="+mn-lt"/>
          <a:ea typeface="+mn-ea"/>
          <a:cs typeface="+mn-cs"/>
        </a:defRPr>
      </a:lvl8pPr>
      <a:lvl9pPr marL="325124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wit"/>
          <p:cNvPicPr>
            <a:picLocks noChangeAspect="1" noChangeArrowheads="1"/>
          </p:cNvPicPr>
          <p:nvPr/>
        </p:nvPicPr>
        <p:blipFill>
          <a:blip r:embed="rId15" cstate="print"/>
          <a:srcRect/>
          <a:stretch>
            <a:fillRect/>
          </a:stretch>
        </p:blipFill>
        <p:spPr bwMode="auto">
          <a:xfrm>
            <a:off x="1" y="0"/>
            <a:ext cx="9142643" cy="685656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00465" y="1141801"/>
            <a:ext cx="7686065" cy="718484"/>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nl-NL"/>
              <a:t>Klik om het opmaakprofiel te bewerken</a:t>
            </a:r>
          </a:p>
        </p:txBody>
      </p:sp>
      <p:sp>
        <p:nvSpPr>
          <p:cNvPr id="1028" name="Rectangle 3"/>
          <p:cNvSpPr>
            <a:spLocks noGrp="1" noChangeArrowheads="1"/>
          </p:cNvSpPr>
          <p:nvPr>
            <p:ph type="body" idx="1"/>
          </p:nvPr>
        </p:nvSpPr>
        <p:spPr bwMode="auto">
          <a:xfrm>
            <a:off x="1000465" y="2056105"/>
            <a:ext cx="7686065" cy="4050295"/>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2" name="Rectangle 4"/>
          <p:cNvSpPr>
            <a:spLocks noGrp="1" noChangeArrowheads="1"/>
          </p:cNvSpPr>
          <p:nvPr>
            <p:ph type="dt" sz="half" idx="2"/>
          </p:nvPr>
        </p:nvSpPr>
        <p:spPr bwMode="auto">
          <a:xfrm>
            <a:off x="457472" y="6244626"/>
            <a:ext cx="2133962" cy="476589"/>
          </a:xfrm>
          <a:prstGeom prst="rect">
            <a:avLst/>
          </a:prstGeom>
          <a:noFill/>
          <a:ln w="9525">
            <a:noFill/>
            <a:miter lim="800000"/>
            <a:headEnd/>
            <a:tailEnd/>
          </a:ln>
          <a:effectLst/>
        </p:spPr>
        <p:txBody>
          <a:bodyPr vert="horz" wrap="square" lIns="104306" tIns="52153" rIns="104306" bIns="52153" numCol="1" anchor="t" anchorCtr="0" compatLnSpc="1">
            <a:prstTxWarp prst="textNoShape">
              <a:avLst/>
            </a:prstTxWarp>
          </a:bodyPr>
          <a:lstStyle>
            <a:lvl1pPr>
              <a:defRPr sz="1088">
                <a:solidFill>
                  <a:schemeClr val="bg2"/>
                </a:solidFill>
              </a:defRPr>
            </a:lvl1pPr>
          </a:lstStyle>
          <a:p>
            <a:pPr fontAlgn="base">
              <a:spcBef>
                <a:spcPct val="0"/>
              </a:spcBef>
              <a:spcAft>
                <a:spcPct val="0"/>
              </a:spcAft>
              <a:defRPr/>
            </a:pPr>
            <a:endParaRPr lang="nl-BE">
              <a:solidFill>
                <a:srgbClr val="808080"/>
              </a:solidFill>
              <a:latin typeface="Arial" charset="0"/>
            </a:endParaRPr>
          </a:p>
        </p:txBody>
      </p:sp>
      <p:sp>
        <p:nvSpPr>
          <p:cNvPr id="1029" name="Rectangle 5"/>
          <p:cNvSpPr>
            <a:spLocks noGrp="1" noChangeArrowheads="1"/>
          </p:cNvSpPr>
          <p:nvPr>
            <p:ph type="ftr" sz="quarter" idx="3"/>
          </p:nvPr>
        </p:nvSpPr>
        <p:spPr bwMode="auto">
          <a:xfrm>
            <a:off x="3123568" y="6244626"/>
            <a:ext cx="2896867" cy="476589"/>
          </a:xfrm>
          <a:prstGeom prst="rect">
            <a:avLst/>
          </a:prstGeom>
          <a:noFill/>
          <a:ln w="9525">
            <a:noFill/>
            <a:miter lim="800000"/>
            <a:headEnd/>
            <a:tailEnd/>
          </a:ln>
          <a:effectLst/>
        </p:spPr>
        <p:txBody>
          <a:bodyPr vert="horz" wrap="square" lIns="104306" tIns="52153" rIns="104306" bIns="52153" numCol="1" anchor="t" anchorCtr="0" compatLnSpc="1">
            <a:prstTxWarp prst="textNoShape">
              <a:avLst/>
            </a:prstTxWarp>
          </a:bodyPr>
          <a:lstStyle>
            <a:lvl1pPr algn="ctr">
              <a:defRPr sz="1088">
                <a:solidFill>
                  <a:schemeClr val="bg2"/>
                </a:solidFill>
              </a:defRPr>
            </a:lvl1pPr>
          </a:lstStyle>
          <a:p>
            <a:pPr fontAlgn="base">
              <a:spcBef>
                <a:spcPct val="0"/>
              </a:spcBef>
              <a:spcAft>
                <a:spcPct val="0"/>
              </a:spcAft>
              <a:defRPr/>
            </a:pPr>
            <a:endParaRPr lang="nl-BE">
              <a:solidFill>
                <a:srgbClr val="808080"/>
              </a:solidFill>
              <a:latin typeface="Arial" charset="0"/>
            </a:endParaRPr>
          </a:p>
        </p:txBody>
      </p:sp>
      <p:sp>
        <p:nvSpPr>
          <p:cNvPr id="1030" name="Rectangle 6"/>
          <p:cNvSpPr>
            <a:spLocks noGrp="1" noChangeArrowheads="1"/>
          </p:cNvSpPr>
          <p:nvPr>
            <p:ph type="sldNum" sz="quarter" idx="4"/>
          </p:nvPr>
        </p:nvSpPr>
        <p:spPr bwMode="auto">
          <a:xfrm>
            <a:off x="6552568" y="6244626"/>
            <a:ext cx="2133962" cy="476589"/>
          </a:xfrm>
          <a:prstGeom prst="rect">
            <a:avLst/>
          </a:prstGeom>
          <a:noFill/>
          <a:ln w="9525">
            <a:noFill/>
            <a:miter lim="800000"/>
            <a:headEnd/>
            <a:tailEnd/>
          </a:ln>
          <a:effectLst/>
        </p:spPr>
        <p:txBody>
          <a:bodyPr vert="horz" wrap="square" lIns="104306" tIns="52153" rIns="104306" bIns="52153" numCol="1" anchor="t" anchorCtr="0" compatLnSpc="1">
            <a:prstTxWarp prst="textNoShape">
              <a:avLst/>
            </a:prstTxWarp>
          </a:bodyPr>
          <a:lstStyle>
            <a:lvl1pPr algn="r">
              <a:defRPr sz="1088">
                <a:solidFill>
                  <a:schemeClr val="bg2"/>
                </a:solidFill>
              </a:defRPr>
            </a:lvl1pPr>
          </a:lstStyle>
          <a:p>
            <a:pPr fontAlgn="base">
              <a:spcBef>
                <a:spcPct val="0"/>
              </a:spcBef>
              <a:spcAft>
                <a:spcPct val="0"/>
              </a:spcAft>
              <a:defRPr/>
            </a:pPr>
            <a:fld id="{77CD6759-8954-44E7-B288-3E418256DD9A}" type="slidenum">
              <a:rPr lang="nl-NL">
                <a:solidFill>
                  <a:srgbClr val="808080"/>
                </a:solidFill>
                <a:latin typeface="Arial" charset="0"/>
              </a:rPr>
              <a:pPr fontAlgn="base">
                <a:spcBef>
                  <a:spcPct val="0"/>
                </a:spcBef>
                <a:spcAft>
                  <a:spcPct val="0"/>
                </a:spcAft>
                <a:defRPr/>
              </a:pPr>
              <a:t>‹N°›</a:t>
            </a:fld>
            <a:endParaRPr lang="nl-NL">
              <a:solidFill>
                <a:srgbClr val="808080"/>
              </a:solidFill>
              <a:latin typeface="Arial" charset="0"/>
            </a:endParaRPr>
          </a:p>
        </p:txBody>
      </p:sp>
    </p:spTree>
    <p:extLst>
      <p:ext uri="{BB962C8B-B14F-4D97-AF65-F5344CB8AC3E}">
        <p14:creationId xmlns:p14="http://schemas.microsoft.com/office/powerpoint/2010/main" val="401847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736" r:id="rId13"/>
  </p:sldLayoutIdLst>
  <p:txStyles>
    <p:titleStyle>
      <a:lvl1pPr algn="l" defTabSz="945990" rtl="0" eaLnBrk="0" fontAlgn="base" hangingPunct="0">
        <a:spcBef>
          <a:spcPct val="0"/>
        </a:spcBef>
        <a:spcAft>
          <a:spcPct val="0"/>
        </a:spcAft>
        <a:defRPr sz="3628" b="1">
          <a:solidFill>
            <a:schemeClr val="bg2"/>
          </a:solidFill>
          <a:latin typeface="+mj-lt"/>
          <a:ea typeface="+mj-ea"/>
          <a:cs typeface="+mj-cs"/>
        </a:defRPr>
      </a:lvl1pPr>
      <a:lvl2pPr algn="l" defTabSz="945990" rtl="0" eaLnBrk="0" fontAlgn="base" hangingPunct="0">
        <a:spcBef>
          <a:spcPct val="0"/>
        </a:spcBef>
        <a:spcAft>
          <a:spcPct val="0"/>
        </a:spcAft>
        <a:defRPr sz="3628" b="1">
          <a:solidFill>
            <a:schemeClr val="bg2"/>
          </a:solidFill>
          <a:latin typeface="Gill Sans Std" pitchFamily="34" charset="0"/>
        </a:defRPr>
      </a:lvl2pPr>
      <a:lvl3pPr algn="l" defTabSz="945990" rtl="0" eaLnBrk="0" fontAlgn="base" hangingPunct="0">
        <a:spcBef>
          <a:spcPct val="0"/>
        </a:spcBef>
        <a:spcAft>
          <a:spcPct val="0"/>
        </a:spcAft>
        <a:defRPr sz="3628" b="1">
          <a:solidFill>
            <a:schemeClr val="bg2"/>
          </a:solidFill>
          <a:latin typeface="Gill Sans Std" pitchFamily="34" charset="0"/>
        </a:defRPr>
      </a:lvl3pPr>
      <a:lvl4pPr algn="l" defTabSz="945990" rtl="0" eaLnBrk="0" fontAlgn="base" hangingPunct="0">
        <a:spcBef>
          <a:spcPct val="0"/>
        </a:spcBef>
        <a:spcAft>
          <a:spcPct val="0"/>
        </a:spcAft>
        <a:defRPr sz="3628" b="1">
          <a:solidFill>
            <a:schemeClr val="bg2"/>
          </a:solidFill>
          <a:latin typeface="Gill Sans Std" pitchFamily="34" charset="0"/>
        </a:defRPr>
      </a:lvl4pPr>
      <a:lvl5pPr algn="l" defTabSz="945990" rtl="0" eaLnBrk="0" fontAlgn="base" hangingPunct="0">
        <a:spcBef>
          <a:spcPct val="0"/>
        </a:spcBef>
        <a:spcAft>
          <a:spcPct val="0"/>
        </a:spcAft>
        <a:defRPr sz="3628" b="1">
          <a:solidFill>
            <a:schemeClr val="bg2"/>
          </a:solidFill>
          <a:latin typeface="Gill Sans Std" pitchFamily="34" charset="0"/>
        </a:defRPr>
      </a:lvl5pPr>
      <a:lvl6pPr marL="414680" algn="l" defTabSz="945990" rtl="0" fontAlgn="base">
        <a:spcBef>
          <a:spcPct val="0"/>
        </a:spcBef>
        <a:spcAft>
          <a:spcPct val="0"/>
        </a:spcAft>
        <a:defRPr sz="3628" b="1">
          <a:solidFill>
            <a:schemeClr val="bg2"/>
          </a:solidFill>
          <a:latin typeface="Gill Sans Std" pitchFamily="34" charset="0"/>
        </a:defRPr>
      </a:lvl6pPr>
      <a:lvl7pPr marL="829361" algn="l" defTabSz="945990" rtl="0" fontAlgn="base">
        <a:spcBef>
          <a:spcPct val="0"/>
        </a:spcBef>
        <a:spcAft>
          <a:spcPct val="0"/>
        </a:spcAft>
        <a:defRPr sz="3628" b="1">
          <a:solidFill>
            <a:schemeClr val="bg2"/>
          </a:solidFill>
          <a:latin typeface="Gill Sans Std" pitchFamily="34" charset="0"/>
        </a:defRPr>
      </a:lvl7pPr>
      <a:lvl8pPr marL="1244041" algn="l" defTabSz="945990" rtl="0" fontAlgn="base">
        <a:spcBef>
          <a:spcPct val="0"/>
        </a:spcBef>
        <a:spcAft>
          <a:spcPct val="0"/>
        </a:spcAft>
        <a:defRPr sz="3628" b="1">
          <a:solidFill>
            <a:schemeClr val="bg2"/>
          </a:solidFill>
          <a:latin typeface="Gill Sans Std" pitchFamily="34" charset="0"/>
        </a:defRPr>
      </a:lvl8pPr>
      <a:lvl9pPr marL="1658722" algn="l" defTabSz="945990" rtl="0" fontAlgn="base">
        <a:spcBef>
          <a:spcPct val="0"/>
        </a:spcBef>
        <a:spcAft>
          <a:spcPct val="0"/>
        </a:spcAft>
        <a:defRPr sz="3628" b="1">
          <a:solidFill>
            <a:schemeClr val="bg2"/>
          </a:solidFill>
          <a:latin typeface="Gill Sans Std" pitchFamily="34" charset="0"/>
        </a:defRPr>
      </a:lvl9pPr>
    </p:titleStyle>
    <p:bodyStyle>
      <a:lvl1pPr marL="354206" indent="-354206" algn="l" defTabSz="945990" rtl="0" eaLnBrk="0" fontAlgn="base" hangingPunct="0">
        <a:spcBef>
          <a:spcPct val="20000"/>
        </a:spcBef>
        <a:spcAft>
          <a:spcPct val="0"/>
        </a:spcAft>
        <a:buChar char="•"/>
        <a:defRPr sz="3356">
          <a:solidFill>
            <a:schemeClr val="bg2"/>
          </a:solidFill>
          <a:latin typeface="+mn-lt"/>
          <a:ea typeface="+mn-ea"/>
          <a:cs typeface="+mn-cs"/>
        </a:defRPr>
      </a:lvl1pPr>
      <a:lvl2pPr marL="768887" indent="-295172" algn="l" defTabSz="945990" rtl="0" eaLnBrk="0" fontAlgn="base" hangingPunct="0">
        <a:spcBef>
          <a:spcPct val="20000"/>
        </a:spcBef>
        <a:spcAft>
          <a:spcPct val="0"/>
        </a:spcAft>
        <a:buChar char="–"/>
        <a:defRPr sz="2902">
          <a:solidFill>
            <a:schemeClr val="bg2"/>
          </a:solidFill>
          <a:latin typeface="+mn-lt"/>
        </a:defRPr>
      </a:lvl2pPr>
      <a:lvl3pPr marL="1182128" indent="-236137" algn="l" defTabSz="945990" rtl="0" eaLnBrk="0" fontAlgn="base" hangingPunct="0">
        <a:spcBef>
          <a:spcPct val="20000"/>
        </a:spcBef>
        <a:spcAft>
          <a:spcPct val="0"/>
        </a:spcAft>
        <a:buChar char="•"/>
        <a:defRPr sz="2449">
          <a:solidFill>
            <a:schemeClr val="bg2"/>
          </a:solidFill>
          <a:latin typeface="+mn-lt"/>
        </a:defRPr>
      </a:lvl3pPr>
      <a:lvl4pPr marL="1655842" indent="-236137" algn="l" defTabSz="945990" rtl="0" eaLnBrk="0" fontAlgn="base" hangingPunct="0">
        <a:spcBef>
          <a:spcPct val="20000"/>
        </a:spcBef>
        <a:spcAft>
          <a:spcPct val="0"/>
        </a:spcAft>
        <a:buChar char="–"/>
        <a:defRPr sz="2086">
          <a:solidFill>
            <a:schemeClr val="bg2"/>
          </a:solidFill>
          <a:latin typeface="+mn-lt"/>
        </a:defRPr>
      </a:lvl4pPr>
      <a:lvl5pPr marL="2128117" indent="-236137" algn="l" defTabSz="945990" rtl="0" eaLnBrk="0" fontAlgn="base" hangingPunct="0">
        <a:spcBef>
          <a:spcPct val="20000"/>
        </a:spcBef>
        <a:spcAft>
          <a:spcPct val="0"/>
        </a:spcAft>
        <a:buChar char="»"/>
        <a:defRPr sz="2086">
          <a:solidFill>
            <a:schemeClr val="bg2"/>
          </a:solidFill>
          <a:latin typeface="+mn-lt"/>
        </a:defRPr>
      </a:lvl5pPr>
      <a:lvl6pPr marL="2542797" indent="-236137" algn="l" defTabSz="945990" rtl="0" fontAlgn="base">
        <a:spcBef>
          <a:spcPct val="20000"/>
        </a:spcBef>
        <a:spcAft>
          <a:spcPct val="0"/>
        </a:spcAft>
        <a:buChar char="»"/>
        <a:defRPr sz="2086">
          <a:solidFill>
            <a:schemeClr val="bg2"/>
          </a:solidFill>
          <a:latin typeface="+mn-lt"/>
        </a:defRPr>
      </a:lvl6pPr>
      <a:lvl7pPr marL="2957478" indent="-236137" algn="l" defTabSz="945990" rtl="0" fontAlgn="base">
        <a:spcBef>
          <a:spcPct val="20000"/>
        </a:spcBef>
        <a:spcAft>
          <a:spcPct val="0"/>
        </a:spcAft>
        <a:buChar char="»"/>
        <a:defRPr sz="2086">
          <a:solidFill>
            <a:schemeClr val="bg2"/>
          </a:solidFill>
          <a:latin typeface="+mn-lt"/>
        </a:defRPr>
      </a:lvl7pPr>
      <a:lvl8pPr marL="3372158" indent="-236137" algn="l" defTabSz="945990" rtl="0" fontAlgn="base">
        <a:spcBef>
          <a:spcPct val="20000"/>
        </a:spcBef>
        <a:spcAft>
          <a:spcPct val="0"/>
        </a:spcAft>
        <a:buChar char="»"/>
        <a:defRPr sz="2086">
          <a:solidFill>
            <a:schemeClr val="bg2"/>
          </a:solidFill>
          <a:latin typeface="+mn-lt"/>
        </a:defRPr>
      </a:lvl8pPr>
      <a:lvl9pPr marL="3786838" indent="-236137" algn="l" defTabSz="945990" rtl="0" fontAlgn="base">
        <a:spcBef>
          <a:spcPct val="20000"/>
        </a:spcBef>
        <a:spcAft>
          <a:spcPct val="0"/>
        </a:spcAft>
        <a:buChar char="»"/>
        <a:defRPr sz="2086">
          <a:solidFill>
            <a:schemeClr val="bg2"/>
          </a:solidFill>
          <a:latin typeface="+mn-lt"/>
        </a:defRPr>
      </a:lvl9pPr>
    </p:bodyStyle>
    <p:otherStyle>
      <a:defPPr>
        <a:defRPr lang="nl-BE"/>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40.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nl-NL" dirty="0" err="1"/>
              <a:t>Prof.Dr</a:t>
            </a:r>
            <a:r>
              <a:rPr lang="nl-NL" dirty="0"/>
              <a:t> Jos Tournoy</a:t>
            </a:r>
          </a:p>
          <a:p>
            <a:r>
              <a:rPr lang="nl-NL" dirty="0"/>
              <a:t>Geriatrie-UZ  Leuven</a:t>
            </a:r>
          </a:p>
          <a:p>
            <a:r>
              <a:rPr lang="nl-NL" dirty="0"/>
              <a:t>Gerontologie en Geriatrie-</a:t>
            </a:r>
            <a:r>
              <a:rPr lang="nl-NL" dirty="0" err="1"/>
              <a:t>KULeuven</a:t>
            </a:r>
            <a:endParaRPr lang="nl-NL" dirty="0"/>
          </a:p>
        </p:txBody>
      </p:sp>
      <p:sp>
        <p:nvSpPr>
          <p:cNvPr id="2" name="Title 1"/>
          <p:cNvSpPr>
            <a:spLocks noGrp="1"/>
          </p:cNvSpPr>
          <p:nvPr>
            <p:ph type="ctrTitle"/>
          </p:nvPr>
        </p:nvSpPr>
        <p:spPr>
          <a:xfrm>
            <a:off x="661095" y="3017222"/>
            <a:ext cx="7772943" cy="608317"/>
          </a:xfrm>
        </p:spPr>
        <p:txBody>
          <a:bodyPr/>
          <a:lstStyle/>
          <a:p>
            <a:r>
              <a:rPr lang="nl-BE" dirty="0"/>
              <a:t>Gepast voorschrijven voor ouderen, een uitdaging voor elke voorschrijver</a:t>
            </a:r>
            <a:endParaRPr lang="nl-NL" dirty="0"/>
          </a:p>
        </p:txBody>
      </p:sp>
      <p:sp>
        <p:nvSpPr>
          <p:cNvPr id="6" name="Afgeronde rechthoek 5"/>
          <p:cNvSpPr/>
          <p:nvPr/>
        </p:nvSpPr>
        <p:spPr bwMode="auto">
          <a:xfrm>
            <a:off x="6183086" y="304800"/>
            <a:ext cx="2569028" cy="164592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nl-BE" sz="2100" b="0" i="0" u="none" strike="noStrike" kern="1200" cap="none" spc="0" normalizeH="0" baseline="0" noProof="0">
              <a:ln>
                <a:noFill/>
              </a:ln>
              <a:solidFill>
                <a:srgbClr val="000000"/>
              </a:solidFill>
              <a:effectLst/>
              <a:uLnTx/>
              <a:uFillTx/>
              <a:latin typeface="Arial" pitchFamily="-111" charset="0"/>
              <a:ea typeface="+mn-ea"/>
              <a:cs typeface="+mn-cs"/>
            </a:endParaRPr>
          </a:p>
        </p:txBody>
      </p:sp>
      <p:pic>
        <p:nvPicPr>
          <p:cNvPr id="5" name="Afbeelding 4"/>
          <p:cNvPicPr>
            <a:picLocks noChangeAspect="1"/>
          </p:cNvPicPr>
          <p:nvPr/>
        </p:nvPicPr>
        <p:blipFill>
          <a:blip r:embed="rId2"/>
          <a:stretch>
            <a:fillRect/>
          </a:stretch>
        </p:blipFill>
        <p:spPr>
          <a:xfrm>
            <a:off x="5907174" y="873676"/>
            <a:ext cx="2844940" cy="945943"/>
          </a:xfrm>
          <a:prstGeom prst="rect">
            <a:avLst/>
          </a:prstGeom>
        </p:spPr>
      </p:pic>
      <p:sp>
        <p:nvSpPr>
          <p:cNvPr id="7" name="Subtitle 2"/>
          <p:cNvSpPr txBox="1">
            <a:spLocks/>
          </p:cNvSpPr>
          <p:nvPr/>
        </p:nvSpPr>
        <p:spPr bwMode="auto">
          <a:xfrm>
            <a:off x="661094" y="4446448"/>
            <a:ext cx="7771585" cy="391639"/>
          </a:xfrm>
          <a:prstGeom prst="rect">
            <a:avLst/>
          </a:prstGeom>
          <a:noFill/>
          <a:ln w="9525">
            <a:noFill/>
            <a:miter lim="800000"/>
            <a:headEnd/>
            <a:tailEnd/>
          </a:ln>
          <a:effectLst/>
        </p:spPr>
        <p:txBody>
          <a:bodyPr vert="horz" wrap="square" lIns="80147" tIns="40074" rIns="80147" bIns="40074" numCol="1" anchor="t" anchorCtr="0" compatLnSpc="1">
            <a:prstTxWarp prst="textNoShape">
              <a:avLst/>
            </a:prstTxWarp>
          </a:bodyPr>
          <a:lstStyle>
            <a:lvl1pPr marL="0" indent="0" algn="l" defTabSz="914179" rtl="0" eaLnBrk="1" fontAlgn="base" hangingPunct="1">
              <a:spcBef>
                <a:spcPct val="20000"/>
              </a:spcBef>
              <a:spcAft>
                <a:spcPct val="0"/>
              </a:spcAft>
              <a:buFontTx/>
              <a:buNone/>
              <a:defRPr sz="1600" b="1">
                <a:solidFill>
                  <a:schemeClr val="bg1"/>
                </a:solidFill>
                <a:latin typeface="+mn-lt"/>
                <a:ea typeface="+mn-ea"/>
                <a:cs typeface="+mn-cs"/>
              </a:defRPr>
            </a:lvl1pPr>
            <a:lvl2pPr marL="743031" indent="-285246" algn="l" defTabSz="914179" rtl="0" eaLnBrk="1" fontAlgn="base" hangingPunct="1">
              <a:spcBef>
                <a:spcPct val="20000"/>
              </a:spcBef>
              <a:spcAft>
                <a:spcPct val="0"/>
              </a:spcAft>
              <a:buChar char="–"/>
              <a:defRPr sz="2800">
                <a:solidFill>
                  <a:schemeClr val="bg2"/>
                </a:solidFill>
                <a:latin typeface="+mn-lt"/>
                <a:ea typeface="ＭＳ Ｐゴシック" pitchFamily="-111" charset="-128"/>
              </a:defRPr>
            </a:lvl2pPr>
            <a:lvl3pPr marL="1142376" indent="-228197" algn="l" defTabSz="914179" rtl="0" eaLnBrk="1" fontAlgn="base" hangingPunct="1">
              <a:spcBef>
                <a:spcPct val="20000"/>
              </a:spcBef>
              <a:spcAft>
                <a:spcPct val="0"/>
              </a:spcAft>
              <a:buChar char="•"/>
              <a:defRPr sz="2400">
                <a:solidFill>
                  <a:schemeClr val="bg2"/>
                </a:solidFill>
                <a:latin typeface="+mn-lt"/>
                <a:ea typeface="ＭＳ Ｐゴシック" pitchFamily="-111" charset="-128"/>
              </a:defRPr>
            </a:lvl3pPr>
            <a:lvl4pPr marL="1600160"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4pPr>
            <a:lvl5pPr marL="2056554"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5pPr>
            <a:lvl6pPr marL="2457290"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6pPr>
            <a:lvl7pPr marL="2858025"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7pPr>
            <a:lvl8pPr marL="3258761"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8pPr>
            <a:lvl9pPr marL="3659497"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9pPr>
          </a:lstStyle>
          <a:p>
            <a:pPr marL="0" marR="0" lvl="0" indent="0" algn="l" defTabSz="914179" rtl="0" eaLnBrk="1" fontAlgn="base" latinLnBrk="0" hangingPunct="1">
              <a:lnSpc>
                <a:spcPct val="100000"/>
              </a:lnSpc>
              <a:spcBef>
                <a:spcPct val="20000"/>
              </a:spcBef>
              <a:spcAft>
                <a:spcPct val="0"/>
              </a:spcAft>
              <a:buClrTx/>
              <a:buSzTx/>
              <a:buFontTx/>
              <a:buNone/>
              <a:tabLst/>
              <a:defRPr/>
            </a:pPr>
            <a:endParaRPr kumimoji="0" lang="nl-NL" sz="1800" b="1" i="0" u="none" strike="noStrike" kern="0" cap="none" spc="0" normalizeH="0" baseline="0" noProof="0" dirty="0">
              <a:ln>
                <a:noFill/>
              </a:ln>
              <a:solidFill>
                <a:srgbClr val="808080">
                  <a:lumMod val="20000"/>
                  <a:lumOff val="80000"/>
                </a:srgbClr>
              </a:solidFill>
              <a:effectLst/>
              <a:uLnTx/>
              <a:uFillTx/>
              <a:latin typeface="Gill Sans Std"/>
              <a:ea typeface="+mn-ea"/>
              <a:cs typeface="+mn-cs"/>
            </a:endParaRPr>
          </a:p>
        </p:txBody>
      </p:sp>
    </p:spTree>
    <p:extLst>
      <p:ext uri="{BB962C8B-B14F-4D97-AF65-F5344CB8AC3E}">
        <p14:creationId xmlns:p14="http://schemas.microsoft.com/office/powerpoint/2010/main" val="243782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87381" y="913472"/>
            <a:ext cx="8604068" cy="4663841"/>
          </a:xfrm>
          <a:prstGeom prst="rect">
            <a:avLst/>
          </a:prstGeom>
        </p:spPr>
        <p:txBody>
          <a:bodyPr wrap="square">
            <a:spAutoFit/>
          </a:bodyPr>
          <a:lstStyle/>
          <a:p>
            <a:pPr marL="342900" lvl="0" indent="-342900" algn="just">
              <a:lnSpc>
                <a:spcPct val="115000"/>
              </a:lnSpc>
              <a:spcAft>
                <a:spcPts val="1440"/>
              </a:spcAft>
              <a:buFont typeface="Verdana" panose="020B0604030504040204" pitchFamily="34" charset="0"/>
              <a:buChar char="-"/>
            </a:pPr>
            <a:r>
              <a:rPr lang="en-GB" sz="1600" dirty="0">
                <a:latin typeface="Verdana" panose="020B0604030504040204" pitchFamily="34" charset="0"/>
                <a:ea typeface="Times New Roman" panose="02020603050405020304" pitchFamily="18" charset="0"/>
                <a:cs typeface="Arial" panose="020B0604020202020204" pitchFamily="34" charset="0"/>
              </a:rPr>
              <a:t>The Time To Benefit (TTB</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a:latin typeface="Verdana" panose="020B0604030504040204" pitchFamily="34" charset="0"/>
                <a:ea typeface="Times New Roman" panose="02020603050405020304" pitchFamily="18" charset="0"/>
                <a:cs typeface="Arial" panose="020B0604020202020204" pitchFamily="34" charset="0"/>
              </a:rPr>
              <a:t>) of a pharmacological treatment is an important concept to guide clinical decision making in patients with a limited life expectancy. </a:t>
            </a:r>
            <a:endParaRPr lang="nl-BE"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440"/>
              </a:spcAft>
              <a:buFont typeface="Verdana" panose="020B0604030504040204" pitchFamily="34" charset="0"/>
              <a:buChar char="-"/>
            </a:pPr>
            <a:r>
              <a:rPr lang="en-GB" sz="1600" dirty="0">
                <a:latin typeface="Verdana" panose="020B0604030504040204" pitchFamily="34" charset="0"/>
                <a:ea typeface="Times New Roman" panose="02020603050405020304" pitchFamily="18" charset="0"/>
                <a:cs typeface="Arial" panose="020B0604020202020204" pitchFamily="34" charset="0"/>
              </a:rPr>
              <a:t>The concepts of TTB and estimated life expectancy should be part of the structured medication review process. </a:t>
            </a:r>
            <a:endParaRPr lang="nl-BE"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440"/>
              </a:spcAft>
              <a:buFont typeface="Verdana" panose="020B0604030504040204" pitchFamily="34" charset="0"/>
              <a:buChar char="-"/>
            </a:pPr>
            <a:r>
              <a:rPr lang="en-GB" sz="1600" dirty="0">
                <a:latin typeface="Verdana" panose="020B0604030504040204" pitchFamily="34" charset="0"/>
                <a:ea typeface="Times New Roman" panose="02020603050405020304" pitchFamily="18" charset="0"/>
                <a:cs typeface="Arial" panose="020B0604020202020204" pitchFamily="34" charset="0"/>
              </a:rPr>
              <a:t>Evaluation of the appropriateness of medical therapies in elderly patients requires a multidisciplinary and holistic instead of a pathology-based approach. </a:t>
            </a:r>
            <a:endParaRPr lang="nl-BE"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440"/>
              </a:spcAft>
              <a:buFont typeface="Verdana" panose="020B0604030504040204" pitchFamily="34" charset="0"/>
              <a:buChar char="-"/>
            </a:pPr>
            <a:r>
              <a:rPr lang="en-GB" sz="1600" dirty="0">
                <a:latin typeface="Verdana" panose="020B0604030504040204" pitchFamily="34" charset="0"/>
                <a:ea typeface="Times New Roman" panose="02020603050405020304" pitchFamily="18" charset="0"/>
                <a:cs typeface="Arial" panose="020B0604020202020204" pitchFamily="34" charset="0"/>
              </a:rPr>
              <a:t>Clinical pharmacists can play an important role in a comprehensive geriatric assessment by integrating the TTB of pharmacological treatments into the medication review process. </a:t>
            </a:r>
            <a:endParaRPr lang="nl-BE" sz="24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GB" sz="1600" dirty="0">
                <a:latin typeface="Verdana" panose="020B0604030504040204" pitchFamily="34" charset="0"/>
                <a:ea typeface="Times New Roman" panose="02020603050405020304" pitchFamily="18" charset="0"/>
                <a:cs typeface="Arial" panose="020B0604020202020204" pitchFamily="34" charset="0"/>
              </a:rPr>
              <a:t>Clinical trials should report on the TTB and number needed to treat of (preventive) drugs in order to adequately weigh the benefits and risks of (de)prescribing a specific therapy in the elderly. </a:t>
            </a:r>
            <a:r>
              <a:rPr lang="en-GB" sz="1200" dirty="0">
                <a:latin typeface="Times New Roman" panose="02020603050405020304" pitchFamily="18" charset="0"/>
                <a:ea typeface="Times New Roman" panose="02020603050405020304" pitchFamily="18" charset="0"/>
              </a:rPr>
              <a:t> </a:t>
            </a:r>
            <a:endParaRPr lang="nl-BE" sz="1600" dirty="0">
              <a:latin typeface="Times New Roman" panose="02020603050405020304" pitchFamily="18" charset="0"/>
              <a:ea typeface="Times New Roman" panose="02020603050405020304" pitchFamily="18" charset="0"/>
            </a:endParaRPr>
          </a:p>
        </p:txBody>
      </p:sp>
      <p:sp>
        <p:nvSpPr>
          <p:cNvPr id="5" name="Rechthoek 4"/>
          <p:cNvSpPr/>
          <p:nvPr/>
        </p:nvSpPr>
        <p:spPr>
          <a:xfrm>
            <a:off x="518160" y="5728117"/>
            <a:ext cx="8625840" cy="1502142"/>
          </a:xfrm>
          <a:prstGeom prst="rect">
            <a:avLst/>
          </a:prstGeom>
        </p:spPr>
        <p:txBody>
          <a:bodyPr wrap="square">
            <a:spAutoFit/>
          </a:bodyPr>
          <a:lstStyle/>
          <a:p>
            <a:pPr>
              <a:spcAft>
                <a:spcPts val="0"/>
              </a:spcAft>
            </a:pPr>
            <a:r>
              <a:rPr lang="en-GB" sz="2000" dirty="0">
                <a:latin typeface="Verdana" panose="020B0604030504040204" pitchFamily="34" charset="0"/>
                <a:ea typeface="Times New Roman" panose="02020603050405020304" pitchFamily="18" charset="0"/>
                <a:cs typeface="Arial" panose="020B0604020202020204" pitchFamily="34" charset="0"/>
              </a:rPr>
              <a:t>Age is just a number: the concept of time to benefit in older adults</a:t>
            </a:r>
          </a:p>
          <a:p>
            <a:pPr>
              <a:spcAft>
                <a:spcPts val="0"/>
              </a:spcAft>
            </a:pPr>
            <a:r>
              <a:rPr lang="en-GB" sz="2000" b="1" dirty="0">
                <a:latin typeface="Verdana" panose="020B0604030504040204" pitchFamily="34" charset="0"/>
                <a:ea typeface="Times New Roman" panose="02020603050405020304" pitchFamily="18" charset="0"/>
                <a:cs typeface="Arial" panose="020B0604020202020204" pitchFamily="34" charset="0"/>
              </a:rPr>
              <a:t> </a:t>
            </a:r>
            <a:endParaRPr lang="nl-BE" sz="1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nl-BE" sz="1100" dirty="0" err="1">
                <a:latin typeface="Verdana" panose="020B0604030504040204" pitchFamily="34" charset="0"/>
                <a:ea typeface="Times New Roman" panose="02020603050405020304" pitchFamily="18" charset="0"/>
                <a:cs typeface="Arial" panose="020B0604020202020204" pitchFamily="34" charset="0"/>
              </a:rPr>
              <a:t>Authors</a:t>
            </a:r>
            <a:r>
              <a:rPr lang="nl-BE" sz="1100" dirty="0">
                <a:latin typeface="Verdana" panose="020B0604030504040204" pitchFamily="34" charset="0"/>
                <a:ea typeface="Times New Roman" panose="02020603050405020304" pitchFamily="18" charset="0"/>
                <a:cs typeface="Arial" panose="020B0604020202020204" pitchFamily="34" charset="0"/>
              </a:rPr>
              <a:t>: Laura Hellemans </a:t>
            </a:r>
            <a:r>
              <a:rPr lang="nl-BE" sz="1100" baseline="30000" dirty="0">
                <a:latin typeface="Verdana" panose="020B0604030504040204" pitchFamily="34" charset="0"/>
                <a:ea typeface="Times New Roman" panose="02020603050405020304" pitchFamily="18" charset="0"/>
                <a:cs typeface="Arial" panose="020B0604020202020204" pitchFamily="34" charset="0"/>
              </a:rPr>
              <a:t>1,2</a:t>
            </a:r>
            <a:r>
              <a:rPr lang="nl-BE" sz="1100" dirty="0">
                <a:latin typeface="Verdana" panose="020B0604030504040204" pitchFamily="34" charset="0"/>
                <a:ea typeface="Times New Roman" panose="02020603050405020304" pitchFamily="18" charset="0"/>
                <a:cs typeface="Arial" panose="020B0604020202020204" pitchFamily="34" charset="0"/>
              </a:rPr>
              <a:t>,</a:t>
            </a:r>
            <a:r>
              <a:rPr lang="nl-BE" sz="1100" baseline="30000" dirty="0">
                <a:latin typeface="Verdana" panose="020B0604030504040204" pitchFamily="34" charset="0"/>
                <a:ea typeface="Times New Roman" panose="02020603050405020304" pitchFamily="18" charset="0"/>
                <a:cs typeface="Arial" panose="020B0604020202020204" pitchFamily="34" charset="0"/>
              </a:rPr>
              <a:t> </a:t>
            </a:r>
            <a:r>
              <a:rPr lang="nl-BE" sz="1100" dirty="0">
                <a:latin typeface="Verdana" panose="020B0604030504040204" pitchFamily="34" charset="0"/>
                <a:ea typeface="Times New Roman" panose="02020603050405020304" pitchFamily="18" charset="0"/>
                <a:cs typeface="Arial" panose="020B0604020202020204" pitchFamily="34" charset="0"/>
              </a:rPr>
              <a:t>Beatrijs Mertens </a:t>
            </a:r>
            <a:r>
              <a:rPr lang="nl-BE" sz="1100" baseline="30000" dirty="0">
                <a:latin typeface="Verdana" panose="020B0604030504040204" pitchFamily="34" charset="0"/>
                <a:ea typeface="Times New Roman" panose="02020603050405020304" pitchFamily="18" charset="0"/>
                <a:cs typeface="Arial" panose="020B0604020202020204" pitchFamily="34" charset="0"/>
              </a:rPr>
              <a:t>1 </a:t>
            </a:r>
            <a:r>
              <a:rPr lang="nl-BE" sz="1100" dirty="0">
                <a:latin typeface="Verdana" panose="020B0604030504040204" pitchFamily="34" charset="0"/>
                <a:ea typeface="Times New Roman" panose="02020603050405020304" pitchFamily="18" charset="0"/>
                <a:cs typeface="Arial" panose="020B0604020202020204" pitchFamily="34" charset="0"/>
              </a:rPr>
              <a:t>, Julie Hias </a:t>
            </a:r>
            <a:r>
              <a:rPr lang="nl-BE" sz="1100" baseline="30000" dirty="0">
                <a:latin typeface="Verdana" panose="020B0604030504040204" pitchFamily="34" charset="0"/>
                <a:ea typeface="Times New Roman" panose="02020603050405020304" pitchFamily="18" charset="0"/>
                <a:cs typeface="Arial" panose="020B0604020202020204" pitchFamily="34" charset="0"/>
              </a:rPr>
              <a:t>1,2</a:t>
            </a:r>
            <a:r>
              <a:rPr lang="nl-BE" sz="1100" dirty="0">
                <a:latin typeface="Verdana" panose="020B0604030504040204" pitchFamily="34" charset="0"/>
                <a:ea typeface="Times New Roman" panose="02020603050405020304" pitchFamily="18" charset="0"/>
                <a:cs typeface="Arial" panose="020B0604020202020204" pitchFamily="34" charset="0"/>
              </a:rPr>
              <a:t>, Jos Tournoy </a:t>
            </a:r>
            <a:r>
              <a:rPr lang="nl-BE" sz="1100" baseline="30000" dirty="0">
                <a:latin typeface="Verdana" panose="020B0604030504040204" pitchFamily="34" charset="0"/>
                <a:ea typeface="Times New Roman" panose="02020603050405020304" pitchFamily="18" charset="0"/>
                <a:cs typeface="Arial" panose="020B0604020202020204" pitchFamily="34" charset="0"/>
              </a:rPr>
              <a:t>3,4</a:t>
            </a:r>
            <a:r>
              <a:rPr lang="nl-BE" sz="1100" dirty="0">
                <a:latin typeface="Verdana" panose="020B0604030504040204" pitchFamily="34" charset="0"/>
                <a:ea typeface="Times New Roman" panose="02020603050405020304" pitchFamily="18" charset="0"/>
                <a:cs typeface="Arial" panose="020B0604020202020204" pitchFamily="34" charset="0"/>
              </a:rPr>
              <a:t>, Lorenz Van der Linden </a:t>
            </a:r>
            <a:r>
              <a:rPr lang="nl-BE" sz="1100" baseline="30000" dirty="0">
                <a:latin typeface="Verdana" panose="020B0604030504040204" pitchFamily="34" charset="0"/>
                <a:ea typeface="Times New Roman" panose="02020603050405020304" pitchFamily="18" charset="0"/>
                <a:cs typeface="Arial" panose="020B0604020202020204" pitchFamily="34" charset="0"/>
              </a:rPr>
              <a:t>1,2</a:t>
            </a:r>
            <a:endParaRPr lang="nl-BE" sz="1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nl-BE" dirty="0">
                <a:latin typeface="Verdana" panose="020B0604030504040204" pitchFamily="34" charset="0"/>
                <a:ea typeface="Times New Roman" panose="02020603050405020304" pitchFamily="18" charset="0"/>
                <a:cs typeface="Arial" panose="020B0604020202020204" pitchFamily="34" charset="0"/>
              </a:rPr>
              <a:t> </a:t>
            </a:r>
            <a:endParaRPr lang="nl-BE"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9507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EA6D07C-DF8E-F59B-2021-6A6E7DF80012}"/>
              </a:ext>
            </a:extLst>
          </p:cNvPr>
          <p:cNvSpPr>
            <a:spLocks noGrp="1"/>
          </p:cNvSpPr>
          <p:nvPr>
            <p:ph type="title"/>
          </p:nvPr>
        </p:nvSpPr>
        <p:spPr/>
        <p:txBody>
          <a:bodyPr/>
          <a:lstStyle/>
          <a:p>
            <a:endParaRPr lang="nl-BE"/>
          </a:p>
        </p:txBody>
      </p:sp>
      <p:pic>
        <p:nvPicPr>
          <p:cNvPr id="9" name="Tijdelijke aanduiding voor inhoud 8">
            <a:extLst>
              <a:ext uri="{FF2B5EF4-FFF2-40B4-BE49-F238E27FC236}">
                <a16:creationId xmlns:a16="http://schemas.microsoft.com/office/drawing/2014/main" id="{7466F271-B1F2-2913-A192-A1FEEFBA145A}"/>
              </a:ext>
            </a:extLst>
          </p:cNvPr>
          <p:cNvPicPr>
            <a:picLocks noGrp="1" noChangeAspect="1"/>
          </p:cNvPicPr>
          <p:nvPr>
            <p:ph idx="1"/>
          </p:nvPr>
        </p:nvPicPr>
        <p:blipFill rotWithShape="1">
          <a:blip r:embed="rId2"/>
          <a:srcRect l="15851" t="23884" r="41965" b="24231"/>
          <a:stretch/>
        </p:blipFill>
        <p:spPr>
          <a:xfrm>
            <a:off x="597159" y="1457562"/>
            <a:ext cx="6400800" cy="4428564"/>
          </a:xfrm>
        </p:spPr>
      </p:pic>
    </p:spTree>
    <p:extLst>
      <p:ext uri="{BB962C8B-B14F-4D97-AF65-F5344CB8AC3E}">
        <p14:creationId xmlns:p14="http://schemas.microsoft.com/office/powerpoint/2010/main" val="8214644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178" y="265898"/>
            <a:ext cx="4829922" cy="1914050"/>
          </a:xfrm>
          <a:prstGeom prst="rect">
            <a:avLst/>
          </a:prstGeom>
        </p:spPr>
      </p:pic>
      <p:pic>
        <p:nvPicPr>
          <p:cNvPr id="6" name="Picture 5"/>
          <p:cNvPicPr>
            <a:picLocks noChangeAspect="1"/>
          </p:cNvPicPr>
          <p:nvPr/>
        </p:nvPicPr>
        <p:blipFill>
          <a:blip r:embed="rId3"/>
          <a:stretch>
            <a:fillRect/>
          </a:stretch>
        </p:blipFill>
        <p:spPr>
          <a:xfrm>
            <a:off x="1314043" y="2386454"/>
            <a:ext cx="6475190" cy="3917694"/>
          </a:xfrm>
          <a:prstGeom prst="rect">
            <a:avLst/>
          </a:prstGeom>
        </p:spPr>
      </p:pic>
    </p:spTree>
    <p:extLst>
      <p:ext uri="{BB962C8B-B14F-4D97-AF65-F5344CB8AC3E}">
        <p14:creationId xmlns:p14="http://schemas.microsoft.com/office/powerpoint/2010/main" val="4027995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Voorschrijf cascade</a:t>
            </a:r>
          </a:p>
        </p:txBody>
      </p:sp>
      <p:graphicFrame>
        <p:nvGraphicFramePr>
          <p:cNvPr id="3" name="Tijdelijke aanduiding voor inhoud 2"/>
          <p:cNvGraphicFramePr>
            <a:graphicFrameLocks noGrp="1"/>
          </p:cNvGraphicFramePr>
          <p:nvPr>
            <p:ph idx="1"/>
          </p:nvPr>
        </p:nvGraphicFramePr>
        <p:xfrm>
          <a:off x="1543050" y="2721216"/>
          <a:ext cx="6115051" cy="2822336"/>
        </p:xfrm>
        <a:graphic>
          <a:graphicData uri="http://schemas.openxmlformats.org/drawingml/2006/table">
            <a:tbl>
              <a:tblPr>
                <a:tableStyleId>{2D5ABB26-0587-4C30-8999-92F81FD0307C}</a:tableStyleId>
              </a:tblPr>
              <a:tblGrid>
                <a:gridCol w="1789378">
                  <a:extLst>
                    <a:ext uri="{9D8B030D-6E8A-4147-A177-3AD203B41FA5}">
                      <a16:colId xmlns:a16="http://schemas.microsoft.com/office/drawing/2014/main" val="20000"/>
                    </a:ext>
                  </a:extLst>
                </a:gridCol>
                <a:gridCol w="2176270">
                  <a:extLst>
                    <a:ext uri="{9D8B030D-6E8A-4147-A177-3AD203B41FA5}">
                      <a16:colId xmlns:a16="http://schemas.microsoft.com/office/drawing/2014/main" val="20001"/>
                    </a:ext>
                  </a:extLst>
                </a:gridCol>
                <a:gridCol w="2149403">
                  <a:extLst>
                    <a:ext uri="{9D8B030D-6E8A-4147-A177-3AD203B41FA5}">
                      <a16:colId xmlns:a16="http://schemas.microsoft.com/office/drawing/2014/main" val="20002"/>
                    </a:ext>
                  </a:extLst>
                </a:gridCol>
              </a:tblGrid>
              <a:tr h="352792">
                <a:tc>
                  <a:txBody>
                    <a:bodyPr/>
                    <a:lstStyle/>
                    <a:p>
                      <a:pPr algn="l" rtl="0" fontAlgn="t"/>
                      <a:r>
                        <a:rPr lang="nl-BE" sz="1800" u="none" strike="noStrike" dirty="0">
                          <a:effectLst/>
                        </a:rPr>
                        <a:t>Ibuprofen </a:t>
                      </a:r>
                      <a:endParaRPr lang="nl-BE" sz="1800" b="0" i="0" u="none" strike="noStrike" dirty="0">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dirty="0">
                          <a:effectLst/>
                        </a:rPr>
                        <a:t>&gt; aHT </a:t>
                      </a:r>
                      <a:endParaRPr lang="nl-BE" sz="1800" b="0" i="0" u="none" strike="noStrike" dirty="0">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antihypertensivum</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52792">
                <a:tc>
                  <a:txBody>
                    <a:bodyPr/>
                    <a:lstStyle/>
                    <a:p>
                      <a:pPr algn="l" rtl="0" fontAlgn="t"/>
                      <a:r>
                        <a:rPr lang="nl-BE" sz="1800" u="none" strike="noStrike">
                          <a:effectLst/>
                        </a:rPr>
                        <a:t>Metoclopramide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parkinsonisme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L-dopa/carbidopa</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52792">
                <a:tc>
                  <a:txBody>
                    <a:bodyPr/>
                    <a:lstStyle/>
                    <a:p>
                      <a:pPr algn="l" rtl="0" fontAlgn="t"/>
                      <a:r>
                        <a:rPr lang="nl-BE" sz="1800" u="none" strike="noStrike">
                          <a:effectLst/>
                        </a:rPr>
                        <a:t>Amlodipine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oedemen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furosemide</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52792">
                <a:tc>
                  <a:txBody>
                    <a:bodyPr/>
                    <a:lstStyle/>
                    <a:p>
                      <a:pPr algn="l" rtl="0" fontAlgn="t"/>
                      <a:r>
                        <a:rPr lang="nl-BE" sz="1800" u="none" strike="noStrike">
                          <a:effectLst/>
                        </a:rPr>
                        <a:t>Levofloxacine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delier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risperidon</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52792">
                <a:tc>
                  <a:txBody>
                    <a:bodyPr/>
                    <a:lstStyle/>
                    <a:p>
                      <a:pPr algn="l" rtl="0" fontAlgn="t"/>
                      <a:r>
                        <a:rPr lang="nl-BE" sz="1800" u="none" strike="noStrike">
                          <a:effectLst/>
                        </a:rPr>
                        <a:t>Donepezil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dirty="0">
                          <a:effectLst/>
                        </a:rPr>
                        <a:t>&gt; urine incontinentie </a:t>
                      </a:r>
                      <a:endParaRPr lang="nl-BE" sz="1800" b="0" i="0" u="none" strike="noStrike" dirty="0">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oxybutynine</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52792">
                <a:tc>
                  <a:txBody>
                    <a:bodyPr/>
                    <a:lstStyle/>
                    <a:p>
                      <a:pPr algn="l" rtl="0" fontAlgn="t"/>
                      <a:r>
                        <a:rPr lang="nl-BE" sz="1800" u="none" strike="noStrike" dirty="0" err="1">
                          <a:effectLst/>
                        </a:rPr>
                        <a:t>Venlafaxine</a:t>
                      </a:r>
                      <a:r>
                        <a:rPr lang="nl-BE" sz="1800" u="none" strike="noStrike" dirty="0">
                          <a:effectLst/>
                        </a:rPr>
                        <a:t> </a:t>
                      </a:r>
                      <a:endParaRPr lang="nl-BE" sz="1800" b="0" i="0" u="none" strike="noStrike" dirty="0">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dirty="0">
                          <a:effectLst/>
                        </a:rPr>
                        <a:t>&gt; tremor </a:t>
                      </a:r>
                      <a:endParaRPr lang="nl-BE" sz="1800" b="0" i="0" u="none" strike="noStrike" dirty="0">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diazepam</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52792">
                <a:tc>
                  <a:txBody>
                    <a:bodyPr/>
                    <a:lstStyle/>
                    <a:p>
                      <a:pPr algn="l" rtl="0" fontAlgn="t"/>
                      <a:r>
                        <a:rPr lang="nl-BE" sz="1800" u="none" strike="noStrike">
                          <a:effectLst/>
                        </a:rPr>
                        <a:t>Enalapril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hoest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nl-BE" sz="1800" u="none" strike="noStrike">
                          <a:effectLst/>
                        </a:rPr>
                        <a:t>&gt; dextromethorfan</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52792">
                <a:tc>
                  <a:txBody>
                    <a:bodyPr/>
                    <a:lstStyle/>
                    <a:p>
                      <a:pPr algn="l" rtl="0" fontAlgn="t"/>
                      <a:r>
                        <a:rPr lang="nl-BE" sz="1800" u="none" strike="noStrike">
                          <a:effectLst/>
                        </a:rPr>
                        <a:t>NSAID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nl-BE" sz="1800" u="none" strike="noStrike">
                          <a:effectLst/>
                        </a:rPr>
                        <a:t>&gt; maaglast </a:t>
                      </a:r>
                      <a:endParaRPr lang="nl-BE" sz="1800" b="0" i="0" u="none" strike="noStrike">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nl-BE" sz="1800" u="none" strike="noStrike" dirty="0">
                          <a:effectLst/>
                        </a:rPr>
                        <a:t>&gt; PPI</a:t>
                      </a:r>
                      <a:endParaRPr lang="nl-BE" sz="1800" b="0" i="0" u="none" strike="noStrike" dirty="0">
                        <a:solidFill>
                          <a:srgbClr val="000000"/>
                        </a:solidFill>
                        <a:effectLst/>
                        <a:latin typeface="Calibri Light" panose="020F0302020204030204" pitchFamily="34" charset="0"/>
                      </a:endParaRPr>
                    </a:p>
                  </a:txBody>
                  <a:tcPr marL="7144" marR="7144" marT="7144"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88803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4935" y="1915824"/>
            <a:ext cx="7686065" cy="286650"/>
          </a:xfrm>
        </p:spPr>
        <p:txBody>
          <a:bodyPr>
            <a:normAutofit fontScale="90000"/>
          </a:bodyPr>
          <a:lstStyle/>
          <a:p>
            <a:r>
              <a:rPr lang="en-GB" dirty="0" err="1"/>
              <a:t>Oorzaken</a:t>
            </a:r>
            <a:r>
              <a:rPr lang="en-GB" dirty="0"/>
              <a:t> van </a:t>
            </a:r>
            <a:r>
              <a:rPr lang="en-GB" dirty="0" err="1"/>
              <a:t>polyfarmacie</a:t>
            </a:r>
            <a:r>
              <a:rPr lang="en-GB" dirty="0"/>
              <a:t> en IP</a:t>
            </a:r>
          </a:p>
        </p:txBody>
      </p:sp>
      <p:sp>
        <p:nvSpPr>
          <p:cNvPr id="3" name="Tijdelijke aanduiding voor inhoud 2"/>
          <p:cNvSpPr>
            <a:spLocks noGrp="1"/>
          </p:cNvSpPr>
          <p:nvPr>
            <p:ph idx="1"/>
          </p:nvPr>
        </p:nvSpPr>
        <p:spPr>
          <a:xfrm>
            <a:off x="678873" y="2334358"/>
            <a:ext cx="7322127" cy="3279531"/>
          </a:xfrm>
        </p:spPr>
        <p:txBody>
          <a:bodyPr>
            <a:noAutofit/>
          </a:bodyPr>
          <a:lstStyle/>
          <a:p>
            <a:pPr marL="0" indent="0">
              <a:lnSpc>
                <a:spcPct val="90000"/>
              </a:lnSpc>
              <a:buNone/>
            </a:pPr>
            <a:r>
              <a:rPr lang="nl-NL" sz="2100" dirty="0"/>
              <a:t>Groter aantal zorgverleners: belang van goede communicatie</a:t>
            </a:r>
          </a:p>
          <a:p>
            <a:pPr marL="0" indent="0">
              <a:lnSpc>
                <a:spcPct val="90000"/>
              </a:lnSpc>
              <a:buNone/>
            </a:pPr>
            <a:r>
              <a:rPr lang="nl-NL" sz="2100" dirty="0"/>
              <a:t>Specifieke </a:t>
            </a:r>
            <a:r>
              <a:rPr lang="nl-NL" sz="2100" b="1" dirty="0"/>
              <a:t>kenmerken</a:t>
            </a:r>
            <a:r>
              <a:rPr lang="nl-NL" sz="2100" dirty="0"/>
              <a:t> ouderen (PK/PD, cognitief, …)</a:t>
            </a:r>
          </a:p>
          <a:p>
            <a:pPr marL="0" indent="0">
              <a:lnSpc>
                <a:spcPct val="90000"/>
              </a:lnSpc>
              <a:buNone/>
            </a:pPr>
            <a:r>
              <a:rPr lang="nl-NL" sz="2100" dirty="0"/>
              <a:t>Niet herkennen </a:t>
            </a:r>
            <a:r>
              <a:rPr lang="nl-NL" sz="2100" b="1" dirty="0"/>
              <a:t>bijwerkingen</a:t>
            </a:r>
          </a:p>
          <a:p>
            <a:pPr marL="0" indent="0">
              <a:lnSpc>
                <a:spcPct val="90000"/>
              </a:lnSpc>
              <a:buNone/>
            </a:pPr>
            <a:r>
              <a:rPr lang="nl-NL" sz="2100" dirty="0"/>
              <a:t>Vaak </a:t>
            </a:r>
            <a:r>
              <a:rPr lang="nl-NL" sz="2100" b="1" dirty="0"/>
              <a:t>onbedoelde wijzigingen </a:t>
            </a:r>
            <a:r>
              <a:rPr lang="nl-NL" sz="2100" dirty="0"/>
              <a:t>in medicatie na ziekenhuisopname</a:t>
            </a:r>
          </a:p>
          <a:p>
            <a:pPr marL="0" indent="0">
              <a:lnSpc>
                <a:spcPct val="90000"/>
              </a:lnSpc>
              <a:buNone/>
            </a:pPr>
            <a:r>
              <a:rPr lang="nl-NL" sz="2100" b="1" dirty="0"/>
              <a:t>Onduidelijk schema </a:t>
            </a:r>
            <a:r>
              <a:rPr lang="nl-NL" sz="2100" dirty="0"/>
              <a:t>voor patiënt, ingewikkelde informatie</a:t>
            </a:r>
          </a:p>
          <a:p>
            <a:pPr marL="0" indent="0">
              <a:lnSpc>
                <a:spcPct val="90000"/>
              </a:lnSpc>
              <a:buNone/>
            </a:pPr>
            <a:r>
              <a:rPr lang="nl-NL" sz="2100" dirty="0"/>
              <a:t>Wie neemt </a:t>
            </a:r>
            <a:r>
              <a:rPr lang="nl-NL" sz="2100" b="1" dirty="0"/>
              <a:t>verantwoordelijkheid</a:t>
            </a:r>
            <a:r>
              <a:rPr lang="nl-NL" sz="2100" dirty="0"/>
              <a:t> voor stoppen of wijzigen van medicatie? </a:t>
            </a:r>
          </a:p>
          <a:p>
            <a:pPr marL="0" indent="0">
              <a:lnSpc>
                <a:spcPct val="90000"/>
              </a:lnSpc>
              <a:buNone/>
            </a:pPr>
            <a:r>
              <a:rPr lang="nl-NL" sz="2100" dirty="0"/>
              <a:t>Systematische aanpak ontbreekt nog dikwijls</a:t>
            </a:r>
          </a:p>
          <a:p>
            <a:pPr marL="0" indent="0">
              <a:lnSpc>
                <a:spcPct val="90000"/>
              </a:lnSpc>
              <a:buNone/>
            </a:pPr>
            <a:r>
              <a:rPr lang="nl-NL" sz="2100" dirty="0"/>
              <a:t>Behandelaars raken </a:t>
            </a:r>
            <a:r>
              <a:rPr lang="nl-NL" sz="2100" b="1" dirty="0"/>
              <a:t>overzicht</a:t>
            </a:r>
            <a:r>
              <a:rPr lang="nl-NL" sz="2100" dirty="0"/>
              <a:t> kwijt</a:t>
            </a:r>
          </a:p>
          <a:p>
            <a:pPr marL="0" indent="0">
              <a:lnSpc>
                <a:spcPct val="90000"/>
              </a:lnSpc>
              <a:buNone/>
            </a:pPr>
            <a:endParaRPr lang="nl-NL" sz="2100" dirty="0"/>
          </a:p>
        </p:txBody>
      </p:sp>
    </p:spTree>
    <p:extLst>
      <p:ext uri="{BB962C8B-B14F-4D97-AF65-F5344CB8AC3E}">
        <p14:creationId xmlns:p14="http://schemas.microsoft.com/office/powerpoint/2010/main" val="3968808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ADEs in de VSA</a:t>
            </a:r>
          </a:p>
        </p:txBody>
      </p:sp>
      <p:sp>
        <p:nvSpPr>
          <p:cNvPr id="3" name="Tijdelijke aanduiding voor inhoud 2"/>
          <p:cNvSpPr>
            <a:spLocks noGrp="1"/>
          </p:cNvSpPr>
          <p:nvPr>
            <p:ph idx="1"/>
          </p:nvPr>
        </p:nvSpPr>
        <p:spPr/>
        <p:txBody>
          <a:bodyPr>
            <a:normAutofit/>
          </a:bodyPr>
          <a:lstStyle/>
          <a:p>
            <a:pPr marL="0" indent="0">
              <a:lnSpc>
                <a:spcPct val="80000"/>
              </a:lnSpc>
              <a:buNone/>
            </a:pPr>
            <a:r>
              <a:rPr lang="nl-BE" sz="1950" dirty="0">
                <a:solidFill>
                  <a:schemeClr val="tx1"/>
                </a:solidFill>
              </a:rPr>
              <a:t>15-30 % van </a:t>
            </a:r>
            <a:r>
              <a:rPr lang="nl-BE" sz="1950" b="1" dirty="0">
                <a:solidFill>
                  <a:schemeClr val="tx1"/>
                </a:solidFill>
              </a:rPr>
              <a:t>ziekenhuisopnamen door bijwerkingen </a:t>
            </a:r>
            <a:r>
              <a:rPr lang="nl-BE" sz="1950" dirty="0">
                <a:solidFill>
                  <a:schemeClr val="tx1"/>
                </a:solidFill>
              </a:rPr>
              <a:t>(x4 t.o.v. jongeren, globaal 5-10 %)</a:t>
            </a:r>
          </a:p>
          <a:p>
            <a:pPr marL="0" indent="0">
              <a:lnSpc>
                <a:spcPct val="80000"/>
              </a:lnSpc>
              <a:buNone/>
            </a:pPr>
            <a:endParaRPr lang="nl-BE" sz="1950" dirty="0">
              <a:solidFill>
                <a:schemeClr val="tx1"/>
              </a:solidFill>
            </a:endParaRPr>
          </a:p>
          <a:p>
            <a:pPr marL="0" indent="0">
              <a:lnSpc>
                <a:spcPct val="80000"/>
              </a:lnSpc>
              <a:buNone/>
            </a:pPr>
            <a:r>
              <a:rPr lang="nl-BE" sz="1950" dirty="0">
                <a:solidFill>
                  <a:schemeClr val="tx1"/>
                </a:solidFill>
              </a:rPr>
              <a:t>70-90 % </a:t>
            </a:r>
            <a:r>
              <a:rPr lang="nl-BE" sz="1950" b="1" dirty="0">
                <a:solidFill>
                  <a:schemeClr val="tx1"/>
                </a:solidFill>
              </a:rPr>
              <a:t>vermijdbare bijwerkingen </a:t>
            </a:r>
            <a:r>
              <a:rPr lang="nl-BE" sz="1950" dirty="0">
                <a:solidFill>
                  <a:schemeClr val="tx1"/>
                </a:solidFill>
              </a:rPr>
              <a:t>(24 % bij jongere patiënten)</a:t>
            </a:r>
          </a:p>
          <a:p>
            <a:pPr marL="0" indent="0">
              <a:lnSpc>
                <a:spcPct val="80000"/>
              </a:lnSpc>
              <a:buNone/>
            </a:pPr>
            <a:endParaRPr lang="nl-BE" sz="1950" dirty="0">
              <a:solidFill>
                <a:schemeClr val="tx1"/>
              </a:solidFill>
            </a:endParaRPr>
          </a:p>
          <a:p>
            <a:pPr marL="0" indent="0">
              <a:lnSpc>
                <a:spcPct val="80000"/>
              </a:lnSpc>
              <a:buNone/>
            </a:pPr>
            <a:r>
              <a:rPr lang="nl-BE" sz="1950" b="1" dirty="0">
                <a:solidFill>
                  <a:schemeClr val="tx1"/>
                </a:solidFill>
              </a:rPr>
              <a:t>Typische</a:t>
            </a:r>
            <a:r>
              <a:rPr lang="nl-BE" sz="1950" dirty="0">
                <a:solidFill>
                  <a:schemeClr val="tx1"/>
                </a:solidFill>
              </a:rPr>
              <a:t> bijwerkingen</a:t>
            </a:r>
          </a:p>
          <a:p>
            <a:pPr marL="0" indent="0">
              <a:lnSpc>
                <a:spcPct val="80000"/>
              </a:lnSpc>
              <a:buNone/>
            </a:pPr>
            <a:r>
              <a:rPr lang="nl-BE" sz="1950" dirty="0">
                <a:solidFill>
                  <a:schemeClr val="tx1"/>
                </a:solidFill>
              </a:rPr>
              <a:t>	bloeding door LMWH</a:t>
            </a:r>
          </a:p>
          <a:p>
            <a:pPr marL="343339" lvl="1" indent="0">
              <a:lnSpc>
                <a:spcPct val="80000"/>
              </a:lnSpc>
              <a:buNone/>
            </a:pPr>
            <a:endParaRPr lang="nl-BE" sz="1950" dirty="0">
              <a:solidFill>
                <a:schemeClr val="tx1"/>
              </a:solidFill>
            </a:endParaRPr>
          </a:p>
          <a:p>
            <a:pPr marL="0" indent="0">
              <a:lnSpc>
                <a:spcPct val="80000"/>
              </a:lnSpc>
              <a:buNone/>
            </a:pPr>
            <a:r>
              <a:rPr lang="nl-BE" sz="1950" b="1" dirty="0">
                <a:solidFill>
                  <a:schemeClr val="tx1"/>
                </a:solidFill>
              </a:rPr>
              <a:t>Atypische</a:t>
            </a:r>
            <a:r>
              <a:rPr lang="nl-BE" sz="1950" dirty="0">
                <a:solidFill>
                  <a:schemeClr val="tx1"/>
                </a:solidFill>
              </a:rPr>
              <a:t> bijwerkingen </a:t>
            </a:r>
          </a:p>
          <a:p>
            <a:pPr marL="0" indent="0">
              <a:lnSpc>
                <a:spcPct val="80000"/>
              </a:lnSpc>
              <a:buNone/>
            </a:pPr>
            <a:r>
              <a:rPr lang="nl-BE" sz="1950" dirty="0">
                <a:solidFill>
                  <a:schemeClr val="tx1"/>
                </a:solidFill>
              </a:rPr>
              <a:t>	val, verwardheid, depressie </a:t>
            </a:r>
          </a:p>
          <a:p>
            <a:endParaRPr lang="en-GB" sz="1950" dirty="0"/>
          </a:p>
        </p:txBody>
      </p:sp>
      <p:sp>
        <p:nvSpPr>
          <p:cNvPr id="4" name="Rechthoek 3"/>
          <p:cNvSpPr/>
          <p:nvPr/>
        </p:nvSpPr>
        <p:spPr>
          <a:xfrm>
            <a:off x="4572000" y="5616887"/>
            <a:ext cx="3429000" cy="383864"/>
          </a:xfrm>
          <a:prstGeom prst="rect">
            <a:avLst/>
          </a:prstGeom>
        </p:spPr>
        <p:txBody>
          <a:bodyPr lIns="60110" tIns="30056" rIns="60110" bIns="30056">
            <a:spAutoFit/>
          </a:bodyPr>
          <a:lstStyle/>
          <a:p>
            <a:pPr algn="r" eaLnBrk="1" hangingPunct="1"/>
            <a:r>
              <a:rPr lang="en-US" sz="1050" i="1" dirty="0"/>
              <a:t>JAMA. 2006;296(15):1858-1866. doi:10.1001/jama.296.15.1858</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46" t="23731" r="43755" b="51094"/>
          <a:stretch/>
        </p:blipFill>
        <p:spPr bwMode="auto">
          <a:xfrm>
            <a:off x="4490338" y="2625016"/>
            <a:ext cx="4140503" cy="2315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5604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Implicated</a:t>
            </a:r>
            <a:r>
              <a:rPr lang="nl-BE" dirty="0"/>
              <a:t> drugs</a:t>
            </a:r>
          </a:p>
        </p:txBody>
      </p:sp>
      <p:pic>
        <p:nvPicPr>
          <p:cNvPr id="4" name="Tijdelijke aanduiding voor inhoud 3"/>
          <p:cNvPicPr>
            <a:picLocks noGrp="1" noChangeAspect="1"/>
          </p:cNvPicPr>
          <p:nvPr>
            <p:ph idx="1"/>
          </p:nvPr>
        </p:nvPicPr>
        <p:blipFill rotWithShape="1">
          <a:blip r:embed="rId2"/>
          <a:srcRect l="11190" t="15153" r="19100" b="10768"/>
          <a:stretch/>
        </p:blipFill>
        <p:spPr>
          <a:xfrm>
            <a:off x="1614054" y="2163099"/>
            <a:ext cx="6040582" cy="3609051"/>
          </a:xfrm>
          <a:prstGeom prst="rect">
            <a:avLst/>
          </a:prstGeom>
        </p:spPr>
      </p:pic>
      <p:pic>
        <p:nvPicPr>
          <p:cNvPr id="3" name="Afbeelding 2">
            <a:extLst>
              <a:ext uri="{FF2B5EF4-FFF2-40B4-BE49-F238E27FC236}">
                <a16:creationId xmlns:a16="http://schemas.microsoft.com/office/drawing/2014/main" id="{C2BFC959-23F4-3EED-BC7E-76B1F6C0501C}"/>
              </a:ext>
            </a:extLst>
          </p:cNvPr>
          <p:cNvPicPr>
            <a:picLocks noChangeAspect="1"/>
          </p:cNvPicPr>
          <p:nvPr/>
        </p:nvPicPr>
        <p:blipFill>
          <a:blip r:embed="rId3"/>
          <a:stretch>
            <a:fillRect/>
          </a:stretch>
        </p:blipFill>
        <p:spPr>
          <a:xfrm>
            <a:off x="4634345" y="1000643"/>
            <a:ext cx="4276725" cy="1866900"/>
          </a:xfrm>
          <a:prstGeom prst="rect">
            <a:avLst/>
          </a:prstGeom>
        </p:spPr>
      </p:pic>
    </p:spTree>
    <p:extLst>
      <p:ext uri="{BB962C8B-B14F-4D97-AF65-F5344CB8AC3E}">
        <p14:creationId xmlns:p14="http://schemas.microsoft.com/office/powerpoint/2010/main" val="248795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Antipsychotica</a:t>
            </a:r>
            <a:r>
              <a:rPr lang="en-GB" dirty="0"/>
              <a:t> </a:t>
            </a:r>
            <a:r>
              <a:rPr lang="en-GB" dirty="0" err="1"/>
              <a:t>bij</a:t>
            </a:r>
            <a:r>
              <a:rPr lang="en-GB" dirty="0"/>
              <a:t> BPSD: </a:t>
            </a:r>
            <a:r>
              <a:rPr lang="en-GB" dirty="0" err="1"/>
              <a:t>cijfers</a:t>
            </a:r>
            <a:r>
              <a:rPr lang="en-GB" dirty="0"/>
              <a:t> </a:t>
            </a:r>
          </a:p>
        </p:txBody>
      </p:sp>
      <p:sp>
        <p:nvSpPr>
          <p:cNvPr id="3" name="Tijdelijke aanduiding voor inhoud 2"/>
          <p:cNvSpPr>
            <a:spLocks noGrp="1"/>
          </p:cNvSpPr>
          <p:nvPr>
            <p:ph idx="1"/>
          </p:nvPr>
        </p:nvSpPr>
        <p:spPr/>
        <p:txBody>
          <a:bodyPr>
            <a:normAutofit lnSpcReduction="10000"/>
          </a:bodyPr>
          <a:lstStyle/>
          <a:p>
            <a:pPr>
              <a:buNone/>
            </a:pPr>
            <a:r>
              <a:rPr lang="en-GB" dirty="0">
                <a:solidFill>
                  <a:schemeClr val="tx1"/>
                </a:solidFill>
              </a:rPr>
              <a:t>1000 </a:t>
            </a:r>
            <a:r>
              <a:rPr lang="en-GB" dirty="0" err="1">
                <a:solidFill>
                  <a:schemeClr val="tx1"/>
                </a:solidFill>
              </a:rPr>
              <a:t>ptn</a:t>
            </a:r>
            <a:r>
              <a:rPr lang="en-GB" dirty="0">
                <a:solidFill>
                  <a:schemeClr val="tx1"/>
                </a:solidFill>
              </a:rPr>
              <a:t> </a:t>
            </a:r>
            <a:r>
              <a:rPr lang="en-GB" dirty="0" err="1">
                <a:solidFill>
                  <a:schemeClr val="tx1"/>
                </a:solidFill>
              </a:rPr>
              <a:t>behandeld</a:t>
            </a:r>
            <a:r>
              <a:rPr lang="en-GB" dirty="0">
                <a:solidFill>
                  <a:schemeClr val="tx1"/>
                </a:solidFill>
              </a:rPr>
              <a:t>:</a:t>
            </a:r>
          </a:p>
          <a:p>
            <a:r>
              <a:rPr lang="en-GB" dirty="0">
                <a:solidFill>
                  <a:schemeClr val="tx1"/>
                </a:solidFill>
              </a:rPr>
              <a:t>91-200: </a:t>
            </a:r>
            <a:r>
              <a:rPr lang="en-GB" dirty="0" err="1">
                <a:solidFill>
                  <a:schemeClr val="tx1"/>
                </a:solidFill>
              </a:rPr>
              <a:t>klinische</a:t>
            </a:r>
            <a:r>
              <a:rPr lang="en-GB" dirty="0">
                <a:solidFill>
                  <a:schemeClr val="tx1"/>
                </a:solidFill>
              </a:rPr>
              <a:t> </a:t>
            </a:r>
            <a:r>
              <a:rPr lang="en-GB" dirty="0" err="1">
                <a:solidFill>
                  <a:schemeClr val="tx1"/>
                </a:solidFill>
              </a:rPr>
              <a:t>verbetering</a:t>
            </a:r>
            <a:endParaRPr lang="en-GB" dirty="0">
              <a:solidFill>
                <a:schemeClr val="tx1"/>
              </a:solidFill>
            </a:endParaRPr>
          </a:p>
          <a:p>
            <a:pPr lvl="1"/>
            <a:r>
              <a:rPr lang="en-GB" dirty="0" err="1">
                <a:solidFill>
                  <a:schemeClr val="tx1"/>
                </a:solidFill>
              </a:rPr>
              <a:t>Agressie</a:t>
            </a:r>
            <a:r>
              <a:rPr lang="en-GB" dirty="0">
                <a:solidFill>
                  <a:schemeClr val="tx1"/>
                </a:solidFill>
              </a:rPr>
              <a:t>/</a:t>
            </a:r>
            <a:r>
              <a:rPr lang="en-GB" dirty="0" err="1">
                <a:solidFill>
                  <a:schemeClr val="tx1"/>
                </a:solidFill>
              </a:rPr>
              <a:t>psychose</a:t>
            </a:r>
            <a:r>
              <a:rPr lang="en-GB" dirty="0">
                <a:solidFill>
                  <a:schemeClr val="tx1"/>
                </a:solidFill>
              </a:rPr>
              <a:t> &gt; </a:t>
            </a:r>
            <a:r>
              <a:rPr lang="en-GB" dirty="0" err="1">
                <a:solidFill>
                  <a:schemeClr val="tx1"/>
                </a:solidFill>
              </a:rPr>
              <a:t>agitatie</a:t>
            </a:r>
            <a:r>
              <a:rPr lang="en-GB" dirty="0">
                <a:solidFill>
                  <a:schemeClr val="tx1"/>
                </a:solidFill>
              </a:rPr>
              <a:t> &gt; rest</a:t>
            </a:r>
          </a:p>
          <a:p>
            <a:r>
              <a:rPr lang="en-GB" dirty="0">
                <a:solidFill>
                  <a:schemeClr val="tx1"/>
                </a:solidFill>
              </a:rPr>
              <a:t>10 </a:t>
            </a:r>
            <a:r>
              <a:rPr lang="en-GB" dirty="0" err="1">
                <a:solidFill>
                  <a:schemeClr val="tx1"/>
                </a:solidFill>
              </a:rPr>
              <a:t>sterften</a:t>
            </a:r>
            <a:r>
              <a:rPr lang="en-GB" dirty="0">
                <a:solidFill>
                  <a:schemeClr val="tx1"/>
                </a:solidFill>
              </a:rPr>
              <a:t> (</a:t>
            </a:r>
            <a:r>
              <a:rPr lang="en-GB" b="1" dirty="0">
                <a:solidFill>
                  <a:schemeClr val="tx1"/>
                </a:solidFill>
              </a:rPr>
              <a:t>factor </a:t>
            </a:r>
            <a:r>
              <a:rPr lang="en-GB" b="1" dirty="0" err="1">
                <a:solidFill>
                  <a:schemeClr val="tx1"/>
                </a:solidFill>
              </a:rPr>
              <a:t>tijd</a:t>
            </a:r>
            <a:r>
              <a:rPr lang="en-GB" dirty="0">
                <a:solidFill>
                  <a:schemeClr val="tx1"/>
                </a:solidFill>
              </a:rPr>
              <a:t>!)</a:t>
            </a:r>
          </a:p>
          <a:p>
            <a:r>
              <a:rPr lang="en-GB" dirty="0">
                <a:solidFill>
                  <a:schemeClr val="tx1"/>
                </a:solidFill>
              </a:rPr>
              <a:t>18 CVA’s</a:t>
            </a:r>
          </a:p>
          <a:p>
            <a:r>
              <a:rPr lang="en-GB" dirty="0" err="1">
                <a:solidFill>
                  <a:schemeClr val="tx1"/>
                </a:solidFill>
              </a:rPr>
              <a:t>Geen</a:t>
            </a:r>
            <a:r>
              <a:rPr lang="en-GB" dirty="0">
                <a:solidFill>
                  <a:schemeClr val="tx1"/>
                </a:solidFill>
              </a:rPr>
              <a:t> extra </a:t>
            </a:r>
            <a:r>
              <a:rPr lang="en-GB" dirty="0" err="1">
                <a:solidFill>
                  <a:schemeClr val="tx1"/>
                </a:solidFill>
              </a:rPr>
              <a:t>valpartijen</a:t>
            </a:r>
            <a:r>
              <a:rPr lang="en-GB" dirty="0">
                <a:solidFill>
                  <a:schemeClr val="tx1"/>
                </a:solidFill>
              </a:rPr>
              <a:t> of </a:t>
            </a:r>
            <a:r>
              <a:rPr lang="en-GB" dirty="0" err="1">
                <a:solidFill>
                  <a:schemeClr val="tx1"/>
                </a:solidFill>
              </a:rPr>
              <a:t>fracturen</a:t>
            </a:r>
            <a:endParaRPr lang="en-GB" dirty="0">
              <a:solidFill>
                <a:schemeClr val="tx1"/>
              </a:solidFill>
            </a:endParaRPr>
          </a:p>
          <a:p>
            <a:r>
              <a:rPr lang="en-GB" dirty="0">
                <a:solidFill>
                  <a:schemeClr val="tx1"/>
                </a:solidFill>
              </a:rPr>
              <a:t>58-94 </a:t>
            </a:r>
            <a:r>
              <a:rPr lang="en-GB" dirty="0" err="1">
                <a:solidFill>
                  <a:schemeClr val="tx1"/>
                </a:solidFill>
              </a:rPr>
              <a:t>ptn</a:t>
            </a:r>
            <a:r>
              <a:rPr lang="en-GB" dirty="0">
                <a:solidFill>
                  <a:schemeClr val="tx1"/>
                </a:solidFill>
              </a:rPr>
              <a:t> met </a:t>
            </a:r>
            <a:r>
              <a:rPr lang="en-GB" dirty="0" err="1">
                <a:solidFill>
                  <a:schemeClr val="tx1"/>
                </a:solidFill>
              </a:rPr>
              <a:t>gangstoornissen</a:t>
            </a:r>
            <a:endParaRPr lang="en-GB" dirty="0">
              <a:solidFill>
                <a:schemeClr val="tx1"/>
              </a:solidFill>
            </a:endParaRPr>
          </a:p>
          <a:p>
            <a:endParaRPr lang="en-GB" dirty="0"/>
          </a:p>
          <a:p>
            <a:pPr lvl="1"/>
            <a:endParaRPr lang="en-GB" dirty="0"/>
          </a:p>
        </p:txBody>
      </p:sp>
    </p:spTree>
    <p:extLst>
      <p:ext uri="{BB962C8B-B14F-4D97-AF65-F5344CB8AC3E}">
        <p14:creationId xmlns:p14="http://schemas.microsoft.com/office/powerpoint/2010/main" val="985878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1719" y="1091621"/>
            <a:ext cx="7686065" cy="538863"/>
          </a:xfrm>
        </p:spPr>
        <p:txBody>
          <a:bodyPr/>
          <a:lstStyle/>
          <a:p>
            <a:r>
              <a:rPr lang="en-GB" dirty="0" err="1"/>
              <a:t>Consequenties</a:t>
            </a:r>
            <a:r>
              <a:rPr lang="en-GB" dirty="0"/>
              <a:t> </a:t>
            </a:r>
            <a:r>
              <a:rPr lang="en-GB" dirty="0" err="1"/>
              <a:t>polyfarmacie</a:t>
            </a:r>
            <a:r>
              <a:rPr lang="en-GB" dirty="0"/>
              <a:t> &amp; IP</a:t>
            </a:r>
          </a:p>
        </p:txBody>
      </p:sp>
      <p:sp>
        <p:nvSpPr>
          <p:cNvPr id="3" name="Tijdelijke aanduiding voor inhoud 2"/>
          <p:cNvSpPr>
            <a:spLocks noGrp="1"/>
          </p:cNvSpPr>
          <p:nvPr>
            <p:ph idx="1"/>
          </p:nvPr>
        </p:nvSpPr>
        <p:spPr/>
        <p:txBody>
          <a:bodyPr>
            <a:normAutofit fontScale="92500"/>
          </a:bodyPr>
          <a:lstStyle/>
          <a:p>
            <a:pPr>
              <a:buNone/>
            </a:pPr>
            <a:r>
              <a:rPr lang="en-GB" sz="2100" b="1" dirty="0" err="1"/>
              <a:t>Interacties</a:t>
            </a:r>
            <a:r>
              <a:rPr lang="en-GB" sz="2100" b="1" dirty="0"/>
              <a:t> </a:t>
            </a:r>
            <a:r>
              <a:rPr lang="en-GB" sz="2100" dirty="0"/>
              <a:t>↑ (</a:t>
            </a:r>
            <a:r>
              <a:rPr lang="en-GB" sz="2100" dirty="0" err="1"/>
              <a:t>niet</a:t>
            </a:r>
            <a:r>
              <a:rPr lang="en-GB" sz="2100" dirty="0"/>
              <a:t> </a:t>
            </a:r>
            <a:r>
              <a:rPr lang="en-GB" sz="2100" dirty="0" err="1"/>
              <a:t>altijd</a:t>
            </a:r>
            <a:r>
              <a:rPr lang="en-GB" sz="2100" dirty="0"/>
              <a:t> </a:t>
            </a:r>
            <a:r>
              <a:rPr lang="en-GB" sz="2100" dirty="0" err="1"/>
              <a:t>klinisch</a:t>
            </a:r>
            <a:r>
              <a:rPr lang="en-GB" sz="2100" dirty="0"/>
              <a:t> relevant, </a:t>
            </a:r>
            <a:r>
              <a:rPr lang="en-GB" sz="2100" dirty="0" err="1"/>
              <a:t>bijna</a:t>
            </a:r>
            <a:r>
              <a:rPr lang="en-GB" sz="2100" dirty="0"/>
              <a:t> </a:t>
            </a:r>
            <a:r>
              <a:rPr lang="en-GB" sz="2100" dirty="0" err="1"/>
              <a:t>altijd</a:t>
            </a:r>
            <a:r>
              <a:rPr lang="en-GB" sz="2100" dirty="0"/>
              <a:t> </a:t>
            </a:r>
            <a:r>
              <a:rPr lang="en-GB" sz="2100" dirty="0" err="1"/>
              <a:t>wel</a:t>
            </a:r>
            <a:r>
              <a:rPr lang="en-GB" sz="2100" dirty="0"/>
              <a:t> </a:t>
            </a:r>
            <a:r>
              <a:rPr lang="en-GB" sz="2100" dirty="0" err="1"/>
              <a:t>vermijdbaar</a:t>
            </a:r>
            <a:r>
              <a:rPr lang="en-GB" sz="2100" dirty="0"/>
              <a:t>)</a:t>
            </a:r>
            <a:endParaRPr lang="en-GB" sz="2100" b="1" dirty="0"/>
          </a:p>
          <a:p>
            <a:pPr>
              <a:buNone/>
            </a:pPr>
            <a:endParaRPr lang="en-GB" sz="2100" dirty="0"/>
          </a:p>
          <a:p>
            <a:pPr>
              <a:buNone/>
            </a:pPr>
            <a:r>
              <a:rPr lang="en-GB" sz="2100" b="1" dirty="0"/>
              <a:t>Adverse drug events</a:t>
            </a:r>
          </a:p>
          <a:p>
            <a:pPr>
              <a:buNone/>
            </a:pPr>
            <a:r>
              <a:rPr lang="en-GB" sz="2100" dirty="0"/>
              <a:t>	</a:t>
            </a:r>
            <a:r>
              <a:rPr lang="en-GB" sz="2100" dirty="0" err="1"/>
              <a:t>spoedopname</a:t>
            </a:r>
            <a:r>
              <a:rPr lang="en-GB" sz="2100" dirty="0"/>
              <a:t> ↑, </a:t>
            </a:r>
            <a:r>
              <a:rPr lang="en-GB" sz="2100" dirty="0" err="1"/>
              <a:t>morbiditeit</a:t>
            </a:r>
            <a:r>
              <a:rPr lang="en-GB" sz="2100" dirty="0"/>
              <a:t> ↑, </a:t>
            </a:r>
            <a:r>
              <a:rPr lang="en-GB" sz="2100" dirty="0" err="1"/>
              <a:t>sterfte</a:t>
            </a:r>
            <a:endParaRPr lang="en-GB" sz="2100" dirty="0"/>
          </a:p>
          <a:p>
            <a:pPr>
              <a:buNone/>
            </a:pPr>
            <a:endParaRPr lang="en-GB" sz="2100" dirty="0"/>
          </a:p>
          <a:p>
            <a:pPr>
              <a:buNone/>
            </a:pPr>
            <a:r>
              <a:rPr lang="en-GB" sz="2100" b="1" dirty="0" err="1"/>
              <a:t>Functionaliteit</a:t>
            </a:r>
            <a:endParaRPr lang="en-GB" sz="2100" b="1" dirty="0"/>
          </a:p>
          <a:p>
            <a:pPr marL="343339" lvl="1" indent="0">
              <a:buNone/>
            </a:pPr>
            <a:r>
              <a:rPr lang="en-GB" dirty="0" err="1"/>
              <a:t>valrisico</a:t>
            </a:r>
            <a:r>
              <a:rPr lang="en-GB" dirty="0"/>
              <a:t>, </a:t>
            </a:r>
            <a:r>
              <a:rPr lang="en-GB" dirty="0" err="1"/>
              <a:t>cognitieve</a:t>
            </a:r>
            <a:r>
              <a:rPr lang="en-GB" dirty="0"/>
              <a:t> </a:t>
            </a:r>
            <a:r>
              <a:rPr lang="en-GB" dirty="0" err="1"/>
              <a:t>achteruitgang</a:t>
            </a:r>
            <a:r>
              <a:rPr lang="en-GB" dirty="0"/>
              <a:t>, </a:t>
            </a:r>
            <a:r>
              <a:rPr lang="en-GB" dirty="0" err="1"/>
              <a:t>verminderde</a:t>
            </a:r>
            <a:r>
              <a:rPr lang="en-GB" dirty="0"/>
              <a:t> </a:t>
            </a:r>
            <a:r>
              <a:rPr lang="en-GB" dirty="0" err="1"/>
              <a:t>functionele</a:t>
            </a:r>
            <a:r>
              <a:rPr lang="en-GB" dirty="0"/>
              <a:t> status</a:t>
            </a:r>
          </a:p>
          <a:p>
            <a:pPr marL="343339" lvl="1" indent="0">
              <a:buNone/>
            </a:pPr>
            <a:endParaRPr lang="en-GB" dirty="0"/>
          </a:p>
          <a:p>
            <a:pPr marL="43301" indent="0">
              <a:buNone/>
            </a:pPr>
            <a:r>
              <a:rPr lang="en-GB" sz="2100" b="1" dirty="0" err="1"/>
              <a:t>Therapietrouw</a:t>
            </a:r>
            <a:r>
              <a:rPr lang="en-GB" sz="2100" b="1" dirty="0"/>
              <a:t> </a:t>
            </a:r>
            <a:r>
              <a:rPr lang="en-GB" sz="2100" dirty="0"/>
              <a:t>↓</a:t>
            </a:r>
          </a:p>
          <a:p>
            <a:pPr marL="343339" lvl="1" indent="0">
              <a:buNone/>
            </a:pPr>
            <a:endParaRPr lang="en-GB" dirty="0"/>
          </a:p>
        </p:txBody>
      </p:sp>
      <p:sp>
        <p:nvSpPr>
          <p:cNvPr id="4" name="Rechthoek 3"/>
          <p:cNvSpPr/>
          <p:nvPr/>
        </p:nvSpPr>
        <p:spPr>
          <a:xfrm>
            <a:off x="6875382" y="5667031"/>
            <a:ext cx="2268618" cy="222281"/>
          </a:xfrm>
          <a:prstGeom prst="rect">
            <a:avLst/>
          </a:prstGeom>
        </p:spPr>
        <p:txBody>
          <a:bodyPr wrap="square" lIns="60110" tIns="30056" rIns="60110" bIns="30056">
            <a:spAutoFit/>
          </a:bodyPr>
          <a:lstStyle/>
          <a:p>
            <a:pPr algn="r"/>
            <a:r>
              <a:rPr lang="en-US" sz="1050" i="1" dirty="0">
                <a:solidFill>
                  <a:schemeClr val="tx2"/>
                </a:solidFill>
              </a:rPr>
              <a:t>J Am </a:t>
            </a:r>
            <a:r>
              <a:rPr lang="en-US" sz="1050" i="1" dirty="0" err="1">
                <a:solidFill>
                  <a:schemeClr val="tx2"/>
                </a:solidFill>
              </a:rPr>
              <a:t>Geriatr</a:t>
            </a:r>
            <a:r>
              <a:rPr lang="en-US" sz="1050" i="1" dirty="0">
                <a:solidFill>
                  <a:schemeClr val="tx2"/>
                </a:solidFill>
              </a:rPr>
              <a:t> Soc 2001;49:200-209</a:t>
            </a:r>
          </a:p>
        </p:txBody>
      </p:sp>
    </p:spTree>
    <p:extLst>
      <p:ext uri="{BB962C8B-B14F-4D97-AF65-F5344CB8AC3E}">
        <p14:creationId xmlns:p14="http://schemas.microsoft.com/office/powerpoint/2010/main" val="2803855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WAT TE DOEN? </a:t>
            </a:r>
          </a:p>
        </p:txBody>
      </p:sp>
      <p:sp>
        <p:nvSpPr>
          <p:cNvPr id="6" name="Tijdelijke aanduiding voor tekst 5"/>
          <p:cNvSpPr>
            <a:spLocks noGrp="1"/>
          </p:cNvSpPr>
          <p:nvPr>
            <p:ph type="body" idx="1"/>
          </p:nvPr>
        </p:nvSpPr>
        <p:spPr/>
        <p:txBody>
          <a:bodyPr/>
          <a:lstStyle/>
          <a:p>
            <a:endParaRPr lang="nl-BE"/>
          </a:p>
        </p:txBody>
      </p:sp>
    </p:spTree>
    <p:extLst>
      <p:ext uri="{BB962C8B-B14F-4D97-AF65-F5344CB8AC3E}">
        <p14:creationId xmlns:p14="http://schemas.microsoft.com/office/powerpoint/2010/main" val="352350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19645" y="1455373"/>
            <a:ext cx="4330150" cy="3360885"/>
          </a:xfrm>
        </p:spPr>
        <p:txBody>
          <a:bodyPr>
            <a:noAutofit/>
          </a:bodyPr>
          <a:lstStyle/>
          <a:p>
            <a:pPr>
              <a:buNone/>
            </a:pPr>
            <a:r>
              <a:rPr lang="nl-BE" sz="1500" b="1" dirty="0">
                <a:solidFill>
                  <a:schemeClr val="accent2">
                    <a:lumMod val="75000"/>
                  </a:schemeClr>
                </a:solidFill>
              </a:rPr>
              <a:t>VG</a:t>
            </a:r>
            <a:r>
              <a:rPr lang="nl-BE" sz="1500" dirty="0">
                <a:solidFill>
                  <a:schemeClr val="tx1">
                    <a:lumMod val="65000"/>
                    <a:lumOff val="35000"/>
                  </a:schemeClr>
                </a:solidFill>
              </a:rPr>
              <a:t>: </a:t>
            </a:r>
          </a:p>
          <a:p>
            <a:pPr>
              <a:buNone/>
            </a:pPr>
            <a:r>
              <a:rPr lang="nl-BE" sz="1500" dirty="0">
                <a:solidFill>
                  <a:schemeClr val="tx1">
                    <a:lumMod val="65000"/>
                    <a:lumOff val="35000"/>
                  </a:schemeClr>
                </a:solidFill>
              </a:rPr>
              <a:t>	Heupfractuur</a:t>
            </a:r>
          </a:p>
          <a:p>
            <a:pPr>
              <a:buNone/>
            </a:pPr>
            <a:r>
              <a:rPr lang="nl-BE" sz="1500" dirty="0">
                <a:solidFill>
                  <a:schemeClr val="tx1">
                    <a:lumMod val="65000"/>
                    <a:lumOff val="35000"/>
                  </a:schemeClr>
                </a:solidFill>
              </a:rPr>
              <a:t>	dysthyme stemming na overlijden partner </a:t>
            </a:r>
          </a:p>
          <a:p>
            <a:pPr>
              <a:buNone/>
            </a:pPr>
            <a:r>
              <a:rPr lang="nl-BE" sz="1500" dirty="0">
                <a:solidFill>
                  <a:schemeClr val="tx1">
                    <a:lumMod val="65000"/>
                    <a:lumOff val="35000"/>
                  </a:schemeClr>
                </a:solidFill>
              </a:rPr>
              <a:t>	COPD </a:t>
            </a:r>
          </a:p>
          <a:p>
            <a:pPr>
              <a:buNone/>
            </a:pPr>
            <a:r>
              <a:rPr lang="nl-BE" sz="1500" dirty="0">
                <a:solidFill>
                  <a:schemeClr val="tx1">
                    <a:lumMod val="65000"/>
                    <a:lumOff val="35000"/>
                  </a:schemeClr>
                </a:solidFill>
              </a:rPr>
              <a:t>	Nierinsufficiëntie</a:t>
            </a:r>
          </a:p>
          <a:p>
            <a:pPr>
              <a:buNone/>
            </a:pPr>
            <a:r>
              <a:rPr lang="nl-BE" sz="1500" dirty="0">
                <a:solidFill>
                  <a:schemeClr val="tx1">
                    <a:lumMod val="65000"/>
                    <a:lumOff val="35000"/>
                  </a:schemeClr>
                </a:solidFill>
              </a:rPr>
              <a:t>	gestoorde GDP (dieet)</a:t>
            </a:r>
          </a:p>
          <a:p>
            <a:pPr>
              <a:buNone/>
            </a:pPr>
            <a:r>
              <a:rPr lang="nl-BE" sz="1500" dirty="0">
                <a:solidFill>
                  <a:schemeClr val="tx1">
                    <a:lumMod val="65000"/>
                    <a:lumOff val="35000"/>
                  </a:schemeClr>
                </a:solidFill>
              </a:rPr>
              <a:t>	Diastolisch HF</a:t>
            </a:r>
          </a:p>
          <a:p>
            <a:pPr>
              <a:buNone/>
            </a:pPr>
            <a:r>
              <a:rPr lang="nl-BE" sz="1500" dirty="0">
                <a:solidFill>
                  <a:schemeClr val="tx1">
                    <a:lumMod val="65000"/>
                    <a:lumOff val="35000"/>
                  </a:schemeClr>
                </a:solidFill>
              </a:rPr>
              <a:t>	MCI</a:t>
            </a:r>
          </a:p>
          <a:p>
            <a:pPr>
              <a:buNone/>
            </a:pPr>
            <a:r>
              <a:rPr lang="nl-BE" sz="1500" dirty="0">
                <a:solidFill>
                  <a:schemeClr val="tx1">
                    <a:lumMod val="65000"/>
                    <a:lumOff val="35000"/>
                  </a:schemeClr>
                </a:solidFill>
              </a:rPr>
              <a:t>      Hartritmestoornissen</a:t>
            </a:r>
          </a:p>
          <a:p>
            <a:pPr lvl="1">
              <a:buNone/>
            </a:pPr>
            <a:endParaRPr lang="nl-BE" sz="1500" dirty="0">
              <a:solidFill>
                <a:schemeClr val="tx1">
                  <a:lumMod val="65000"/>
                  <a:lumOff val="35000"/>
                </a:schemeClr>
              </a:solidFill>
            </a:endParaRPr>
          </a:p>
          <a:p>
            <a:pPr>
              <a:buNone/>
            </a:pPr>
            <a:r>
              <a:rPr lang="nl-BE" sz="1500" b="1" dirty="0">
                <a:solidFill>
                  <a:schemeClr val="accent2">
                    <a:lumMod val="75000"/>
                  </a:schemeClr>
                </a:solidFill>
              </a:rPr>
              <a:t>RVO</a:t>
            </a:r>
            <a:r>
              <a:rPr lang="nl-BE" sz="1500" dirty="0">
                <a:solidFill>
                  <a:schemeClr val="tx1">
                    <a:lumMod val="65000"/>
                    <a:lumOff val="35000"/>
                  </a:schemeClr>
                </a:solidFill>
              </a:rPr>
              <a:t> (spoed): val in onduidelijke omstandigheden, vermoeden UWI, </a:t>
            </a:r>
          </a:p>
          <a:p>
            <a:pPr>
              <a:buNone/>
            </a:pPr>
            <a:r>
              <a:rPr lang="nl-BE" sz="1500" b="1" dirty="0">
                <a:solidFill>
                  <a:schemeClr val="accent2">
                    <a:lumMod val="75000"/>
                  </a:schemeClr>
                </a:solidFill>
              </a:rPr>
              <a:t>Sociaal</a:t>
            </a:r>
            <a:r>
              <a:rPr lang="nl-BE" sz="1500" dirty="0">
                <a:solidFill>
                  <a:schemeClr val="tx1">
                    <a:lumMod val="65000"/>
                    <a:lumOff val="35000"/>
                  </a:schemeClr>
                </a:solidFill>
              </a:rPr>
              <a:t>: thuiswonend, alleen, 2 dochters</a:t>
            </a:r>
          </a:p>
          <a:p>
            <a:pPr>
              <a:buNone/>
            </a:pPr>
            <a:r>
              <a:rPr lang="nl-BE" sz="1500" b="1" dirty="0">
                <a:solidFill>
                  <a:schemeClr val="accent2">
                    <a:lumMod val="75000"/>
                  </a:schemeClr>
                </a:solidFill>
              </a:rPr>
              <a:t>Primaire diagnose </a:t>
            </a:r>
            <a:r>
              <a:rPr lang="nl-BE" sz="1500" dirty="0">
                <a:solidFill>
                  <a:schemeClr val="tx1">
                    <a:lumMod val="65000"/>
                    <a:lumOff val="35000"/>
                  </a:schemeClr>
                </a:solidFill>
              </a:rPr>
              <a:t>(GER): UWI (met val zonder fractuur) met delier, VKF (76/’)</a:t>
            </a:r>
          </a:p>
          <a:p>
            <a:pPr>
              <a:buNone/>
            </a:pPr>
            <a:endParaRPr lang="nl-BE" sz="1500" dirty="0">
              <a:solidFill>
                <a:schemeClr val="tx1">
                  <a:lumMod val="65000"/>
                  <a:lumOff val="35000"/>
                </a:schemeClr>
              </a:solidFill>
            </a:endParaRPr>
          </a:p>
          <a:p>
            <a:pPr lvl="1"/>
            <a:endParaRPr lang="nl-BE" sz="1500" dirty="0">
              <a:solidFill>
                <a:schemeClr val="tx1">
                  <a:lumMod val="65000"/>
                  <a:lumOff val="35000"/>
                </a:schemeClr>
              </a:solidFill>
            </a:endParaRPr>
          </a:p>
          <a:p>
            <a:pPr lvl="1"/>
            <a:endParaRPr lang="nl-BE" sz="1500" dirty="0">
              <a:solidFill>
                <a:schemeClr val="tx1">
                  <a:lumMod val="65000"/>
                  <a:lumOff val="35000"/>
                </a:schemeClr>
              </a:solidFill>
            </a:endParaRPr>
          </a:p>
        </p:txBody>
      </p:sp>
      <p:sp>
        <p:nvSpPr>
          <p:cNvPr id="4" name="Tijdelijke aanduiding voor inhoud 3"/>
          <p:cNvSpPr>
            <a:spLocks noGrp="1"/>
          </p:cNvSpPr>
          <p:nvPr>
            <p:ph sz="half" idx="2"/>
          </p:nvPr>
        </p:nvSpPr>
        <p:spPr>
          <a:xfrm>
            <a:off x="5265909" y="1857692"/>
            <a:ext cx="2966012" cy="4327093"/>
          </a:xfrm>
        </p:spPr>
        <p:txBody>
          <a:bodyPr>
            <a:noAutofit/>
          </a:bodyPr>
          <a:lstStyle/>
          <a:p>
            <a:pPr lvl="1">
              <a:buNone/>
            </a:pPr>
            <a:r>
              <a:rPr lang="nl-BE" sz="1500" dirty="0" err="1">
                <a:solidFill>
                  <a:schemeClr val="tx1">
                    <a:lumMod val="65000"/>
                    <a:lumOff val="35000"/>
                  </a:schemeClr>
                </a:solidFill>
              </a:rPr>
              <a:t>Pantomed</a:t>
            </a:r>
            <a:r>
              <a:rPr lang="nl-BE" sz="1500" dirty="0">
                <a:solidFill>
                  <a:schemeClr val="tx1">
                    <a:lumMod val="65000"/>
                    <a:lumOff val="35000"/>
                  </a:schemeClr>
                </a:solidFill>
              </a:rPr>
              <a:t> 20mg/d</a:t>
            </a:r>
          </a:p>
          <a:p>
            <a:pPr lvl="1">
              <a:buNone/>
            </a:pPr>
            <a:r>
              <a:rPr lang="nl-BE" sz="1500" dirty="0" err="1">
                <a:solidFill>
                  <a:schemeClr val="tx1">
                    <a:lumMod val="65000"/>
                    <a:lumOff val="35000"/>
                  </a:schemeClr>
                </a:solidFill>
              </a:rPr>
              <a:t>Sipralexa</a:t>
            </a:r>
            <a:r>
              <a:rPr lang="nl-BE" sz="1500" dirty="0">
                <a:solidFill>
                  <a:schemeClr val="tx1">
                    <a:lumMod val="65000"/>
                    <a:lumOff val="35000"/>
                  </a:schemeClr>
                </a:solidFill>
              </a:rPr>
              <a:t> 10mg/d</a:t>
            </a:r>
          </a:p>
          <a:p>
            <a:pPr lvl="1">
              <a:buNone/>
            </a:pPr>
            <a:r>
              <a:rPr lang="nl-BE" sz="1500" dirty="0" err="1">
                <a:solidFill>
                  <a:schemeClr val="tx1">
                    <a:lumMod val="65000"/>
                    <a:lumOff val="35000"/>
                  </a:schemeClr>
                </a:solidFill>
              </a:rPr>
              <a:t>Coversyl</a:t>
            </a:r>
            <a:r>
              <a:rPr lang="nl-BE" sz="1500" dirty="0">
                <a:solidFill>
                  <a:schemeClr val="tx1">
                    <a:lumMod val="65000"/>
                    <a:lumOff val="35000"/>
                  </a:schemeClr>
                </a:solidFill>
              </a:rPr>
              <a:t> 5mg/d</a:t>
            </a:r>
          </a:p>
          <a:p>
            <a:pPr lvl="1">
              <a:buNone/>
            </a:pPr>
            <a:r>
              <a:rPr lang="nl-BE" sz="1500" dirty="0" err="1">
                <a:solidFill>
                  <a:schemeClr val="tx1">
                    <a:lumMod val="65000"/>
                    <a:lumOff val="35000"/>
                  </a:schemeClr>
                </a:solidFill>
              </a:rPr>
              <a:t>Amlor</a:t>
            </a:r>
            <a:r>
              <a:rPr lang="nl-BE" sz="1500" dirty="0">
                <a:solidFill>
                  <a:schemeClr val="tx1">
                    <a:lumMod val="65000"/>
                    <a:lumOff val="35000"/>
                  </a:schemeClr>
                </a:solidFill>
              </a:rPr>
              <a:t> 5mg/d</a:t>
            </a:r>
          </a:p>
          <a:p>
            <a:pPr lvl="1">
              <a:buNone/>
            </a:pPr>
            <a:r>
              <a:rPr lang="nl-BE" sz="1500" dirty="0" err="1">
                <a:solidFill>
                  <a:schemeClr val="tx1">
                    <a:lumMod val="65000"/>
                    <a:lumOff val="35000"/>
                  </a:schemeClr>
                </a:solidFill>
              </a:rPr>
              <a:t>Allopurinol</a:t>
            </a:r>
            <a:r>
              <a:rPr lang="nl-BE" sz="1500" dirty="0">
                <a:solidFill>
                  <a:schemeClr val="tx1">
                    <a:lumMod val="65000"/>
                    <a:lumOff val="35000"/>
                  </a:schemeClr>
                </a:solidFill>
              </a:rPr>
              <a:t> 100m/d</a:t>
            </a:r>
          </a:p>
          <a:p>
            <a:pPr lvl="1">
              <a:buNone/>
            </a:pPr>
            <a:r>
              <a:rPr lang="nl-BE" sz="1500" dirty="0" err="1">
                <a:solidFill>
                  <a:schemeClr val="tx1">
                    <a:lumMod val="65000"/>
                    <a:lumOff val="35000"/>
                  </a:schemeClr>
                </a:solidFill>
              </a:rPr>
              <a:t>Spiriva</a:t>
            </a:r>
            <a:r>
              <a:rPr lang="nl-BE" sz="1500" dirty="0">
                <a:solidFill>
                  <a:schemeClr val="tx1">
                    <a:lumMod val="65000"/>
                    <a:lumOff val="35000"/>
                  </a:schemeClr>
                </a:solidFill>
              </a:rPr>
              <a:t> 1x18µg/d</a:t>
            </a:r>
          </a:p>
          <a:p>
            <a:pPr lvl="1">
              <a:buNone/>
            </a:pPr>
            <a:r>
              <a:rPr lang="nl-BE" sz="1500" dirty="0" err="1">
                <a:solidFill>
                  <a:schemeClr val="tx1">
                    <a:lumMod val="65000"/>
                    <a:lumOff val="35000"/>
                  </a:schemeClr>
                </a:solidFill>
              </a:rPr>
              <a:t>Coruno</a:t>
            </a:r>
            <a:r>
              <a:rPr lang="nl-BE" sz="1500" dirty="0">
                <a:solidFill>
                  <a:schemeClr val="tx1">
                    <a:lumMod val="65000"/>
                    <a:lumOff val="35000"/>
                  </a:schemeClr>
                </a:solidFill>
              </a:rPr>
              <a:t> 16mg/d</a:t>
            </a:r>
          </a:p>
          <a:p>
            <a:pPr lvl="1">
              <a:buNone/>
            </a:pPr>
            <a:r>
              <a:rPr lang="nl-BE" sz="1500" dirty="0" err="1">
                <a:solidFill>
                  <a:schemeClr val="tx1">
                    <a:lumMod val="65000"/>
                    <a:lumOff val="35000"/>
                  </a:schemeClr>
                </a:solidFill>
              </a:rPr>
              <a:t>Symbicort</a:t>
            </a:r>
            <a:r>
              <a:rPr lang="nl-BE" sz="1500" dirty="0">
                <a:solidFill>
                  <a:schemeClr val="tx1">
                    <a:lumMod val="65000"/>
                    <a:lumOff val="35000"/>
                  </a:schemeClr>
                </a:solidFill>
              </a:rPr>
              <a:t> TH 2x2/d</a:t>
            </a:r>
          </a:p>
          <a:p>
            <a:pPr lvl="1">
              <a:buNone/>
            </a:pPr>
            <a:r>
              <a:rPr lang="nl-BE" sz="1500" dirty="0" err="1">
                <a:solidFill>
                  <a:schemeClr val="tx1">
                    <a:lumMod val="65000"/>
                    <a:lumOff val="35000"/>
                  </a:schemeClr>
                </a:solidFill>
              </a:rPr>
              <a:t>Emconcor</a:t>
            </a:r>
            <a:r>
              <a:rPr lang="nl-BE" sz="1500" dirty="0">
                <a:solidFill>
                  <a:schemeClr val="tx1">
                    <a:lumMod val="65000"/>
                    <a:lumOff val="35000"/>
                  </a:schemeClr>
                </a:solidFill>
              </a:rPr>
              <a:t> 2,5mg/d</a:t>
            </a:r>
          </a:p>
          <a:p>
            <a:pPr lvl="1">
              <a:buNone/>
            </a:pPr>
            <a:r>
              <a:rPr lang="nl-BE" sz="1500" dirty="0">
                <a:solidFill>
                  <a:schemeClr val="tx1">
                    <a:lumMod val="65000"/>
                    <a:lumOff val="35000"/>
                  </a:schemeClr>
                </a:solidFill>
              </a:rPr>
              <a:t>Magnetop (sporadisch)</a:t>
            </a:r>
          </a:p>
          <a:p>
            <a:pPr lvl="1">
              <a:buNone/>
            </a:pPr>
            <a:r>
              <a:rPr lang="nl-BE" sz="1500" dirty="0" err="1">
                <a:solidFill>
                  <a:schemeClr val="tx1">
                    <a:lumMod val="65000"/>
                    <a:lumOff val="35000"/>
                  </a:schemeClr>
                </a:solidFill>
              </a:rPr>
              <a:t>Asaflow</a:t>
            </a:r>
            <a:r>
              <a:rPr lang="nl-BE" sz="1500" dirty="0">
                <a:solidFill>
                  <a:schemeClr val="tx1">
                    <a:lumMod val="65000"/>
                    <a:lumOff val="35000"/>
                  </a:schemeClr>
                </a:solidFill>
              </a:rPr>
              <a:t> 80mg/d</a:t>
            </a:r>
          </a:p>
          <a:p>
            <a:pPr lvl="1">
              <a:buNone/>
            </a:pPr>
            <a:r>
              <a:rPr lang="nl-BE" sz="1500" dirty="0" err="1">
                <a:solidFill>
                  <a:schemeClr val="tx1">
                    <a:lumMod val="65000"/>
                    <a:lumOff val="35000"/>
                  </a:schemeClr>
                </a:solidFill>
              </a:rPr>
              <a:t>Zocor</a:t>
            </a:r>
            <a:r>
              <a:rPr lang="nl-BE" sz="1500" dirty="0">
                <a:solidFill>
                  <a:schemeClr val="tx1">
                    <a:lumMod val="65000"/>
                    <a:lumOff val="35000"/>
                  </a:schemeClr>
                </a:solidFill>
              </a:rPr>
              <a:t> 20mg/d</a:t>
            </a:r>
          </a:p>
          <a:p>
            <a:pPr lvl="1">
              <a:buNone/>
            </a:pPr>
            <a:r>
              <a:rPr lang="nl-BE" sz="1500" dirty="0" err="1">
                <a:solidFill>
                  <a:schemeClr val="tx1">
                    <a:lumMod val="65000"/>
                    <a:lumOff val="35000"/>
                  </a:schemeClr>
                </a:solidFill>
              </a:rPr>
              <a:t>Cordarone</a:t>
            </a:r>
            <a:r>
              <a:rPr lang="nl-BE" sz="1500" dirty="0">
                <a:solidFill>
                  <a:schemeClr val="tx1">
                    <a:lumMod val="65000"/>
                    <a:lumOff val="35000"/>
                  </a:schemeClr>
                </a:solidFill>
              </a:rPr>
              <a:t> 200 mg/d</a:t>
            </a:r>
          </a:p>
          <a:p>
            <a:pPr lvl="1">
              <a:buNone/>
            </a:pPr>
            <a:r>
              <a:rPr lang="nl-BE" sz="1500" dirty="0" err="1">
                <a:solidFill>
                  <a:schemeClr val="tx1">
                    <a:lumMod val="65000"/>
                    <a:lumOff val="35000"/>
                  </a:schemeClr>
                </a:solidFill>
              </a:rPr>
              <a:t>Temesta</a:t>
            </a:r>
            <a:r>
              <a:rPr lang="nl-BE" sz="1500" dirty="0">
                <a:solidFill>
                  <a:schemeClr val="tx1">
                    <a:lumMod val="65000"/>
                    <a:lumOff val="35000"/>
                  </a:schemeClr>
                </a:solidFill>
              </a:rPr>
              <a:t> 2 mg/d</a:t>
            </a:r>
          </a:p>
          <a:p>
            <a:pPr>
              <a:buNone/>
            </a:pPr>
            <a:endParaRPr lang="en-GB" sz="1500" dirty="0">
              <a:solidFill>
                <a:schemeClr val="tx1">
                  <a:lumMod val="65000"/>
                  <a:lumOff val="35000"/>
                </a:schemeClr>
              </a:solidFill>
            </a:endParaRPr>
          </a:p>
        </p:txBody>
      </p:sp>
      <p:sp>
        <p:nvSpPr>
          <p:cNvPr id="5" name="Rechthoek 4"/>
          <p:cNvSpPr/>
          <p:nvPr/>
        </p:nvSpPr>
        <p:spPr>
          <a:xfrm>
            <a:off x="2402390" y="216598"/>
            <a:ext cx="3845925" cy="461665"/>
          </a:xfrm>
          <a:prstGeom prst="rect">
            <a:avLst/>
          </a:prstGeom>
        </p:spPr>
        <p:txBody>
          <a:bodyPr wrap="none">
            <a:spAutoFit/>
          </a:bodyPr>
          <a:lstStyle/>
          <a:p>
            <a:r>
              <a:rPr lang="nl-BE" sz="2400" b="1" kern="0" cap="all" dirty="0">
                <a:solidFill>
                  <a:schemeClr val="tx1">
                    <a:lumMod val="65000"/>
                    <a:lumOff val="35000"/>
                  </a:schemeClr>
                </a:solidFill>
                <a:ea typeface="+mj-ea"/>
                <a:cs typeface="+mj-cs"/>
              </a:rPr>
              <a:t>Anne, VROUW, 81 JAAR</a:t>
            </a:r>
            <a:endParaRPr lang="nl-BE" sz="2400" dirty="0">
              <a:solidFill>
                <a:schemeClr val="tx1">
                  <a:lumMod val="65000"/>
                  <a:lumOff val="35000"/>
                </a:schemeClr>
              </a:solidFill>
            </a:endParaRPr>
          </a:p>
        </p:txBody>
      </p:sp>
    </p:spTree>
    <p:extLst>
      <p:ext uri="{BB962C8B-B14F-4D97-AF65-F5344CB8AC3E}">
        <p14:creationId xmlns:p14="http://schemas.microsoft.com/office/powerpoint/2010/main" val="2043891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63DCB-4E40-9793-875F-4841116C3495}"/>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36336C0-0893-D5C7-9C63-69A5E3A05AFF}"/>
              </a:ext>
            </a:extLst>
          </p:cNvPr>
          <p:cNvSpPr>
            <a:spLocks noGrp="1"/>
          </p:cNvSpPr>
          <p:nvPr>
            <p:ph type="body" idx="1"/>
          </p:nvPr>
        </p:nvSpPr>
        <p:spPr/>
        <p:txBody>
          <a:bodyPr/>
          <a:lstStyle/>
          <a:p>
            <a:endParaRPr lang="nl-BE"/>
          </a:p>
        </p:txBody>
      </p:sp>
      <p:sp>
        <p:nvSpPr>
          <p:cNvPr id="5" name="Tekstvak 4">
            <a:extLst>
              <a:ext uri="{FF2B5EF4-FFF2-40B4-BE49-F238E27FC236}">
                <a16:creationId xmlns:a16="http://schemas.microsoft.com/office/drawing/2014/main" id="{F01AF12D-11F7-D83F-B2A5-A12D1825DD89}"/>
              </a:ext>
            </a:extLst>
          </p:cNvPr>
          <p:cNvSpPr txBox="1"/>
          <p:nvPr/>
        </p:nvSpPr>
        <p:spPr>
          <a:xfrm>
            <a:off x="2286000" y="3105835"/>
            <a:ext cx="4572000" cy="646331"/>
          </a:xfrm>
          <a:prstGeom prst="rect">
            <a:avLst/>
          </a:prstGeom>
          <a:noFill/>
        </p:spPr>
        <p:txBody>
          <a:bodyPr wrap="square">
            <a:spAutoFit/>
          </a:bodyPr>
          <a:lstStyle/>
          <a:p>
            <a:r>
              <a:rPr lang="nl-BE" dirty="0"/>
              <a:t>https://deprescribing.org/resources/deprescribing-guidelines-algorithms/</a:t>
            </a:r>
          </a:p>
        </p:txBody>
      </p:sp>
      <p:sp>
        <p:nvSpPr>
          <p:cNvPr id="6" name="Tekstvak 5">
            <a:extLst>
              <a:ext uri="{FF2B5EF4-FFF2-40B4-BE49-F238E27FC236}">
                <a16:creationId xmlns:a16="http://schemas.microsoft.com/office/drawing/2014/main" id="{552B7B51-D15B-F66C-0299-1A870BED3584}"/>
              </a:ext>
            </a:extLst>
          </p:cNvPr>
          <p:cNvSpPr txBox="1"/>
          <p:nvPr/>
        </p:nvSpPr>
        <p:spPr>
          <a:xfrm>
            <a:off x="261257" y="6119623"/>
            <a:ext cx="4572000" cy="646331"/>
          </a:xfrm>
          <a:prstGeom prst="rect">
            <a:avLst/>
          </a:prstGeom>
          <a:noFill/>
        </p:spPr>
        <p:txBody>
          <a:bodyPr wrap="square">
            <a:spAutoFit/>
          </a:bodyPr>
          <a:lstStyle/>
          <a:p>
            <a:r>
              <a:rPr lang="nl-BE" dirty="0"/>
              <a:t>https://deprescribing.org/resources/deprescribing-guidelines-algorithms/</a:t>
            </a:r>
          </a:p>
        </p:txBody>
      </p:sp>
      <p:pic>
        <p:nvPicPr>
          <p:cNvPr id="8" name="Afbeelding 7">
            <a:extLst>
              <a:ext uri="{FF2B5EF4-FFF2-40B4-BE49-F238E27FC236}">
                <a16:creationId xmlns:a16="http://schemas.microsoft.com/office/drawing/2014/main" id="{1F0ADB61-E465-E678-A4D1-CD8190D2C5DF}"/>
              </a:ext>
            </a:extLst>
          </p:cNvPr>
          <p:cNvPicPr>
            <a:picLocks noChangeAspect="1"/>
          </p:cNvPicPr>
          <p:nvPr/>
        </p:nvPicPr>
        <p:blipFill rotWithShape="1">
          <a:blip r:embed="rId2"/>
          <a:srcRect t="13380" b="4988"/>
          <a:stretch/>
        </p:blipFill>
        <p:spPr>
          <a:xfrm>
            <a:off x="0" y="1222310"/>
            <a:ext cx="9144000" cy="4198776"/>
          </a:xfrm>
          <a:prstGeom prst="rect">
            <a:avLst/>
          </a:prstGeom>
        </p:spPr>
      </p:pic>
    </p:spTree>
    <p:extLst>
      <p:ext uri="{BB962C8B-B14F-4D97-AF65-F5344CB8AC3E}">
        <p14:creationId xmlns:p14="http://schemas.microsoft.com/office/powerpoint/2010/main" val="333029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817D3-12D2-D92B-24F3-D447627E64A4}"/>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E6457A55-F401-DD36-2465-67160B18BF6C}"/>
              </a:ext>
            </a:extLst>
          </p:cNvPr>
          <p:cNvSpPr>
            <a:spLocks noGrp="1"/>
          </p:cNvSpPr>
          <p:nvPr>
            <p:ph type="body" idx="1"/>
          </p:nvPr>
        </p:nvSpPr>
        <p:spPr/>
        <p:txBody>
          <a:bodyPr/>
          <a:lstStyle/>
          <a:p>
            <a:endParaRPr lang="nl-BE"/>
          </a:p>
        </p:txBody>
      </p:sp>
      <p:pic>
        <p:nvPicPr>
          <p:cNvPr id="5" name="Afbeelding 4">
            <a:extLst>
              <a:ext uri="{FF2B5EF4-FFF2-40B4-BE49-F238E27FC236}">
                <a16:creationId xmlns:a16="http://schemas.microsoft.com/office/drawing/2014/main" id="{07E76215-EF52-5C53-F67A-7CBED77295C7}"/>
              </a:ext>
            </a:extLst>
          </p:cNvPr>
          <p:cNvPicPr>
            <a:picLocks noChangeAspect="1"/>
          </p:cNvPicPr>
          <p:nvPr/>
        </p:nvPicPr>
        <p:blipFill rotWithShape="1">
          <a:blip r:embed="rId2"/>
          <a:srcRect t="11270" b="9093"/>
          <a:stretch/>
        </p:blipFill>
        <p:spPr>
          <a:xfrm>
            <a:off x="0" y="1436914"/>
            <a:ext cx="9144000" cy="4096139"/>
          </a:xfrm>
          <a:prstGeom prst="rect">
            <a:avLst/>
          </a:prstGeom>
        </p:spPr>
      </p:pic>
    </p:spTree>
    <p:extLst>
      <p:ext uri="{BB962C8B-B14F-4D97-AF65-F5344CB8AC3E}">
        <p14:creationId xmlns:p14="http://schemas.microsoft.com/office/powerpoint/2010/main" val="57377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179513" y="1052737"/>
          <a:ext cx="8694613"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99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000258" y="1102831"/>
            <a:ext cx="7143485" cy="4652339"/>
          </a:xfrm>
          <a:prstGeom prst="rect">
            <a:avLst/>
          </a:prstGeom>
        </p:spPr>
      </p:pic>
    </p:spTree>
    <p:extLst>
      <p:ext uri="{BB962C8B-B14F-4D97-AF65-F5344CB8AC3E}">
        <p14:creationId xmlns:p14="http://schemas.microsoft.com/office/powerpoint/2010/main" val="55219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7044F-DBE5-9913-D2B9-E9ACC4592A23}"/>
              </a:ext>
            </a:extLst>
          </p:cNvPr>
          <p:cNvSpPr>
            <a:spLocks noGrp="1"/>
          </p:cNvSpPr>
          <p:nvPr>
            <p:ph type="title"/>
          </p:nvPr>
        </p:nvSpPr>
        <p:spPr/>
        <p:txBody>
          <a:bodyPr/>
          <a:lstStyle/>
          <a:p>
            <a:r>
              <a:rPr lang="nl-BE" dirty="0"/>
              <a:t>ASPIRE </a:t>
            </a:r>
            <a:r>
              <a:rPr lang="nl-BE" dirty="0" err="1"/>
              <a:t>Study</a:t>
            </a:r>
            <a:r>
              <a:rPr lang="nl-BE" dirty="0"/>
              <a:t> UZ Leuven</a:t>
            </a:r>
          </a:p>
        </p:txBody>
      </p:sp>
      <p:sp>
        <p:nvSpPr>
          <p:cNvPr id="5" name="Tekstvak 4">
            <a:extLst>
              <a:ext uri="{FF2B5EF4-FFF2-40B4-BE49-F238E27FC236}">
                <a16:creationId xmlns:a16="http://schemas.microsoft.com/office/drawing/2014/main" id="{883255AD-8B3A-A34C-8888-8A4F79F4C2BD}"/>
              </a:ext>
            </a:extLst>
          </p:cNvPr>
          <p:cNvSpPr txBox="1"/>
          <p:nvPr/>
        </p:nvSpPr>
        <p:spPr>
          <a:xfrm>
            <a:off x="1492898" y="2166554"/>
            <a:ext cx="4572000" cy="435369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Ascertaining patient concerns and defining therapy goals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Medication reconciliation on admission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Actual medication review</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	Promoting safe transition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Medication reconciliation at discharge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	Optimizing communication with healthcare providers in primary care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5)	Patient education,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counseling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	Post-discharge follow-up</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32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4" y="1532975"/>
            <a:ext cx="9505056" cy="675000"/>
          </a:xfrm>
        </p:spPr>
        <p:txBody>
          <a:bodyPr>
            <a:normAutofit/>
          </a:bodyPr>
          <a:lstStyle/>
          <a:p>
            <a:r>
              <a:rPr lang="nl-BE" sz="2800" dirty="0"/>
              <a:t>Verschillende perspectieven</a:t>
            </a:r>
          </a:p>
        </p:txBody>
      </p:sp>
      <p:sp>
        <p:nvSpPr>
          <p:cNvPr id="5" name="Content Placeholder 4"/>
          <p:cNvSpPr>
            <a:spLocks noGrp="1"/>
          </p:cNvSpPr>
          <p:nvPr>
            <p:ph idx="1"/>
          </p:nvPr>
        </p:nvSpPr>
        <p:spPr>
          <a:xfrm>
            <a:off x="207114" y="2207975"/>
            <a:ext cx="8334000" cy="3321000"/>
          </a:xfrm>
        </p:spPr>
        <p:txBody>
          <a:bodyPr>
            <a:noAutofit/>
          </a:bodyPr>
          <a:lstStyle/>
          <a:p>
            <a:pPr marL="0" indent="0">
              <a:buNone/>
            </a:pPr>
            <a:r>
              <a:rPr lang="nl-BE" sz="1800" b="1" dirty="0"/>
              <a:t>P</a:t>
            </a:r>
            <a:r>
              <a:rPr lang="nl-BE" sz="1800" dirty="0"/>
              <a:t>atiënt </a:t>
            </a:r>
          </a:p>
          <a:p>
            <a:pPr lvl="1"/>
            <a:r>
              <a:rPr lang="nl-BE" sz="1800" dirty="0"/>
              <a:t>Geïndividualiseerde aanpak, levenskwaliteit!</a:t>
            </a:r>
          </a:p>
          <a:p>
            <a:pPr lvl="1"/>
            <a:r>
              <a:rPr lang="nl-BE" sz="1800" dirty="0"/>
              <a:t>Veiligheid, </a:t>
            </a:r>
            <a:r>
              <a:rPr lang="nl-BE" sz="1800" dirty="0" err="1"/>
              <a:t>ADRs</a:t>
            </a:r>
            <a:endParaRPr lang="nl-BE" sz="1800" dirty="0"/>
          </a:p>
          <a:p>
            <a:pPr lvl="1"/>
            <a:r>
              <a:rPr lang="nl-BE" sz="1800" dirty="0"/>
              <a:t>Empowerment</a:t>
            </a:r>
          </a:p>
          <a:p>
            <a:pPr marL="0" indent="0">
              <a:buNone/>
            </a:pPr>
            <a:r>
              <a:rPr lang="nl-BE" sz="1800" b="1" dirty="0"/>
              <a:t>Z</a:t>
            </a:r>
            <a:r>
              <a:rPr lang="nl-BE" sz="1800" dirty="0"/>
              <a:t>orgverlener</a:t>
            </a:r>
          </a:p>
          <a:p>
            <a:pPr lvl="1"/>
            <a:r>
              <a:rPr lang="nl-BE" sz="1800" dirty="0"/>
              <a:t>Rol en verantwoordelijkheid</a:t>
            </a:r>
          </a:p>
          <a:p>
            <a:pPr lvl="1"/>
            <a:r>
              <a:rPr lang="nl-BE" sz="1800" dirty="0"/>
              <a:t>Counseling</a:t>
            </a:r>
          </a:p>
          <a:p>
            <a:pPr lvl="1"/>
            <a:r>
              <a:rPr lang="nl-BE" sz="1800" dirty="0"/>
              <a:t>Samenwerking met andere zorgverleners</a:t>
            </a:r>
          </a:p>
          <a:p>
            <a:pPr marL="0" indent="0">
              <a:buNone/>
            </a:pPr>
            <a:r>
              <a:rPr lang="nl-BE" sz="1800" b="1" dirty="0"/>
              <a:t>M</a:t>
            </a:r>
            <a:r>
              <a:rPr lang="nl-BE" sz="1800" dirty="0"/>
              <a:t>aatschappij</a:t>
            </a:r>
          </a:p>
          <a:p>
            <a:pPr lvl="1"/>
            <a:r>
              <a:rPr lang="nl-BE" sz="1800" dirty="0"/>
              <a:t>Kost</a:t>
            </a:r>
          </a:p>
          <a:p>
            <a:pPr lvl="1"/>
            <a:r>
              <a:rPr lang="nl-BE" sz="1800" dirty="0"/>
              <a:t>Morbiditeit, mortaliteit, opnames</a:t>
            </a:r>
          </a:p>
        </p:txBody>
      </p:sp>
    </p:spTree>
    <p:extLst>
      <p:ext uri="{BB962C8B-B14F-4D97-AF65-F5344CB8AC3E}">
        <p14:creationId xmlns:p14="http://schemas.microsoft.com/office/powerpoint/2010/main" val="144188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445" y="1154081"/>
            <a:ext cx="8226720" cy="857610"/>
          </a:xfrm>
        </p:spPr>
        <p:txBody>
          <a:bodyPr>
            <a:normAutofit/>
          </a:bodyPr>
          <a:lstStyle/>
          <a:p>
            <a:r>
              <a:rPr lang="nl-BE" dirty="0"/>
              <a:t>Welk doel heiligt de middelen?</a:t>
            </a:r>
          </a:p>
        </p:txBody>
      </p:sp>
      <p:sp>
        <p:nvSpPr>
          <p:cNvPr id="3" name="Tijdelijke aanduiding voor inhoud 2"/>
          <p:cNvSpPr>
            <a:spLocks noGrp="1"/>
          </p:cNvSpPr>
          <p:nvPr>
            <p:ph sz="half" idx="1"/>
          </p:nvPr>
        </p:nvSpPr>
        <p:spPr>
          <a:xfrm>
            <a:off x="395537" y="2036033"/>
            <a:ext cx="5699695" cy="1645013"/>
          </a:xfrm>
        </p:spPr>
        <p:txBody>
          <a:bodyPr/>
          <a:lstStyle/>
          <a:p>
            <a:r>
              <a:rPr lang="nl-BE" dirty="0"/>
              <a:t>Complexe erg grote doelgroep</a:t>
            </a:r>
          </a:p>
          <a:p>
            <a:r>
              <a:rPr lang="nl-BE" dirty="0"/>
              <a:t>Interventies mogelijk op verschillende niveaus-verdere integratie in standard of care nodig</a:t>
            </a:r>
          </a:p>
          <a:p>
            <a:r>
              <a:rPr lang="nl-BE" dirty="0"/>
              <a:t>Risicofactoren worden nu in kaart gebracht</a:t>
            </a:r>
          </a:p>
        </p:txBody>
      </p:sp>
      <p:pic>
        <p:nvPicPr>
          <p:cNvPr id="5" name="Afbeelding 4"/>
          <p:cNvPicPr>
            <a:picLocks noChangeAspect="1"/>
          </p:cNvPicPr>
          <p:nvPr/>
        </p:nvPicPr>
        <p:blipFill>
          <a:blip r:embed="rId2"/>
          <a:stretch>
            <a:fillRect/>
          </a:stretch>
        </p:blipFill>
        <p:spPr>
          <a:xfrm>
            <a:off x="6372200" y="2420888"/>
            <a:ext cx="1847850" cy="2466975"/>
          </a:xfrm>
          <a:prstGeom prst="rect">
            <a:avLst/>
          </a:prstGeom>
        </p:spPr>
      </p:pic>
    </p:spTree>
    <p:extLst>
      <p:ext uri="{BB962C8B-B14F-4D97-AF65-F5344CB8AC3E}">
        <p14:creationId xmlns:p14="http://schemas.microsoft.com/office/powerpoint/2010/main" val="1834066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0" y="6400800"/>
            <a:ext cx="9144000" cy="457200"/>
          </a:xfrm>
          <a:prstGeom prst="rect">
            <a:avLst/>
          </a:prstGeom>
          <a:solidFill>
            <a:srgbClr val="F2F2F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nl-BE" altLang="nl-BE">
              <a:solidFill>
                <a:srgbClr val="FFFFFF"/>
              </a:solidFill>
            </a:endParaRPr>
          </a:p>
        </p:txBody>
      </p:sp>
      <p:sp>
        <p:nvSpPr>
          <p:cNvPr id="16388" name="Footer Placeholder 4"/>
          <p:cNvSpPr txBox="1">
            <a:spLocks noGrp="1"/>
          </p:cNvSpPr>
          <p:nvPr/>
        </p:nvSpPr>
        <p:spPr bwMode="auto">
          <a:xfrm>
            <a:off x="2971800" y="6477000"/>
            <a:ext cx="596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nl-BE" sz="1000" dirty="0">
                <a:solidFill>
                  <a:srgbClr val="999999"/>
                </a:solidFill>
                <a:latin typeface="Helvetica" panose="020B0604020202020204" pitchFamily="34" charset="0"/>
              </a:rPr>
              <a:t>Published on behalf of the European Society of Cardiology. All rights reserved. © The Author 2013. </a:t>
            </a:r>
          </a:p>
        </p:txBody>
      </p:sp>
      <p:sp>
        <p:nvSpPr>
          <p:cNvPr id="16389" name="Text Placeholder 2"/>
          <p:cNvSpPr txBox="1">
            <a:spLocks/>
          </p:cNvSpPr>
          <p:nvPr/>
        </p:nvSpPr>
        <p:spPr bwMode="auto">
          <a:xfrm>
            <a:off x="0" y="1058863"/>
            <a:ext cx="9144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1800"/>
              </a:lnSpc>
              <a:spcBef>
                <a:spcPct val="0"/>
              </a:spcBef>
              <a:spcAft>
                <a:spcPts val="600"/>
              </a:spcAft>
              <a:buFontTx/>
              <a:buNone/>
            </a:pPr>
            <a:r>
              <a:rPr lang="en-US" altLang="nl-BE" sz="1400" dirty="0">
                <a:solidFill>
                  <a:srgbClr val="404040"/>
                </a:solidFill>
                <a:latin typeface="+mj-lt"/>
                <a:ea typeface="Fira Sans Light"/>
                <a:cs typeface="Fira Sans Light"/>
              </a:rPr>
              <a:t>From: </a:t>
            </a:r>
            <a:r>
              <a:rPr lang="en-US" altLang="nl-BE" sz="1400" b="1" dirty="0">
                <a:latin typeface="+mj-lt"/>
              </a:rPr>
              <a:t>Incidence, prevalence, and antithrombotic management of atrial fibrillation in elderly Germans</a:t>
            </a:r>
          </a:p>
        </p:txBody>
      </p:sp>
      <p:sp>
        <p:nvSpPr>
          <p:cNvPr id="16390" name="Text Placeholder 2"/>
          <p:cNvSpPr txBox="1">
            <a:spLocks/>
          </p:cNvSpPr>
          <p:nvPr/>
        </p:nvSpPr>
        <p:spPr bwMode="auto">
          <a:xfrm>
            <a:off x="0" y="5895975"/>
            <a:ext cx="9029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nl-BE" sz="1200" dirty="0">
                <a:latin typeface="+mj-lt"/>
              </a:rPr>
              <a:t>Age- and sex-stratified prevalence of AF in 2007. Error bars represent 95% CIs.
</a:t>
            </a:r>
          </a:p>
        </p:txBody>
      </p:sp>
      <p:sp>
        <p:nvSpPr>
          <p:cNvPr id="16391" name="TextBox 11"/>
          <p:cNvSpPr txBox="1">
            <a:spLocks noChangeArrowheads="1"/>
          </p:cNvSpPr>
          <p:nvPr/>
        </p:nvSpPr>
        <p:spPr bwMode="auto">
          <a:xfrm>
            <a:off x="0" y="5605375"/>
            <a:ext cx="9144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nl-BE" sz="1300" dirty="0">
                <a:solidFill>
                  <a:srgbClr val="404040"/>
                </a:solidFill>
                <a:latin typeface="+mj-lt"/>
              </a:rPr>
              <a:t>Figure Legend:</a:t>
            </a:r>
          </a:p>
        </p:txBody>
      </p:sp>
      <p:pic>
        <p:nvPicPr>
          <p:cNvPr id="163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1583" y="5938792"/>
            <a:ext cx="1562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3" name="Straight Connector 5"/>
          <p:cNvCxnSpPr>
            <a:cxnSpLocks noChangeShapeType="1"/>
          </p:cNvCxnSpPr>
          <p:nvPr/>
        </p:nvCxnSpPr>
        <p:spPr bwMode="auto">
          <a:xfrm>
            <a:off x="0" y="882650"/>
            <a:ext cx="9144000" cy="0"/>
          </a:xfrm>
          <a:prstGeom prst="line">
            <a:avLst/>
          </a:prstGeom>
          <a:noFill/>
          <a:ln w="12700" algn="ctr">
            <a:solidFill>
              <a:srgbClr val="F2F2F2"/>
            </a:solidFill>
            <a:miter lim="800000"/>
            <a:headEnd/>
            <a:tailEnd/>
          </a:ln>
          <a:extLst>
            <a:ext uri="{909E8E84-426E-40DD-AFC4-6F175D3DCCD1}">
              <a14:hiddenFill xmlns:a14="http://schemas.microsoft.com/office/drawing/2010/main">
                <a:noFill/>
              </a14:hiddenFill>
            </a:ext>
          </a:extLst>
        </p:spPr>
      </p:cxnSp>
      <p:sp>
        <p:nvSpPr>
          <p:cNvPr id="16394" name="TextBox 1"/>
          <p:cNvSpPr txBox="1">
            <a:spLocks noChangeArrowheads="1"/>
          </p:cNvSpPr>
          <p:nvPr/>
        </p:nvSpPr>
        <p:spPr bwMode="auto">
          <a:xfrm>
            <a:off x="0" y="16129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nl-BE" sz="1200" dirty="0" err="1">
                <a:solidFill>
                  <a:srgbClr val="7F7F7F"/>
                </a:solidFill>
                <a:latin typeface="+mj-lt"/>
              </a:rPr>
              <a:t>Europace</a:t>
            </a:r>
            <a:r>
              <a:rPr lang="en-US" altLang="nl-BE" sz="1200" dirty="0">
                <a:solidFill>
                  <a:srgbClr val="7F7F7F"/>
                </a:solidFill>
                <a:latin typeface="+mj-lt"/>
              </a:rPr>
              <a:t>. 2013;15(10):1436-1444. doi:10.1093/</a:t>
            </a:r>
            <a:r>
              <a:rPr lang="en-US" altLang="nl-BE" sz="1200" dirty="0" err="1">
                <a:solidFill>
                  <a:srgbClr val="7F7F7F"/>
                </a:solidFill>
                <a:latin typeface="+mj-lt"/>
              </a:rPr>
              <a:t>europace</a:t>
            </a:r>
            <a:r>
              <a:rPr lang="en-US" altLang="nl-BE" sz="1200" dirty="0">
                <a:solidFill>
                  <a:srgbClr val="7F7F7F"/>
                </a:solidFill>
                <a:latin typeface="+mj-lt"/>
              </a:rPr>
              <a:t>/eut048</a:t>
            </a:r>
          </a:p>
        </p:txBody>
      </p:sp>
      <p:sp>
        <p:nvSpPr>
          <p:cNvPr id="16395"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nl-BE" altLang="nl-BE">
              <a:solidFill>
                <a:srgbClr val="FFFFFF"/>
              </a:solidFill>
            </a:endParaRPr>
          </a:p>
        </p:txBody>
      </p:sp>
      <p:pic>
        <p:nvPicPr>
          <p:cNvPr id="1639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450" y="2002232"/>
            <a:ext cx="6124799" cy="348773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2470332" y="200266"/>
            <a:ext cx="6470468" cy="461665"/>
          </a:xfrm>
          <a:prstGeom prst="rect">
            <a:avLst/>
          </a:prstGeom>
          <a:noFill/>
        </p:spPr>
        <p:txBody>
          <a:bodyPr wrap="square" rtlCol="0">
            <a:spAutoFit/>
          </a:bodyPr>
          <a:lstStyle/>
          <a:p>
            <a:r>
              <a:rPr lang="nl-BE" sz="2400" b="1" dirty="0">
                <a:solidFill>
                  <a:schemeClr val="tx1">
                    <a:lumMod val="65000"/>
                    <a:lumOff val="35000"/>
                  </a:schemeClr>
                </a:solidFill>
                <a:latin typeface="+mj-lt"/>
              </a:rPr>
              <a:t>Prevalentie van VKF</a:t>
            </a:r>
          </a:p>
        </p:txBody>
      </p:sp>
    </p:spTree>
    <p:extLst>
      <p:ext uri="{BB962C8B-B14F-4D97-AF65-F5344CB8AC3E}">
        <p14:creationId xmlns:p14="http://schemas.microsoft.com/office/powerpoint/2010/main" val="313802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42721" y="995379"/>
            <a:ext cx="8493120" cy="61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nl-BE" sz="1451" b="1" dirty="0">
                <a:solidFill>
                  <a:schemeClr val="tx1">
                    <a:lumMod val="65000"/>
                    <a:lumOff val="35000"/>
                  </a:schemeClr>
                </a:solidFill>
                <a:latin typeface="+mj-lt"/>
              </a:rPr>
              <a:t>Antithrombotic use (including 460 patients on injectable or undefined factor </a:t>
            </a:r>
            <a:r>
              <a:rPr lang="en-GB" altLang="nl-BE" sz="1451" b="1" dirty="0" err="1">
                <a:solidFill>
                  <a:schemeClr val="tx1">
                    <a:lumMod val="65000"/>
                    <a:lumOff val="35000"/>
                  </a:schemeClr>
                </a:solidFill>
                <a:latin typeface="+mj-lt"/>
              </a:rPr>
              <a:t>Xa</a:t>
            </a:r>
            <a:r>
              <a:rPr lang="en-GB" altLang="nl-BE" sz="1451" b="1" dirty="0">
                <a:solidFill>
                  <a:schemeClr val="tx1">
                    <a:lumMod val="65000"/>
                    <a:lumOff val="35000"/>
                  </a:schemeClr>
                </a:solidFill>
                <a:latin typeface="+mj-lt"/>
              </a:rPr>
              <a:t> or direct thrombin inhibitor treatment) for stroke prevention in men and women with </a:t>
            </a:r>
            <a:r>
              <a:rPr lang="en-GB" altLang="nl-BE" sz="1451" b="1" dirty="0" err="1">
                <a:solidFill>
                  <a:schemeClr val="tx1">
                    <a:lumMod val="65000"/>
                    <a:lumOff val="35000"/>
                  </a:schemeClr>
                </a:solidFill>
                <a:latin typeface="+mj-lt"/>
              </a:rPr>
              <a:t>nonvalvular</a:t>
            </a:r>
            <a:r>
              <a:rPr lang="en-GB" altLang="nl-BE" sz="1451" b="1" dirty="0">
                <a:solidFill>
                  <a:schemeClr val="tx1">
                    <a:lumMod val="65000"/>
                    <a:lumOff val="35000"/>
                  </a:schemeClr>
                </a:solidFill>
                <a:latin typeface="+mj-lt"/>
              </a:rPr>
              <a:t> atrial fibrillation.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041"/>
            <a:ext cx="1260000" cy="50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086" y="1698819"/>
            <a:ext cx="6864754" cy="4001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906721" y="582588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nl-BE" sz="1100" b="1" dirty="0">
                <a:latin typeface="+mj-lt"/>
              </a:rPr>
              <a:t>Gregory Y.H. Lip et al. </a:t>
            </a:r>
            <a:r>
              <a:rPr lang="en-GB" altLang="nl-BE" sz="1100" b="1" dirty="0" err="1">
                <a:latin typeface="+mj-lt"/>
              </a:rPr>
              <a:t>Circ</a:t>
            </a:r>
            <a:r>
              <a:rPr lang="en-GB" altLang="nl-BE" sz="1100" b="1" dirty="0">
                <a:latin typeface="+mj-lt"/>
              </a:rPr>
              <a:t> </a:t>
            </a:r>
            <a:r>
              <a:rPr lang="en-GB" altLang="nl-BE" sz="1100" b="1" dirty="0" err="1">
                <a:latin typeface="+mj-lt"/>
              </a:rPr>
              <a:t>Cardiovasc</a:t>
            </a:r>
            <a:r>
              <a:rPr lang="en-GB" altLang="nl-BE" sz="1100" b="1" dirty="0">
                <a:latin typeface="+mj-lt"/>
              </a:rPr>
              <a:t> </a:t>
            </a:r>
            <a:r>
              <a:rPr lang="en-GB" altLang="nl-BE" sz="1100" b="1" dirty="0" err="1">
                <a:latin typeface="+mj-lt"/>
              </a:rPr>
              <a:t>Qual</a:t>
            </a:r>
            <a:r>
              <a:rPr lang="en-GB" altLang="nl-BE" sz="1100" b="1" dirty="0">
                <a:latin typeface="+mj-lt"/>
              </a:rPr>
              <a:t> Outcomes. 2015;8:S12-S20</a:t>
            </a:r>
          </a:p>
        </p:txBody>
      </p:sp>
      <p:sp>
        <p:nvSpPr>
          <p:cNvPr id="3077" name="Text Box 5"/>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nl-BE" sz="907">
                <a:latin typeface="Arial" panose="020B0604020202020204" pitchFamily="34" charset="0"/>
              </a:rPr>
              <a:t>Copyright © American Heart Association, Inc. All rights reserved.</a:t>
            </a:r>
          </a:p>
        </p:txBody>
      </p:sp>
    </p:spTree>
    <p:extLst>
      <p:ext uri="{BB962C8B-B14F-4D97-AF65-F5344CB8AC3E}">
        <p14:creationId xmlns:p14="http://schemas.microsoft.com/office/powerpoint/2010/main" val="20598246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9322" y="125801"/>
            <a:ext cx="7686064" cy="718484"/>
          </a:xfrm>
        </p:spPr>
        <p:txBody>
          <a:bodyPr/>
          <a:lstStyle/>
          <a:p>
            <a:r>
              <a:rPr lang="nl-BE" sz="2400" dirty="0">
                <a:solidFill>
                  <a:schemeClr val="tx1">
                    <a:lumMod val="65000"/>
                    <a:lumOff val="35000"/>
                  </a:schemeClr>
                </a:solidFill>
              </a:rPr>
              <a:t>Redenen voor </a:t>
            </a:r>
            <a:r>
              <a:rPr lang="nl-BE" sz="2400" dirty="0" err="1">
                <a:solidFill>
                  <a:schemeClr val="tx1">
                    <a:lumMod val="65000"/>
                    <a:lumOff val="35000"/>
                  </a:schemeClr>
                </a:solidFill>
              </a:rPr>
              <a:t>onderbehandeling</a:t>
            </a:r>
            <a:r>
              <a:rPr lang="nl-BE" sz="2400" dirty="0">
                <a:solidFill>
                  <a:schemeClr val="tx1">
                    <a:lumMod val="65000"/>
                    <a:lumOff val="35000"/>
                  </a:schemeClr>
                </a:solidFill>
              </a:rPr>
              <a:t>?</a:t>
            </a:r>
          </a:p>
        </p:txBody>
      </p:sp>
      <p:sp>
        <p:nvSpPr>
          <p:cNvPr id="3" name="Tijdelijke aanduiding voor inhoud 2"/>
          <p:cNvSpPr>
            <a:spLocks noGrp="1"/>
          </p:cNvSpPr>
          <p:nvPr>
            <p:ph idx="1"/>
          </p:nvPr>
        </p:nvSpPr>
        <p:spPr>
          <a:xfrm>
            <a:off x="274750" y="1838390"/>
            <a:ext cx="8738622" cy="4050295"/>
          </a:xfrm>
        </p:spPr>
        <p:txBody>
          <a:bodyPr/>
          <a:lstStyle/>
          <a:p>
            <a:pPr>
              <a:buFont typeface="Wingdings" panose="05000000000000000000" pitchFamily="2" charset="2"/>
              <a:buChar char="ü"/>
            </a:pPr>
            <a:r>
              <a:rPr lang="nl-BE" sz="2800" dirty="0">
                <a:solidFill>
                  <a:schemeClr val="tx1">
                    <a:lumMod val="65000"/>
                    <a:lumOff val="35000"/>
                  </a:schemeClr>
                </a:solidFill>
              </a:rPr>
              <a:t>Minder evidentie voor fragiele en geriatrische </a:t>
            </a:r>
            <a:r>
              <a:rPr lang="nl-BE" sz="2800" dirty="0" err="1">
                <a:solidFill>
                  <a:schemeClr val="tx1">
                    <a:lumMod val="65000"/>
                    <a:lumOff val="35000"/>
                  </a:schemeClr>
                </a:solidFill>
              </a:rPr>
              <a:t>patienten</a:t>
            </a:r>
            <a:br>
              <a:rPr lang="nl-BE" sz="2800" dirty="0">
                <a:solidFill>
                  <a:schemeClr val="tx1">
                    <a:lumMod val="65000"/>
                    <a:lumOff val="35000"/>
                  </a:schemeClr>
                </a:solidFill>
              </a:rPr>
            </a:br>
            <a:endParaRPr lang="nl-BE" sz="2800" dirty="0">
              <a:solidFill>
                <a:schemeClr val="tx1">
                  <a:lumMod val="65000"/>
                  <a:lumOff val="35000"/>
                </a:schemeClr>
              </a:solidFill>
            </a:endParaRPr>
          </a:p>
          <a:p>
            <a:pPr>
              <a:buFont typeface="Wingdings" panose="05000000000000000000" pitchFamily="2" charset="2"/>
              <a:buChar char="ü"/>
            </a:pPr>
            <a:r>
              <a:rPr lang="nl-BE" sz="2800" dirty="0">
                <a:solidFill>
                  <a:schemeClr val="tx1">
                    <a:lumMod val="65000"/>
                    <a:lumOff val="35000"/>
                  </a:schemeClr>
                </a:solidFill>
              </a:rPr>
              <a:t>Liever geen ‘agressieve’ behandeling voor ouderen</a:t>
            </a:r>
            <a:br>
              <a:rPr lang="nl-BE" sz="2800" dirty="0">
                <a:solidFill>
                  <a:schemeClr val="tx1">
                    <a:lumMod val="65000"/>
                    <a:lumOff val="35000"/>
                  </a:schemeClr>
                </a:solidFill>
              </a:rPr>
            </a:br>
            <a:endParaRPr lang="nl-BE" sz="2800" dirty="0">
              <a:solidFill>
                <a:schemeClr val="tx1">
                  <a:lumMod val="65000"/>
                  <a:lumOff val="35000"/>
                </a:schemeClr>
              </a:solidFill>
            </a:endParaRPr>
          </a:p>
          <a:p>
            <a:pPr>
              <a:buFont typeface="Wingdings" panose="05000000000000000000" pitchFamily="2" charset="2"/>
              <a:buChar char="ü"/>
            </a:pPr>
            <a:r>
              <a:rPr lang="nl-BE" sz="2800" dirty="0">
                <a:solidFill>
                  <a:schemeClr val="tx1">
                    <a:lumMod val="65000"/>
                    <a:lumOff val="35000"/>
                  </a:schemeClr>
                </a:solidFill>
              </a:rPr>
              <a:t>Weeral een medicament erbij?</a:t>
            </a:r>
            <a:br>
              <a:rPr lang="nl-BE" sz="2800" dirty="0">
                <a:solidFill>
                  <a:schemeClr val="tx1">
                    <a:lumMod val="65000"/>
                    <a:lumOff val="35000"/>
                  </a:schemeClr>
                </a:solidFill>
              </a:rPr>
            </a:br>
            <a:endParaRPr lang="nl-BE" sz="2800" dirty="0">
              <a:solidFill>
                <a:schemeClr val="tx1">
                  <a:lumMod val="65000"/>
                  <a:lumOff val="35000"/>
                </a:schemeClr>
              </a:solidFill>
            </a:endParaRPr>
          </a:p>
          <a:p>
            <a:pPr>
              <a:buFont typeface="Wingdings" panose="05000000000000000000" pitchFamily="2" charset="2"/>
              <a:buChar char="ü"/>
            </a:pPr>
            <a:r>
              <a:rPr lang="nl-BE" sz="2800" dirty="0">
                <a:solidFill>
                  <a:schemeClr val="tx1">
                    <a:lumMod val="65000"/>
                    <a:lumOff val="35000"/>
                  </a:schemeClr>
                </a:solidFill>
              </a:rPr>
              <a:t>Inadequate </a:t>
            </a:r>
            <a:r>
              <a:rPr lang="nl-BE" sz="2800" dirty="0" err="1">
                <a:solidFill>
                  <a:schemeClr val="tx1">
                    <a:lumMod val="65000"/>
                    <a:lumOff val="35000"/>
                  </a:schemeClr>
                </a:solidFill>
              </a:rPr>
              <a:t>risicoinschatting</a:t>
            </a:r>
            <a:r>
              <a:rPr lang="nl-BE" sz="2800" dirty="0">
                <a:solidFill>
                  <a:schemeClr val="tx1">
                    <a:lumMod val="65000"/>
                    <a:lumOff val="35000"/>
                  </a:schemeClr>
                </a:solidFill>
              </a:rPr>
              <a:t> </a:t>
            </a:r>
          </a:p>
          <a:p>
            <a:endParaRPr lang="nl-BE" sz="2800" dirty="0">
              <a:solidFill>
                <a:schemeClr val="tx1">
                  <a:lumMod val="65000"/>
                  <a:lumOff val="35000"/>
                </a:schemeClr>
              </a:solidFill>
            </a:endParaRPr>
          </a:p>
          <a:p>
            <a:endParaRPr lang="nl-BE" sz="2800" dirty="0">
              <a:solidFill>
                <a:schemeClr val="tx1">
                  <a:lumMod val="65000"/>
                  <a:lumOff val="35000"/>
                </a:schemeClr>
              </a:solidFill>
            </a:endParaRPr>
          </a:p>
        </p:txBody>
      </p:sp>
    </p:spTree>
    <p:extLst>
      <p:ext uri="{BB962C8B-B14F-4D97-AF65-F5344CB8AC3E}">
        <p14:creationId xmlns:p14="http://schemas.microsoft.com/office/powerpoint/2010/main" val="143558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090" y="1343148"/>
            <a:ext cx="4104282" cy="3360885"/>
          </a:xfrm>
        </p:spPr>
        <p:txBody>
          <a:bodyPr>
            <a:noAutofit/>
          </a:bodyPr>
          <a:lstStyle/>
          <a:p>
            <a:pPr>
              <a:buNone/>
            </a:pPr>
            <a:r>
              <a:rPr lang="nl-BE" sz="1500" b="1" dirty="0">
                <a:solidFill>
                  <a:schemeClr val="accent2">
                    <a:lumMod val="75000"/>
                  </a:schemeClr>
                </a:solidFill>
              </a:rPr>
              <a:t>VG</a:t>
            </a:r>
            <a:r>
              <a:rPr lang="nl-BE" sz="1500" dirty="0">
                <a:solidFill>
                  <a:schemeClr val="tx1">
                    <a:lumMod val="65000"/>
                    <a:lumOff val="35000"/>
                  </a:schemeClr>
                </a:solidFill>
              </a:rPr>
              <a:t>: </a:t>
            </a:r>
          </a:p>
          <a:p>
            <a:pPr>
              <a:buNone/>
            </a:pPr>
            <a:r>
              <a:rPr lang="nl-BE" sz="1500" dirty="0">
                <a:solidFill>
                  <a:schemeClr val="tx1">
                    <a:lumMod val="65000"/>
                    <a:lumOff val="35000"/>
                  </a:schemeClr>
                </a:solidFill>
              </a:rPr>
              <a:t>	Heupfractuur</a:t>
            </a:r>
          </a:p>
          <a:p>
            <a:pPr>
              <a:buNone/>
            </a:pPr>
            <a:r>
              <a:rPr lang="nl-BE" sz="1500" dirty="0">
                <a:solidFill>
                  <a:schemeClr val="tx1">
                    <a:lumMod val="65000"/>
                    <a:lumOff val="35000"/>
                  </a:schemeClr>
                </a:solidFill>
              </a:rPr>
              <a:t>	dysthyme stemming na overlijden partner (2012)</a:t>
            </a:r>
          </a:p>
          <a:p>
            <a:pPr>
              <a:buNone/>
            </a:pPr>
            <a:r>
              <a:rPr lang="nl-BE" sz="1500" dirty="0">
                <a:solidFill>
                  <a:schemeClr val="tx1">
                    <a:lumMod val="65000"/>
                    <a:lumOff val="35000"/>
                  </a:schemeClr>
                </a:solidFill>
              </a:rPr>
              <a:t>	COPD </a:t>
            </a:r>
          </a:p>
          <a:p>
            <a:pPr>
              <a:buNone/>
            </a:pPr>
            <a:r>
              <a:rPr lang="nl-BE" sz="1500" dirty="0">
                <a:solidFill>
                  <a:schemeClr val="tx1">
                    <a:lumMod val="65000"/>
                    <a:lumOff val="35000"/>
                  </a:schemeClr>
                </a:solidFill>
              </a:rPr>
              <a:t>	gestoorde GDP (dieet)</a:t>
            </a:r>
          </a:p>
          <a:p>
            <a:pPr>
              <a:buNone/>
            </a:pPr>
            <a:r>
              <a:rPr lang="nl-BE" sz="1500" dirty="0">
                <a:solidFill>
                  <a:schemeClr val="tx1">
                    <a:lumMod val="65000"/>
                    <a:lumOff val="35000"/>
                  </a:schemeClr>
                </a:solidFill>
              </a:rPr>
              <a:t>	MCI</a:t>
            </a:r>
          </a:p>
          <a:p>
            <a:pPr>
              <a:buNone/>
            </a:pPr>
            <a:r>
              <a:rPr lang="nl-BE" sz="1500" dirty="0">
                <a:solidFill>
                  <a:schemeClr val="tx1">
                    <a:lumMod val="65000"/>
                    <a:lumOff val="35000"/>
                  </a:schemeClr>
                </a:solidFill>
              </a:rPr>
              <a:t>      Hartritmestoornissen</a:t>
            </a:r>
          </a:p>
          <a:p>
            <a:pPr lvl="1">
              <a:buNone/>
            </a:pPr>
            <a:endParaRPr lang="nl-BE" sz="1500" dirty="0">
              <a:solidFill>
                <a:schemeClr val="tx1">
                  <a:lumMod val="65000"/>
                  <a:lumOff val="35000"/>
                </a:schemeClr>
              </a:solidFill>
            </a:endParaRPr>
          </a:p>
          <a:p>
            <a:pPr>
              <a:buNone/>
            </a:pPr>
            <a:r>
              <a:rPr lang="nl-BE" sz="1500" b="1" dirty="0">
                <a:solidFill>
                  <a:schemeClr val="accent2">
                    <a:lumMod val="75000"/>
                  </a:schemeClr>
                </a:solidFill>
              </a:rPr>
              <a:t>RVO</a:t>
            </a:r>
            <a:r>
              <a:rPr lang="nl-BE" sz="1500" dirty="0">
                <a:solidFill>
                  <a:schemeClr val="tx1">
                    <a:lumMod val="65000"/>
                    <a:lumOff val="35000"/>
                  </a:schemeClr>
                </a:solidFill>
              </a:rPr>
              <a:t> (spoed): val in onduidelijke omstandigheden, vermoeden UWI, </a:t>
            </a:r>
          </a:p>
          <a:p>
            <a:pPr>
              <a:buNone/>
            </a:pPr>
            <a:r>
              <a:rPr lang="nl-BE" sz="1500" b="1" dirty="0">
                <a:solidFill>
                  <a:schemeClr val="accent2">
                    <a:lumMod val="75000"/>
                  </a:schemeClr>
                </a:solidFill>
              </a:rPr>
              <a:t>Sociaal</a:t>
            </a:r>
            <a:r>
              <a:rPr lang="nl-BE" sz="1500" dirty="0">
                <a:solidFill>
                  <a:schemeClr val="tx1">
                    <a:lumMod val="65000"/>
                    <a:lumOff val="35000"/>
                  </a:schemeClr>
                </a:solidFill>
              </a:rPr>
              <a:t>: thuiswonend, alleen, 2 dochters</a:t>
            </a:r>
          </a:p>
          <a:p>
            <a:pPr>
              <a:buNone/>
            </a:pPr>
            <a:r>
              <a:rPr lang="nl-BE" sz="1500" b="1" dirty="0">
                <a:solidFill>
                  <a:schemeClr val="accent2">
                    <a:lumMod val="75000"/>
                  </a:schemeClr>
                </a:solidFill>
              </a:rPr>
              <a:t>Primaire diagnose </a:t>
            </a:r>
            <a:r>
              <a:rPr lang="nl-BE" sz="1500" dirty="0">
                <a:solidFill>
                  <a:schemeClr val="tx1">
                    <a:lumMod val="65000"/>
                    <a:lumOff val="35000"/>
                  </a:schemeClr>
                </a:solidFill>
              </a:rPr>
              <a:t>(GER): UWI (met val zonder fractuur) met delier, VKF (76/’)</a:t>
            </a:r>
          </a:p>
          <a:p>
            <a:pPr>
              <a:buNone/>
            </a:pPr>
            <a:endParaRPr lang="nl-BE" sz="1500" dirty="0">
              <a:solidFill>
                <a:schemeClr val="tx1">
                  <a:lumMod val="65000"/>
                  <a:lumOff val="35000"/>
                </a:schemeClr>
              </a:solidFill>
            </a:endParaRPr>
          </a:p>
          <a:p>
            <a:pPr lvl="1"/>
            <a:endParaRPr lang="nl-BE" sz="1500" dirty="0">
              <a:solidFill>
                <a:schemeClr val="tx1">
                  <a:lumMod val="65000"/>
                  <a:lumOff val="35000"/>
                </a:schemeClr>
              </a:solidFill>
            </a:endParaRPr>
          </a:p>
          <a:p>
            <a:pPr lvl="1"/>
            <a:endParaRPr lang="nl-BE" sz="1500" dirty="0">
              <a:solidFill>
                <a:schemeClr val="tx1">
                  <a:lumMod val="65000"/>
                  <a:lumOff val="35000"/>
                </a:schemeClr>
              </a:solidFill>
            </a:endParaRPr>
          </a:p>
        </p:txBody>
      </p:sp>
      <p:sp>
        <p:nvSpPr>
          <p:cNvPr id="4" name="Tijdelijke aanduiding voor inhoud 3"/>
          <p:cNvSpPr>
            <a:spLocks noGrp="1"/>
          </p:cNvSpPr>
          <p:nvPr>
            <p:ph sz="half" idx="2"/>
          </p:nvPr>
        </p:nvSpPr>
        <p:spPr>
          <a:xfrm>
            <a:off x="5275064" y="1433009"/>
            <a:ext cx="2966012" cy="4327093"/>
          </a:xfrm>
        </p:spPr>
        <p:txBody>
          <a:bodyPr>
            <a:noAutofit/>
          </a:bodyPr>
          <a:lstStyle/>
          <a:p>
            <a:pPr lvl="1">
              <a:buNone/>
            </a:pPr>
            <a:r>
              <a:rPr lang="nl-BE" sz="1500" dirty="0" err="1">
                <a:solidFill>
                  <a:srgbClr val="FF0000"/>
                </a:solidFill>
              </a:rPr>
              <a:t>Pantomed</a:t>
            </a:r>
            <a:r>
              <a:rPr lang="nl-BE" sz="1500" dirty="0">
                <a:solidFill>
                  <a:srgbClr val="FF0000"/>
                </a:solidFill>
              </a:rPr>
              <a:t> 20mg/d</a:t>
            </a:r>
          </a:p>
          <a:p>
            <a:pPr lvl="1">
              <a:buNone/>
            </a:pPr>
            <a:r>
              <a:rPr lang="nl-BE" sz="1500" dirty="0" err="1">
                <a:solidFill>
                  <a:srgbClr val="FF0000"/>
                </a:solidFill>
              </a:rPr>
              <a:t>Sipralexa</a:t>
            </a:r>
            <a:r>
              <a:rPr lang="nl-BE" sz="1500" dirty="0">
                <a:solidFill>
                  <a:srgbClr val="FF0000"/>
                </a:solidFill>
              </a:rPr>
              <a:t> 10mg/d</a:t>
            </a:r>
          </a:p>
          <a:p>
            <a:pPr lvl="1">
              <a:buNone/>
            </a:pPr>
            <a:r>
              <a:rPr lang="nl-BE" sz="1500" dirty="0" err="1">
                <a:solidFill>
                  <a:srgbClr val="FF0000"/>
                </a:solidFill>
              </a:rPr>
              <a:t>Coversyl</a:t>
            </a:r>
            <a:r>
              <a:rPr lang="nl-BE" sz="1500" dirty="0">
                <a:solidFill>
                  <a:srgbClr val="FF0000"/>
                </a:solidFill>
              </a:rPr>
              <a:t> 5mg/d</a:t>
            </a:r>
          </a:p>
          <a:p>
            <a:pPr lvl="1">
              <a:buNone/>
            </a:pPr>
            <a:r>
              <a:rPr lang="nl-BE" sz="1500" dirty="0" err="1">
                <a:solidFill>
                  <a:srgbClr val="FF0000"/>
                </a:solidFill>
              </a:rPr>
              <a:t>Amlor</a:t>
            </a:r>
            <a:r>
              <a:rPr lang="nl-BE" sz="1500" dirty="0">
                <a:solidFill>
                  <a:srgbClr val="FF0000"/>
                </a:solidFill>
              </a:rPr>
              <a:t> 5mg/d</a:t>
            </a:r>
          </a:p>
          <a:p>
            <a:pPr lvl="1">
              <a:buNone/>
            </a:pPr>
            <a:r>
              <a:rPr lang="nl-BE" sz="1500" dirty="0" err="1">
                <a:solidFill>
                  <a:srgbClr val="FF0000"/>
                </a:solidFill>
              </a:rPr>
              <a:t>Allopurinol</a:t>
            </a:r>
            <a:r>
              <a:rPr lang="nl-BE" sz="1500" dirty="0">
                <a:solidFill>
                  <a:srgbClr val="FF0000"/>
                </a:solidFill>
              </a:rPr>
              <a:t> 100m/d</a:t>
            </a:r>
          </a:p>
          <a:p>
            <a:pPr lvl="1">
              <a:buNone/>
            </a:pPr>
            <a:r>
              <a:rPr lang="nl-BE" sz="1500" dirty="0" err="1">
                <a:solidFill>
                  <a:schemeClr val="tx1">
                    <a:lumMod val="65000"/>
                    <a:lumOff val="35000"/>
                  </a:schemeClr>
                </a:solidFill>
              </a:rPr>
              <a:t>Spiriva</a:t>
            </a:r>
            <a:r>
              <a:rPr lang="nl-BE" sz="1500" dirty="0">
                <a:solidFill>
                  <a:schemeClr val="tx1">
                    <a:lumMod val="65000"/>
                    <a:lumOff val="35000"/>
                  </a:schemeClr>
                </a:solidFill>
              </a:rPr>
              <a:t> 1x18µg/d</a:t>
            </a:r>
          </a:p>
          <a:p>
            <a:pPr lvl="1">
              <a:buNone/>
            </a:pPr>
            <a:r>
              <a:rPr lang="nl-BE" sz="1500" dirty="0" err="1">
                <a:solidFill>
                  <a:srgbClr val="FF0000"/>
                </a:solidFill>
              </a:rPr>
              <a:t>Coruno</a:t>
            </a:r>
            <a:r>
              <a:rPr lang="nl-BE" sz="1500" dirty="0">
                <a:solidFill>
                  <a:srgbClr val="FF0000"/>
                </a:solidFill>
              </a:rPr>
              <a:t> 16mg/d</a:t>
            </a:r>
          </a:p>
          <a:p>
            <a:pPr lvl="1">
              <a:buNone/>
            </a:pPr>
            <a:r>
              <a:rPr lang="nl-BE" sz="1500" dirty="0" err="1">
                <a:solidFill>
                  <a:schemeClr val="tx1">
                    <a:lumMod val="65000"/>
                    <a:lumOff val="35000"/>
                  </a:schemeClr>
                </a:solidFill>
              </a:rPr>
              <a:t>Symbicort</a:t>
            </a:r>
            <a:r>
              <a:rPr lang="nl-BE" sz="1500" dirty="0">
                <a:solidFill>
                  <a:schemeClr val="tx1">
                    <a:lumMod val="65000"/>
                    <a:lumOff val="35000"/>
                  </a:schemeClr>
                </a:solidFill>
              </a:rPr>
              <a:t> TH 2x2/d</a:t>
            </a:r>
          </a:p>
          <a:p>
            <a:pPr lvl="1">
              <a:buNone/>
            </a:pPr>
            <a:r>
              <a:rPr lang="nl-BE" sz="1500" dirty="0" err="1">
                <a:solidFill>
                  <a:schemeClr val="tx1">
                    <a:lumMod val="65000"/>
                    <a:lumOff val="35000"/>
                  </a:schemeClr>
                </a:solidFill>
              </a:rPr>
              <a:t>Emconcor</a:t>
            </a:r>
            <a:r>
              <a:rPr lang="nl-BE" sz="1500" dirty="0">
                <a:solidFill>
                  <a:schemeClr val="tx1">
                    <a:lumMod val="65000"/>
                    <a:lumOff val="35000"/>
                  </a:schemeClr>
                </a:solidFill>
              </a:rPr>
              <a:t> 2,5mg/d</a:t>
            </a:r>
          </a:p>
          <a:p>
            <a:pPr lvl="1">
              <a:buNone/>
            </a:pPr>
            <a:r>
              <a:rPr lang="nl-BE" sz="1500" dirty="0">
                <a:solidFill>
                  <a:schemeClr val="tx1">
                    <a:lumMod val="65000"/>
                    <a:lumOff val="35000"/>
                  </a:schemeClr>
                </a:solidFill>
              </a:rPr>
              <a:t>Magnetop (sporadisch)</a:t>
            </a:r>
          </a:p>
          <a:p>
            <a:pPr lvl="1">
              <a:buNone/>
            </a:pPr>
            <a:r>
              <a:rPr lang="nl-BE" sz="1500" dirty="0" err="1">
                <a:solidFill>
                  <a:srgbClr val="FF0000"/>
                </a:solidFill>
              </a:rPr>
              <a:t>Asaflow</a:t>
            </a:r>
            <a:r>
              <a:rPr lang="nl-BE" sz="1500" dirty="0">
                <a:solidFill>
                  <a:srgbClr val="FF0000"/>
                </a:solidFill>
              </a:rPr>
              <a:t> 80mg/d</a:t>
            </a:r>
          </a:p>
          <a:p>
            <a:pPr lvl="1">
              <a:buNone/>
            </a:pPr>
            <a:r>
              <a:rPr lang="nl-BE" sz="1500" dirty="0" err="1">
                <a:solidFill>
                  <a:schemeClr val="tx1">
                    <a:lumMod val="65000"/>
                    <a:lumOff val="35000"/>
                  </a:schemeClr>
                </a:solidFill>
              </a:rPr>
              <a:t>Zocor</a:t>
            </a:r>
            <a:r>
              <a:rPr lang="nl-BE" sz="1500" dirty="0">
                <a:solidFill>
                  <a:schemeClr val="tx1">
                    <a:lumMod val="65000"/>
                    <a:lumOff val="35000"/>
                  </a:schemeClr>
                </a:solidFill>
              </a:rPr>
              <a:t> 20mg/d</a:t>
            </a:r>
          </a:p>
          <a:p>
            <a:pPr lvl="1">
              <a:buNone/>
            </a:pPr>
            <a:r>
              <a:rPr lang="nl-BE" sz="1500" dirty="0" err="1">
                <a:solidFill>
                  <a:srgbClr val="FF0000"/>
                </a:solidFill>
              </a:rPr>
              <a:t>Cordarone</a:t>
            </a:r>
            <a:r>
              <a:rPr lang="nl-BE" sz="1500" dirty="0">
                <a:solidFill>
                  <a:srgbClr val="FF0000"/>
                </a:solidFill>
              </a:rPr>
              <a:t> 200 mg/d</a:t>
            </a:r>
          </a:p>
          <a:p>
            <a:pPr lvl="1">
              <a:buNone/>
            </a:pPr>
            <a:r>
              <a:rPr lang="nl-BE" sz="1500" dirty="0" err="1">
                <a:solidFill>
                  <a:srgbClr val="FF0000"/>
                </a:solidFill>
              </a:rPr>
              <a:t>Temesta</a:t>
            </a:r>
            <a:r>
              <a:rPr lang="nl-BE" sz="1500" dirty="0">
                <a:solidFill>
                  <a:srgbClr val="FF0000"/>
                </a:solidFill>
              </a:rPr>
              <a:t> 2mg/d</a:t>
            </a:r>
          </a:p>
          <a:p>
            <a:pPr>
              <a:buNone/>
            </a:pPr>
            <a:endParaRPr lang="en-GB" sz="1500" dirty="0"/>
          </a:p>
        </p:txBody>
      </p:sp>
      <p:sp>
        <p:nvSpPr>
          <p:cNvPr id="6" name="Rechthoek 5"/>
          <p:cNvSpPr/>
          <p:nvPr/>
        </p:nvSpPr>
        <p:spPr>
          <a:xfrm>
            <a:off x="2402390" y="216598"/>
            <a:ext cx="3845925" cy="461665"/>
          </a:xfrm>
          <a:prstGeom prst="rect">
            <a:avLst/>
          </a:prstGeom>
        </p:spPr>
        <p:txBody>
          <a:bodyPr wrap="none">
            <a:spAutoFit/>
          </a:bodyPr>
          <a:lstStyle/>
          <a:p>
            <a:r>
              <a:rPr lang="nl-BE" sz="2400" b="1" kern="0" cap="all" dirty="0">
                <a:solidFill>
                  <a:schemeClr val="tx1">
                    <a:lumMod val="65000"/>
                    <a:lumOff val="35000"/>
                  </a:schemeClr>
                </a:solidFill>
                <a:ea typeface="+mj-ea"/>
                <a:cs typeface="+mj-cs"/>
              </a:rPr>
              <a:t>Anne, VROUW, 81 JAAR</a:t>
            </a:r>
            <a:endParaRPr lang="nl-BE" sz="1200" dirty="0">
              <a:solidFill>
                <a:schemeClr val="tx1">
                  <a:lumMod val="65000"/>
                  <a:lumOff val="35000"/>
                </a:schemeClr>
              </a:solidFill>
            </a:endParaRPr>
          </a:p>
        </p:txBody>
      </p:sp>
      <p:sp>
        <p:nvSpPr>
          <p:cNvPr id="5" name="Ovaal 4"/>
          <p:cNvSpPr/>
          <p:nvPr/>
        </p:nvSpPr>
        <p:spPr bwMode="auto">
          <a:xfrm>
            <a:off x="3557082" y="5760102"/>
            <a:ext cx="2015837" cy="630382"/>
          </a:xfrm>
          <a:prstGeom prst="ellipse">
            <a:avLst/>
          </a:prstGeom>
          <a:solidFill>
            <a:srgbClr val="86C1E6"/>
          </a:solidFill>
          <a:ln w="9525" cap="flat" cmpd="sng" algn="ctr">
            <a:solidFill>
              <a:schemeClr val="accent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782241" fontAlgn="base">
              <a:spcBef>
                <a:spcPct val="0"/>
              </a:spcBef>
              <a:spcAft>
                <a:spcPct val="0"/>
              </a:spcAft>
            </a:pPr>
            <a:r>
              <a:rPr lang="nl-BE" sz="1600" b="1" dirty="0">
                <a:solidFill>
                  <a:schemeClr val="tx2">
                    <a:lumMod val="75000"/>
                    <a:lumOff val="25000"/>
                  </a:schemeClr>
                </a:solidFill>
              </a:rPr>
              <a:t>START</a:t>
            </a:r>
          </a:p>
        </p:txBody>
      </p:sp>
    </p:spTree>
    <p:extLst>
      <p:ext uri="{BB962C8B-B14F-4D97-AF65-F5344CB8AC3E}">
        <p14:creationId xmlns:p14="http://schemas.microsoft.com/office/powerpoint/2010/main" val="18922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Age</a:t>
            </a:r>
          </a:p>
        </p:txBody>
      </p:sp>
      <p:sp>
        <p:nvSpPr>
          <p:cNvPr id="3" name="Tijdelijke aanduiding voor inhoud 2"/>
          <p:cNvSpPr>
            <a:spLocks noGrp="1"/>
          </p:cNvSpPr>
          <p:nvPr>
            <p:ph sz="quarter" idx="15"/>
          </p:nvPr>
        </p:nvSpPr>
        <p:spPr/>
        <p:txBody>
          <a:bodyPr/>
          <a:lstStyle/>
          <a:p>
            <a:endParaRPr lang="nl-BE" dirty="0"/>
          </a:p>
        </p:txBody>
      </p:sp>
      <p:sp>
        <p:nvSpPr>
          <p:cNvPr id="4" name="Title 1">
            <a:extLst>
              <a:ext uri="{FF2B5EF4-FFF2-40B4-BE49-F238E27FC236}">
                <a16:creationId xmlns:a16="http://schemas.microsoft.com/office/drawing/2014/main" id="{0C6EFDD5-BB39-4B67-B1C8-79EF3798EA4A}"/>
              </a:ext>
            </a:extLst>
          </p:cNvPr>
          <p:cNvSpPr txBox="1">
            <a:spLocks/>
          </p:cNvSpPr>
          <p:nvPr/>
        </p:nvSpPr>
        <p:spPr bwMode="auto">
          <a:xfrm>
            <a:off x="245473" y="517860"/>
            <a:ext cx="7886700" cy="1325563"/>
          </a:xfrm>
          <a:prstGeom prst="rect">
            <a:avLst/>
          </a:prstGeom>
          <a:noFill/>
          <a:ln w="9525">
            <a:noFill/>
            <a:miter lim="800000"/>
            <a:headEnd/>
            <a:tailEnd/>
          </a:ln>
        </p:spPr>
        <p:txBody>
          <a:bodyPr vert="horz" wrap="square" lIns="91346" tIns="45673" rIns="91346" bIns="45673" numCol="1" anchor="ctr" anchorCtr="0" compatLnSpc="1">
            <a:prstTxWarp prst="textNoShape">
              <a:avLst/>
            </a:prstTxWarp>
          </a:bodyPr>
          <a:lstStyle>
            <a:lvl1pPr algn="l" rtl="0" eaLnBrk="1" fontAlgn="base" hangingPunct="1">
              <a:spcBef>
                <a:spcPct val="0"/>
              </a:spcBef>
              <a:spcAft>
                <a:spcPct val="0"/>
              </a:spcAft>
              <a:defRPr lang="en-US" sz="2400" kern="1200" dirty="0">
                <a:solidFill>
                  <a:schemeClr val="accent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6638" algn="ctr" rtl="0" eaLnBrk="1" fontAlgn="base" hangingPunct="1">
              <a:spcBef>
                <a:spcPct val="0"/>
              </a:spcBef>
              <a:spcAft>
                <a:spcPct val="0"/>
              </a:spcAft>
              <a:defRPr sz="4400">
                <a:solidFill>
                  <a:schemeClr val="tx1"/>
                </a:solidFill>
                <a:latin typeface="Arial" charset="0"/>
              </a:defRPr>
            </a:lvl6pPr>
            <a:lvl7pPr marL="913343" algn="ctr" rtl="0" eaLnBrk="1" fontAlgn="base" hangingPunct="1">
              <a:spcBef>
                <a:spcPct val="0"/>
              </a:spcBef>
              <a:spcAft>
                <a:spcPct val="0"/>
              </a:spcAft>
              <a:defRPr sz="4400">
                <a:solidFill>
                  <a:schemeClr val="tx1"/>
                </a:solidFill>
                <a:latin typeface="Arial" charset="0"/>
              </a:defRPr>
            </a:lvl7pPr>
            <a:lvl8pPr marL="1370002" algn="ctr" rtl="0" eaLnBrk="1" fontAlgn="base" hangingPunct="1">
              <a:spcBef>
                <a:spcPct val="0"/>
              </a:spcBef>
              <a:spcAft>
                <a:spcPct val="0"/>
              </a:spcAft>
              <a:defRPr sz="4400">
                <a:solidFill>
                  <a:schemeClr val="tx1"/>
                </a:solidFill>
                <a:latin typeface="Arial" charset="0"/>
              </a:defRPr>
            </a:lvl8pPr>
            <a:lvl9pPr marL="1826684" algn="ctr" rtl="0" eaLnBrk="1" fontAlgn="base" hangingPunct="1">
              <a:spcBef>
                <a:spcPct val="0"/>
              </a:spcBef>
              <a:spcAft>
                <a:spcPct val="0"/>
              </a:spcAft>
              <a:defRPr sz="4400">
                <a:solidFill>
                  <a:schemeClr val="tx1"/>
                </a:solidFill>
                <a:latin typeface="Arial" charset="0"/>
              </a:defRPr>
            </a:lvl9pPr>
          </a:lstStyle>
          <a:p>
            <a:r>
              <a:rPr lang="nl-BE"/>
              <a:t>Stroke versus bloedingsrisco ouderen</a:t>
            </a:r>
          </a:p>
        </p:txBody>
      </p:sp>
      <p:sp>
        <p:nvSpPr>
          <p:cNvPr id="5" name="Text Placeholder 2">
            <a:extLst>
              <a:ext uri="{FF2B5EF4-FFF2-40B4-BE49-F238E27FC236}">
                <a16:creationId xmlns:a16="http://schemas.microsoft.com/office/drawing/2014/main" id="{72B7E890-D820-410E-BFE1-18A7324572F3}"/>
              </a:ext>
            </a:extLst>
          </p:cNvPr>
          <p:cNvSpPr txBox="1">
            <a:spLocks/>
          </p:cNvSpPr>
          <p:nvPr/>
        </p:nvSpPr>
        <p:spPr>
          <a:xfrm>
            <a:off x="628650" y="1825625"/>
            <a:ext cx="7886700" cy="4351338"/>
          </a:xfrm>
          <a:prstGeom prst="rect">
            <a:avLst/>
          </a:prstGeom>
        </p:spPr>
        <p:txBody>
          <a:bodyPr/>
          <a:lstStyle>
            <a:lvl1pPr marL="269875" indent="-269875" algn="l" rtl="0" eaLnBrk="1" fontAlgn="base" hangingPunct="1">
              <a:spcBef>
                <a:spcPts val="1200"/>
              </a:spcBef>
              <a:spcAft>
                <a:spcPct val="0"/>
              </a:spcAft>
              <a:buClr>
                <a:srgbClr val="00B0F0"/>
              </a:buClr>
              <a:buFont typeface="Arial" panose="020B0604020202020204" pitchFamily="34" charset="0"/>
              <a:buChar char="•"/>
              <a:defRPr sz="2000" kern="1200">
                <a:solidFill>
                  <a:schemeClr val="tx1"/>
                </a:solidFill>
                <a:latin typeface="+mn-lt"/>
                <a:ea typeface="+mn-ea"/>
                <a:cs typeface="+mn-cs"/>
              </a:defRPr>
            </a:lvl1pPr>
            <a:lvl2pPr marL="627063" indent="-288925" algn="l" rtl="0" eaLnBrk="1" fontAlgn="base" hangingPunct="1">
              <a:spcBef>
                <a:spcPts val="300"/>
              </a:spcBef>
              <a:spcAft>
                <a:spcPct val="0"/>
              </a:spcAft>
              <a:buClr>
                <a:srgbClr val="00B0F0"/>
              </a:buClr>
              <a:buFont typeface="Arial" panose="020B0604020202020204" pitchFamily="34" charset="0"/>
              <a:buChar char="–"/>
              <a:defRPr sz="1800" kern="1200">
                <a:solidFill>
                  <a:schemeClr val="tx1"/>
                </a:solidFill>
                <a:latin typeface="+mn-lt"/>
                <a:ea typeface="+mn-ea"/>
                <a:cs typeface="+mn-cs"/>
              </a:defRPr>
            </a:lvl2pPr>
            <a:lvl3pPr marL="1025915" indent="-225143" algn="l" rtl="0" eaLnBrk="1" fontAlgn="base" hangingPunct="1">
              <a:spcBef>
                <a:spcPts val="300"/>
              </a:spcBef>
              <a:spcAft>
                <a:spcPct val="0"/>
              </a:spcAft>
              <a:buClr>
                <a:srgbClr val="00B0F0"/>
              </a:buClr>
              <a:buFont typeface="Wingdings" panose="05000000000000000000" pitchFamily="2" charset="2"/>
              <a:buChar char="§"/>
              <a:defRPr sz="1600" kern="1200">
                <a:solidFill>
                  <a:schemeClr val="tx1"/>
                </a:solidFill>
                <a:latin typeface="+mn-lt"/>
                <a:ea typeface="+mn-ea"/>
                <a:cs typeface="+mn-cs"/>
              </a:defRPr>
            </a:lvl3pPr>
            <a:lvl4pPr marL="1346200" indent="-179388" algn="l" rtl="0" eaLnBrk="1" fontAlgn="base" hangingPunct="1">
              <a:spcBef>
                <a:spcPts val="300"/>
              </a:spcBef>
              <a:spcAft>
                <a:spcPct val="0"/>
              </a:spcAft>
              <a:buClr>
                <a:srgbClr val="00B0F0"/>
              </a:buClr>
              <a:buFont typeface="Arial" charset="0"/>
              <a:buChar char="•"/>
              <a:tabLst/>
              <a:defRPr sz="1400" kern="1200">
                <a:solidFill>
                  <a:schemeClr val="tx1"/>
                </a:solidFill>
                <a:latin typeface="+mn-lt"/>
                <a:ea typeface="+mn-ea"/>
                <a:cs typeface="+mn-cs"/>
              </a:defRPr>
            </a:lvl4pPr>
            <a:lvl5pPr marL="2055002" indent="-228318" algn="l" rtl="0" eaLnBrk="1" fontAlgn="base" hangingPunct="1">
              <a:spcBef>
                <a:spcPct val="20000"/>
              </a:spcBef>
              <a:spcAft>
                <a:spcPct val="0"/>
              </a:spcAft>
              <a:buClr>
                <a:srgbClr val="00B0F0"/>
              </a:buClr>
              <a:buFont typeface="Arial" charset="0"/>
              <a:buChar char="•"/>
              <a:defRPr sz="2000" kern="1200">
                <a:solidFill>
                  <a:schemeClr val="tx1"/>
                </a:solidFill>
                <a:latin typeface="+mn-lt"/>
                <a:ea typeface="+mn-ea"/>
                <a:cs typeface="+mn-cs"/>
              </a:defRPr>
            </a:lvl5pPr>
            <a:lvl6pPr marL="2511639" indent="-228318" algn="l" defTabSz="913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2" indent="-228318" algn="l" defTabSz="913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82" indent="-228318" algn="l" defTabSz="913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41" indent="-228318" algn="l" defTabSz="9133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a:p>
          <a:p>
            <a:endParaRPr lang="nl-BE"/>
          </a:p>
          <a:p>
            <a:endParaRPr lang="nl-BE"/>
          </a:p>
          <a:p>
            <a:endParaRPr lang="nl-BE"/>
          </a:p>
          <a:p>
            <a:endParaRPr lang="nl-BE"/>
          </a:p>
          <a:p>
            <a:endParaRPr lang="nl-BE"/>
          </a:p>
          <a:p>
            <a:endParaRPr lang="nl-BE"/>
          </a:p>
          <a:p>
            <a:endParaRPr lang="nl-BE" dirty="0"/>
          </a:p>
        </p:txBody>
      </p:sp>
      <p:pic>
        <p:nvPicPr>
          <p:cNvPr id="6" name="Picture 4"/>
          <p:cNvPicPr>
            <a:picLocks noChangeAspect="1"/>
          </p:cNvPicPr>
          <p:nvPr/>
        </p:nvPicPr>
        <p:blipFill rotWithShape="1">
          <a:blip r:embed="rId2"/>
          <a:srcRect l="48499" t="38152" b="8836"/>
          <a:stretch/>
        </p:blipFill>
        <p:spPr>
          <a:xfrm>
            <a:off x="628650" y="1690689"/>
            <a:ext cx="4485733" cy="3683726"/>
          </a:xfrm>
          <a:prstGeom prst="rect">
            <a:avLst/>
          </a:prstGeom>
        </p:spPr>
      </p:pic>
      <p:pic>
        <p:nvPicPr>
          <p:cNvPr id="7" name="Afbeelding 6"/>
          <p:cNvPicPr>
            <a:picLocks noChangeAspect="1"/>
          </p:cNvPicPr>
          <p:nvPr/>
        </p:nvPicPr>
        <p:blipFill>
          <a:blip r:embed="rId3"/>
          <a:stretch>
            <a:fillRect/>
          </a:stretch>
        </p:blipFill>
        <p:spPr>
          <a:xfrm>
            <a:off x="4572000" y="2055815"/>
            <a:ext cx="3735851" cy="2808242"/>
          </a:xfrm>
          <a:prstGeom prst="rect">
            <a:avLst/>
          </a:prstGeom>
        </p:spPr>
      </p:pic>
      <p:sp>
        <p:nvSpPr>
          <p:cNvPr id="8" name="Tijdelijke aanduiding voor tekst 2"/>
          <p:cNvSpPr txBox="1">
            <a:spLocks/>
          </p:cNvSpPr>
          <p:nvPr/>
        </p:nvSpPr>
        <p:spPr>
          <a:xfrm>
            <a:off x="4471687" y="5092178"/>
            <a:ext cx="4043663" cy="357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900" dirty="0" err="1"/>
              <a:t>Patti</a:t>
            </a:r>
            <a:r>
              <a:rPr lang="nl-BE" sz="900" dirty="0"/>
              <a:t> G et al. Thromboembolic Risk, Bleeding </a:t>
            </a:r>
            <a:r>
              <a:rPr lang="nl-BE" sz="900" dirty="0" err="1"/>
              <a:t>Outcomes</a:t>
            </a:r>
            <a:r>
              <a:rPr lang="nl-BE" sz="900" dirty="0"/>
              <a:t> </a:t>
            </a:r>
            <a:r>
              <a:rPr lang="nl-BE" sz="900" dirty="0" err="1"/>
              <a:t>and</a:t>
            </a:r>
            <a:r>
              <a:rPr lang="nl-BE" sz="900" dirty="0"/>
              <a:t> Effect of Different </a:t>
            </a:r>
            <a:r>
              <a:rPr lang="nl-BE" sz="900" dirty="0" err="1"/>
              <a:t>Antithrombotic</a:t>
            </a:r>
            <a:r>
              <a:rPr lang="nl-BE" sz="900" dirty="0"/>
              <a:t> </a:t>
            </a:r>
            <a:r>
              <a:rPr lang="nl-BE" sz="900" dirty="0" err="1"/>
              <a:t>Strategies</a:t>
            </a:r>
            <a:r>
              <a:rPr lang="nl-BE" sz="900" dirty="0"/>
              <a:t> in </a:t>
            </a:r>
            <a:r>
              <a:rPr lang="nl-BE" sz="900" dirty="0" err="1"/>
              <a:t>Very</a:t>
            </a:r>
            <a:r>
              <a:rPr lang="nl-BE" sz="900" dirty="0"/>
              <a:t> </a:t>
            </a:r>
            <a:r>
              <a:rPr lang="nl-BE" sz="900" dirty="0" err="1"/>
              <a:t>Elderly</a:t>
            </a:r>
            <a:r>
              <a:rPr lang="nl-BE" sz="900" dirty="0"/>
              <a:t> </a:t>
            </a:r>
            <a:r>
              <a:rPr lang="nl-BE" sz="900" dirty="0" err="1"/>
              <a:t>Patients</a:t>
            </a:r>
            <a:r>
              <a:rPr lang="nl-BE" sz="900" dirty="0"/>
              <a:t> </a:t>
            </a:r>
            <a:r>
              <a:rPr lang="nl-BE" sz="900" dirty="0" err="1"/>
              <a:t>With</a:t>
            </a:r>
            <a:r>
              <a:rPr lang="nl-BE" sz="900" dirty="0"/>
              <a:t> </a:t>
            </a:r>
            <a:r>
              <a:rPr lang="nl-BE" sz="900" dirty="0" err="1"/>
              <a:t>Atrial</a:t>
            </a:r>
            <a:r>
              <a:rPr lang="nl-BE" sz="900" dirty="0"/>
              <a:t> </a:t>
            </a:r>
            <a:r>
              <a:rPr lang="nl-BE" sz="900" dirty="0" err="1"/>
              <a:t>Fibrillation</a:t>
            </a:r>
            <a:r>
              <a:rPr lang="nl-BE" sz="900" dirty="0"/>
              <a:t>: A Sub-Analysis </a:t>
            </a:r>
            <a:r>
              <a:rPr lang="nl-BE" sz="900" dirty="0" err="1"/>
              <a:t>From</a:t>
            </a:r>
            <a:r>
              <a:rPr lang="nl-BE" sz="900" dirty="0"/>
              <a:t> </a:t>
            </a:r>
            <a:r>
              <a:rPr lang="nl-BE" sz="900" dirty="0" err="1"/>
              <a:t>the</a:t>
            </a:r>
            <a:r>
              <a:rPr lang="nl-BE" sz="900" dirty="0"/>
              <a:t> PREFER in AF (</a:t>
            </a:r>
            <a:r>
              <a:rPr lang="nl-BE" sz="900" dirty="0" err="1"/>
              <a:t>PREvention</a:t>
            </a:r>
            <a:r>
              <a:rPr lang="nl-BE" sz="900" dirty="0"/>
              <a:t> </a:t>
            </a:r>
            <a:r>
              <a:rPr lang="nl-BE" sz="900" dirty="0" err="1"/>
              <a:t>oF</a:t>
            </a:r>
            <a:r>
              <a:rPr lang="nl-BE" sz="900" dirty="0"/>
              <a:t> Thromboembolic Events-European </a:t>
            </a:r>
            <a:r>
              <a:rPr lang="nl-BE" sz="900" dirty="0" err="1"/>
              <a:t>Registry</a:t>
            </a:r>
            <a:r>
              <a:rPr lang="nl-BE" sz="900" dirty="0"/>
              <a:t> in </a:t>
            </a:r>
            <a:r>
              <a:rPr lang="nl-BE" sz="900" dirty="0" err="1"/>
              <a:t>Atrial</a:t>
            </a:r>
            <a:r>
              <a:rPr lang="nl-BE" sz="900" dirty="0"/>
              <a:t> </a:t>
            </a:r>
            <a:r>
              <a:rPr lang="nl-BE" sz="900" dirty="0" err="1"/>
              <a:t>Fibrillation</a:t>
            </a:r>
            <a:r>
              <a:rPr lang="nl-BE" sz="900" dirty="0"/>
              <a:t>). J Am </a:t>
            </a:r>
            <a:r>
              <a:rPr lang="nl-BE" sz="900" dirty="0" err="1"/>
              <a:t>Heart</a:t>
            </a:r>
            <a:r>
              <a:rPr lang="nl-BE" sz="900" dirty="0"/>
              <a:t> </a:t>
            </a:r>
            <a:r>
              <a:rPr lang="nl-BE" sz="900" dirty="0" err="1"/>
              <a:t>Assoc</a:t>
            </a:r>
            <a:r>
              <a:rPr lang="nl-BE" sz="900" dirty="0"/>
              <a:t>. 2017;6(7):</a:t>
            </a:r>
          </a:p>
        </p:txBody>
      </p:sp>
    </p:spTree>
    <p:extLst>
      <p:ext uri="{BB962C8B-B14F-4D97-AF65-F5344CB8AC3E}">
        <p14:creationId xmlns:p14="http://schemas.microsoft.com/office/powerpoint/2010/main" val="426408627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5999" y="5059679"/>
            <a:ext cx="6509657" cy="1477328"/>
          </a:xfrm>
          <a:prstGeom prst="rect">
            <a:avLst/>
          </a:prstGeom>
        </p:spPr>
        <p:txBody>
          <a:bodyPr wrap="square">
            <a:spAutoFit/>
          </a:bodyPr>
          <a:lstStyle/>
          <a:p>
            <a:r>
              <a:rPr lang="nl-BE" dirty="0">
                <a:solidFill>
                  <a:srgbClr val="333333"/>
                </a:solidFill>
                <a:latin typeface="-apple-system"/>
              </a:rPr>
              <a:t>Walgraeve, K., Van der Linden, L., Flamaing, J. Spriet, I, Tournoy, J. </a:t>
            </a:r>
            <a:r>
              <a:rPr lang="nl-BE" dirty="0" err="1">
                <a:solidFill>
                  <a:srgbClr val="333333"/>
                </a:solidFill>
                <a:latin typeface="-apple-system"/>
              </a:rPr>
              <a:t>Feasibility</a:t>
            </a:r>
            <a:r>
              <a:rPr lang="nl-BE" dirty="0">
                <a:solidFill>
                  <a:srgbClr val="333333"/>
                </a:solidFill>
                <a:latin typeface="-apple-system"/>
              </a:rPr>
              <a:t> of </a:t>
            </a:r>
            <a:r>
              <a:rPr lang="nl-BE" dirty="0" err="1">
                <a:solidFill>
                  <a:srgbClr val="333333"/>
                </a:solidFill>
                <a:latin typeface="-apple-system"/>
              </a:rPr>
              <a:t>optimizing</a:t>
            </a:r>
            <a:r>
              <a:rPr lang="nl-BE" dirty="0">
                <a:solidFill>
                  <a:srgbClr val="333333"/>
                </a:solidFill>
                <a:latin typeface="-apple-system"/>
              </a:rPr>
              <a:t> </a:t>
            </a:r>
            <a:r>
              <a:rPr lang="nl-BE" dirty="0" err="1">
                <a:solidFill>
                  <a:srgbClr val="333333"/>
                </a:solidFill>
                <a:latin typeface="-apple-system"/>
              </a:rPr>
              <a:t>pharmacotherapy</a:t>
            </a:r>
            <a:r>
              <a:rPr lang="nl-BE" dirty="0">
                <a:solidFill>
                  <a:srgbClr val="333333"/>
                </a:solidFill>
                <a:latin typeface="-apple-system"/>
              </a:rPr>
              <a:t> in </a:t>
            </a:r>
            <a:r>
              <a:rPr lang="nl-BE" dirty="0" err="1">
                <a:solidFill>
                  <a:srgbClr val="333333"/>
                </a:solidFill>
                <a:latin typeface="-apple-system"/>
              </a:rPr>
              <a:t>heart</a:t>
            </a:r>
            <a:r>
              <a:rPr lang="nl-BE" dirty="0">
                <a:solidFill>
                  <a:srgbClr val="333333"/>
                </a:solidFill>
                <a:latin typeface="-apple-system"/>
              </a:rPr>
              <a:t> failure </a:t>
            </a:r>
            <a:r>
              <a:rPr lang="nl-BE" dirty="0" err="1">
                <a:solidFill>
                  <a:srgbClr val="333333"/>
                </a:solidFill>
                <a:latin typeface="-apple-system"/>
              </a:rPr>
              <a:t>patients</a:t>
            </a:r>
            <a:r>
              <a:rPr lang="nl-BE" dirty="0">
                <a:solidFill>
                  <a:srgbClr val="333333"/>
                </a:solidFill>
                <a:latin typeface="-apple-system"/>
              </a:rPr>
              <a:t> </a:t>
            </a:r>
            <a:r>
              <a:rPr lang="nl-BE" dirty="0" err="1">
                <a:solidFill>
                  <a:srgbClr val="333333"/>
                </a:solidFill>
                <a:latin typeface="-apple-system"/>
              </a:rPr>
              <a:t>admitted</a:t>
            </a:r>
            <a:r>
              <a:rPr lang="nl-BE" dirty="0">
                <a:solidFill>
                  <a:srgbClr val="333333"/>
                </a:solidFill>
                <a:latin typeface="-apple-system"/>
              </a:rPr>
              <a:t> </a:t>
            </a:r>
            <a:r>
              <a:rPr lang="nl-BE" dirty="0" err="1">
                <a:solidFill>
                  <a:srgbClr val="333333"/>
                </a:solidFill>
                <a:latin typeface="-apple-system"/>
              </a:rPr>
              <a:t>to</a:t>
            </a:r>
            <a:r>
              <a:rPr lang="nl-BE" dirty="0">
                <a:solidFill>
                  <a:srgbClr val="333333"/>
                </a:solidFill>
                <a:latin typeface="-apple-system"/>
              </a:rPr>
              <a:t> an acute </a:t>
            </a:r>
            <a:r>
              <a:rPr lang="nl-BE" dirty="0" err="1">
                <a:solidFill>
                  <a:srgbClr val="333333"/>
                </a:solidFill>
                <a:latin typeface="-apple-system"/>
              </a:rPr>
              <a:t>geriatric</a:t>
            </a:r>
            <a:r>
              <a:rPr lang="nl-BE" dirty="0">
                <a:solidFill>
                  <a:srgbClr val="333333"/>
                </a:solidFill>
                <a:latin typeface="-apple-system"/>
              </a:rPr>
              <a:t> </a:t>
            </a:r>
            <a:r>
              <a:rPr lang="nl-BE" dirty="0" err="1">
                <a:solidFill>
                  <a:srgbClr val="333333"/>
                </a:solidFill>
                <a:latin typeface="-apple-system"/>
              </a:rPr>
              <a:t>ward</a:t>
            </a:r>
            <a:r>
              <a:rPr lang="nl-BE" dirty="0">
                <a:solidFill>
                  <a:srgbClr val="333333"/>
                </a:solidFill>
                <a:latin typeface="-apple-system"/>
              </a:rPr>
              <a:t>: </a:t>
            </a:r>
            <a:r>
              <a:rPr lang="nl-BE" dirty="0" err="1">
                <a:solidFill>
                  <a:srgbClr val="333333"/>
                </a:solidFill>
                <a:latin typeface="-apple-system"/>
              </a:rPr>
              <a:t>role</a:t>
            </a:r>
            <a:r>
              <a:rPr lang="nl-BE" dirty="0">
                <a:solidFill>
                  <a:srgbClr val="333333"/>
                </a:solidFill>
                <a:latin typeface="-apple-system"/>
              </a:rPr>
              <a:t> of </a:t>
            </a:r>
            <a:r>
              <a:rPr lang="nl-BE" dirty="0" err="1">
                <a:solidFill>
                  <a:srgbClr val="333333"/>
                </a:solidFill>
                <a:latin typeface="-apple-system"/>
              </a:rPr>
              <a:t>the</a:t>
            </a:r>
            <a:r>
              <a:rPr lang="nl-BE" dirty="0">
                <a:solidFill>
                  <a:srgbClr val="333333"/>
                </a:solidFill>
                <a:latin typeface="-apple-system"/>
              </a:rPr>
              <a:t> </a:t>
            </a:r>
            <a:r>
              <a:rPr lang="nl-BE" dirty="0" err="1">
                <a:solidFill>
                  <a:srgbClr val="333333"/>
                </a:solidFill>
                <a:latin typeface="-apple-system"/>
              </a:rPr>
              <a:t>clinical</a:t>
            </a:r>
            <a:r>
              <a:rPr lang="nl-BE" dirty="0">
                <a:solidFill>
                  <a:srgbClr val="333333"/>
                </a:solidFill>
                <a:latin typeface="-apple-system"/>
              </a:rPr>
              <a:t> </a:t>
            </a:r>
            <a:r>
              <a:rPr lang="nl-BE" dirty="0" err="1">
                <a:solidFill>
                  <a:srgbClr val="333333"/>
                </a:solidFill>
                <a:latin typeface="-apple-system"/>
              </a:rPr>
              <a:t>pharmacist</a:t>
            </a:r>
            <a:r>
              <a:rPr lang="nl-BE" dirty="0">
                <a:solidFill>
                  <a:srgbClr val="333333"/>
                </a:solidFill>
                <a:latin typeface="-apple-system"/>
              </a:rPr>
              <a:t>. </a:t>
            </a:r>
            <a:r>
              <a:rPr lang="nl-BE" i="1" dirty="0" err="1">
                <a:solidFill>
                  <a:srgbClr val="333333"/>
                </a:solidFill>
                <a:latin typeface="-apple-system"/>
              </a:rPr>
              <a:t>Eur</a:t>
            </a:r>
            <a:r>
              <a:rPr lang="nl-BE" i="1" dirty="0">
                <a:solidFill>
                  <a:srgbClr val="333333"/>
                </a:solidFill>
                <a:latin typeface="-apple-system"/>
              </a:rPr>
              <a:t> </a:t>
            </a:r>
            <a:r>
              <a:rPr lang="nl-BE" i="1" dirty="0" err="1">
                <a:solidFill>
                  <a:srgbClr val="333333"/>
                </a:solidFill>
                <a:latin typeface="-apple-system"/>
              </a:rPr>
              <a:t>Geriatr</a:t>
            </a:r>
            <a:r>
              <a:rPr lang="nl-BE" i="1" dirty="0">
                <a:solidFill>
                  <a:srgbClr val="333333"/>
                </a:solidFill>
                <a:latin typeface="-apple-system"/>
              </a:rPr>
              <a:t> Med</a:t>
            </a:r>
            <a:r>
              <a:rPr lang="nl-BE" dirty="0">
                <a:solidFill>
                  <a:srgbClr val="333333"/>
                </a:solidFill>
                <a:latin typeface="-apple-system"/>
              </a:rPr>
              <a:t> </a:t>
            </a:r>
            <a:r>
              <a:rPr lang="nl-BE" b="1" dirty="0">
                <a:solidFill>
                  <a:srgbClr val="333333"/>
                </a:solidFill>
                <a:latin typeface="-apple-system"/>
              </a:rPr>
              <a:t>9, </a:t>
            </a:r>
            <a:r>
              <a:rPr lang="nl-BE" dirty="0">
                <a:solidFill>
                  <a:srgbClr val="333333"/>
                </a:solidFill>
                <a:latin typeface="-apple-system"/>
              </a:rPr>
              <a:t>103–111 (2018). https://doi.org/10.1007/s41999-017-0019-x</a:t>
            </a:r>
            <a:endParaRPr lang="nl-BE" dirty="0"/>
          </a:p>
        </p:txBody>
      </p:sp>
      <p:pic>
        <p:nvPicPr>
          <p:cNvPr id="3" name="Afbeelding 2"/>
          <p:cNvPicPr>
            <a:picLocks noChangeAspect="1"/>
          </p:cNvPicPr>
          <p:nvPr/>
        </p:nvPicPr>
        <p:blipFill>
          <a:blip r:embed="rId2"/>
          <a:stretch>
            <a:fillRect/>
          </a:stretch>
        </p:blipFill>
        <p:spPr>
          <a:xfrm>
            <a:off x="710902" y="572203"/>
            <a:ext cx="8084754" cy="4487476"/>
          </a:xfrm>
          <a:prstGeom prst="rect">
            <a:avLst/>
          </a:prstGeom>
        </p:spPr>
      </p:pic>
      <p:sp>
        <p:nvSpPr>
          <p:cNvPr id="4" name="Tekstvak 3"/>
          <p:cNvSpPr txBox="1"/>
          <p:nvPr/>
        </p:nvSpPr>
        <p:spPr>
          <a:xfrm>
            <a:off x="226423" y="92222"/>
            <a:ext cx="6331131" cy="369332"/>
          </a:xfrm>
          <a:prstGeom prst="rect">
            <a:avLst/>
          </a:prstGeom>
          <a:noFill/>
        </p:spPr>
        <p:txBody>
          <a:bodyPr wrap="square" rtlCol="0">
            <a:spAutoFit/>
          </a:bodyPr>
          <a:lstStyle/>
          <a:p>
            <a:r>
              <a:rPr lang="nl-BE" b="1" i="1" dirty="0"/>
              <a:t>Behandeling van hartfalen bij ouderen</a:t>
            </a:r>
          </a:p>
        </p:txBody>
      </p:sp>
    </p:spTree>
    <p:extLst>
      <p:ext uri="{BB962C8B-B14F-4D97-AF65-F5344CB8AC3E}">
        <p14:creationId xmlns:p14="http://schemas.microsoft.com/office/powerpoint/2010/main" val="375399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875365084"/>
              </p:ext>
            </p:extLst>
          </p:nvPr>
        </p:nvGraphicFramePr>
        <p:xfrm>
          <a:off x="435429" y="1926477"/>
          <a:ext cx="7886700" cy="2773680"/>
        </p:xfrm>
        <a:graphic>
          <a:graphicData uri="http://schemas.openxmlformats.org/drawingml/2006/table">
            <a:tbl>
              <a:tblPr/>
              <a:tblGrid>
                <a:gridCol w="1971675">
                  <a:extLst>
                    <a:ext uri="{9D8B030D-6E8A-4147-A177-3AD203B41FA5}">
                      <a16:colId xmlns:a16="http://schemas.microsoft.com/office/drawing/2014/main" val="3859675085"/>
                    </a:ext>
                  </a:extLst>
                </a:gridCol>
                <a:gridCol w="1971675">
                  <a:extLst>
                    <a:ext uri="{9D8B030D-6E8A-4147-A177-3AD203B41FA5}">
                      <a16:colId xmlns:a16="http://schemas.microsoft.com/office/drawing/2014/main" val="3619578885"/>
                    </a:ext>
                  </a:extLst>
                </a:gridCol>
                <a:gridCol w="1971675">
                  <a:extLst>
                    <a:ext uri="{9D8B030D-6E8A-4147-A177-3AD203B41FA5}">
                      <a16:colId xmlns:a16="http://schemas.microsoft.com/office/drawing/2014/main" val="2824214442"/>
                    </a:ext>
                  </a:extLst>
                </a:gridCol>
                <a:gridCol w="1971675">
                  <a:extLst>
                    <a:ext uri="{9D8B030D-6E8A-4147-A177-3AD203B41FA5}">
                      <a16:colId xmlns:a16="http://schemas.microsoft.com/office/drawing/2014/main" val="3932764143"/>
                    </a:ext>
                  </a:extLst>
                </a:gridCol>
              </a:tblGrid>
              <a:tr h="0">
                <a:tc>
                  <a:txBody>
                    <a:bodyPr/>
                    <a:lstStyle/>
                    <a:p>
                      <a:r>
                        <a:rPr lang="nl-BE" b="1">
                          <a:effectLst/>
                        </a:rPr>
                        <a:t> </a:t>
                      </a:r>
                      <a:endParaRPr lang="nl-BE">
                        <a:effectLst/>
                      </a:endParaRP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98AB40"/>
                      </a:solidFill>
                      <a:prstDash val="solid"/>
                      <a:round/>
                      <a:headEnd type="none" w="med" len="med"/>
                      <a:tailEnd type="none" w="med" len="med"/>
                    </a:lnT>
                    <a:lnB w="9525" cap="flat" cmpd="sng" algn="ctr">
                      <a:solidFill>
                        <a:srgbClr val="F81CD0"/>
                      </a:solidFill>
                      <a:prstDash val="solid"/>
                      <a:round/>
                      <a:headEnd type="none" w="med" len="med"/>
                      <a:tailEnd type="none" w="med" len="med"/>
                    </a:lnB>
                    <a:solidFill>
                      <a:srgbClr val="FFFFFF"/>
                    </a:solidFill>
                  </a:tcPr>
                </a:tc>
                <a:tc>
                  <a:txBody>
                    <a:bodyPr/>
                    <a:lstStyle/>
                    <a:p>
                      <a:pPr algn="ctr"/>
                      <a:r>
                        <a:rPr lang="nl-BE" b="1">
                          <a:effectLst/>
                        </a:rPr>
                        <a:t>ACC/AHA 2017</a:t>
                      </a:r>
                      <a:endParaRPr lang="nl-BE">
                        <a:effectLst/>
                      </a:endParaRP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20B1D3"/>
                      </a:solidFill>
                      <a:prstDash val="solid"/>
                      <a:round/>
                      <a:headEnd type="none" w="med" len="med"/>
                      <a:tailEnd type="none" w="med" len="med"/>
                    </a:lnT>
                    <a:lnB w="9525" cap="flat" cmpd="sng" algn="ctr">
                      <a:solidFill>
                        <a:srgbClr val="08EB2D"/>
                      </a:solidFill>
                      <a:prstDash val="solid"/>
                      <a:round/>
                      <a:headEnd type="none" w="med" len="med"/>
                      <a:tailEnd type="none" w="med" len="med"/>
                    </a:lnB>
                    <a:solidFill>
                      <a:srgbClr val="FFFFFF"/>
                    </a:solidFill>
                  </a:tcPr>
                </a:tc>
                <a:tc>
                  <a:txBody>
                    <a:bodyPr/>
                    <a:lstStyle/>
                    <a:p>
                      <a:pPr algn="ctr"/>
                      <a:r>
                        <a:rPr lang="nl-BE" b="1">
                          <a:effectLst/>
                        </a:rPr>
                        <a:t>ACP/AAFP 2017</a:t>
                      </a:r>
                      <a:endParaRPr lang="nl-BE">
                        <a:effectLst/>
                      </a:endParaRP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48BF8A"/>
                      </a:solidFill>
                      <a:prstDash val="solid"/>
                      <a:round/>
                      <a:headEnd type="none" w="med" len="med"/>
                      <a:tailEnd type="none" w="med" len="med"/>
                    </a:lnT>
                    <a:lnB w="9525" cap="flat" cmpd="sng" algn="ctr">
                      <a:solidFill>
                        <a:srgbClr val="88B2D3"/>
                      </a:solidFill>
                      <a:prstDash val="solid"/>
                      <a:round/>
                      <a:headEnd type="none" w="med" len="med"/>
                      <a:tailEnd type="none" w="med" len="med"/>
                    </a:lnB>
                    <a:solidFill>
                      <a:srgbClr val="FFFFFF"/>
                    </a:solidFill>
                  </a:tcPr>
                </a:tc>
                <a:tc>
                  <a:txBody>
                    <a:bodyPr/>
                    <a:lstStyle/>
                    <a:p>
                      <a:pPr algn="ctr"/>
                      <a:r>
                        <a:rPr lang="nl-BE" b="1">
                          <a:effectLst/>
                        </a:rPr>
                        <a:t>ESC/ESH 2018</a:t>
                      </a:r>
                      <a:endParaRPr lang="nl-BE">
                        <a:effectLst/>
                      </a:endParaRP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48AA40"/>
                      </a:solidFill>
                      <a:prstDash val="solid"/>
                      <a:round/>
                      <a:headEnd type="none" w="med" len="med"/>
                      <a:tailEnd type="none" w="med" len="med"/>
                    </a:lnR>
                    <a:lnT w="9525" cap="flat" cmpd="sng" algn="ctr">
                      <a:solidFill>
                        <a:srgbClr val="F8A840"/>
                      </a:solidFill>
                      <a:prstDash val="solid"/>
                      <a:round/>
                      <a:headEnd type="none" w="med" len="med"/>
                      <a:tailEnd type="none" w="med" len="med"/>
                    </a:lnT>
                    <a:lnB w="9525" cap="flat" cmpd="sng" algn="ctr">
                      <a:solidFill>
                        <a:srgbClr val="30FAF6"/>
                      </a:solidFill>
                      <a:prstDash val="solid"/>
                      <a:round/>
                      <a:headEnd type="none" w="med" len="med"/>
                      <a:tailEnd type="none" w="med" len="med"/>
                    </a:lnB>
                    <a:solidFill>
                      <a:srgbClr val="FFFFFF"/>
                    </a:solidFill>
                  </a:tcPr>
                </a:tc>
                <a:extLst>
                  <a:ext uri="{0D108BD9-81ED-4DB2-BD59-A6C34878D82A}">
                    <a16:rowId xmlns:a16="http://schemas.microsoft.com/office/drawing/2014/main" val="1516485870"/>
                  </a:ext>
                </a:extLst>
              </a:tr>
              <a:tr h="0">
                <a:tc>
                  <a:txBody>
                    <a:bodyPr/>
                    <a:lstStyle/>
                    <a:p>
                      <a:pPr algn="ctr"/>
                      <a:r>
                        <a:rPr lang="nl-BE" b="1">
                          <a:effectLst/>
                        </a:rPr>
                        <a:t>Definition of Older Patients</a:t>
                      </a:r>
                      <a:endParaRPr lang="nl-BE">
                        <a:effectLst/>
                      </a:endParaRP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F81CD0"/>
                      </a:solidFill>
                      <a:prstDash val="solid"/>
                      <a:round/>
                      <a:headEnd type="none" w="med" len="med"/>
                      <a:tailEnd type="none" w="med" len="med"/>
                    </a:lnT>
                    <a:lnB w="9525" cap="flat" cmpd="sng" algn="ctr">
                      <a:solidFill>
                        <a:srgbClr val="588BD3"/>
                      </a:solidFill>
                      <a:prstDash val="solid"/>
                      <a:round/>
                      <a:headEnd type="none" w="med" len="med"/>
                      <a:tailEnd type="none" w="med" len="med"/>
                    </a:lnB>
                    <a:solidFill>
                      <a:srgbClr val="FFFFFF"/>
                    </a:solidFill>
                  </a:tcPr>
                </a:tc>
                <a:tc>
                  <a:txBody>
                    <a:bodyPr/>
                    <a:lstStyle/>
                    <a:p>
                      <a:pPr algn="ctr"/>
                      <a:r>
                        <a:rPr lang="nl-BE">
                          <a:effectLst/>
                        </a:rPr>
                        <a:t>≥65 years</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08EB2D"/>
                      </a:solidFill>
                      <a:prstDash val="solid"/>
                      <a:round/>
                      <a:headEnd type="none" w="med" len="med"/>
                      <a:tailEnd type="none" w="med" len="med"/>
                    </a:lnT>
                    <a:lnB w="9525" cap="flat" cmpd="sng" algn="ctr">
                      <a:solidFill>
                        <a:srgbClr val="588BD3"/>
                      </a:solidFill>
                      <a:prstDash val="solid"/>
                      <a:round/>
                      <a:headEnd type="none" w="med" len="med"/>
                      <a:tailEnd type="none" w="med" len="med"/>
                    </a:lnB>
                    <a:solidFill>
                      <a:srgbClr val="FFFFFF"/>
                    </a:solidFill>
                  </a:tcPr>
                </a:tc>
                <a:tc>
                  <a:txBody>
                    <a:bodyPr/>
                    <a:lstStyle/>
                    <a:p>
                      <a:pPr algn="ctr"/>
                      <a:r>
                        <a:rPr lang="nl-BE">
                          <a:effectLst/>
                        </a:rPr>
                        <a:t>≥60 years</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88B2D3"/>
                      </a:solidFill>
                      <a:prstDash val="solid"/>
                      <a:round/>
                      <a:headEnd type="none" w="med" len="med"/>
                      <a:tailEnd type="none" w="med" len="med"/>
                    </a:lnT>
                    <a:lnB w="9525" cap="flat" cmpd="sng" algn="ctr">
                      <a:solidFill>
                        <a:srgbClr val="3858E8"/>
                      </a:solidFill>
                      <a:prstDash val="solid"/>
                      <a:round/>
                      <a:headEnd type="none" w="med" len="med"/>
                      <a:tailEnd type="none" w="med" len="med"/>
                    </a:lnB>
                    <a:solidFill>
                      <a:srgbClr val="FFFFFF"/>
                    </a:solidFill>
                  </a:tcPr>
                </a:tc>
                <a:tc>
                  <a:txBody>
                    <a:bodyPr/>
                    <a:lstStyle/>
                    <a:p>
                      <a:pPr algn="ctr"/>
                      <a:r>
                        <a:rPr lang="en-US">
                          <a:effectLst/>
                        </a:rPr>
                        <a:t>Elderly 65-79 years</a:t>
                      </a:r>
                      <a:br>
                        <a:rPr lang="en-US">
                          <a:effectLst/>
                        </a:rPr>
                      </a:br>
                      <a:r>
                        <a:rPr lang="en-US">
                          <a:effectLst/>
                        </a:rPr>
                        <a:t>Very Old ≥80 years</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08EB2D"/>
                      </a:solidFill>
                      <a:prstDash val="solid"/>
                      <a:round/>
                      <a:headEnd type="none" w="med" len="med"/>
                      <a:tailEnd type="none" w="med" len="med"/>
                    </a:lnR>
                    <a:lnT w="9525" cap="flat" cmpd="sng" algn="ctr">
                      <a:solidFill>
                        <a:srgbClr val="30FAF6"/>
                      </a:solidFill>
                      <a:prstDash val="solid"/>
                      <a:round/>
                      <a:headEnd type="none" w="med" len="med"/>
                      <a:tailEnd type="none" w="med" len="med"/>
                    </a:lnT>
                    <a:lnB w="9525" cap="flat" cmpd="sng" algn="ctr">
                      <a:solidFill>
                        <a:srgbClr val="A056E8"/>
                      </a:solidFill>
                      <a:prstDash val="solid"/>
                      <a:round/>
                      <a:headEnd type="none" w="med" len="med"/>
                      <a:tailEnd type="none" w="med" len="med"/>
                    </a:lnB>
                    <a:solidFill>
                      <a:srgbClr val="FFFFFF"/>
                    </a:solidFill>
                  </a:tcPr>
                </a:tc>
                <a:extLst>
                  <a:ext uri="{0D108BD9-81ED-4DB2-BD59-A6C34878D82A}">
                    <a16:rowId xmlns:a16="http://schemas.microsoft.com/office/drawing/2014/main" val="4023859247"/>
                  </a:ext>
                </a:extLst>
              </a:tr>
              <a:tr h="0">
                <a:tc>
                  <a:txBody>
                    <a:bodyPr/>
                    <a:lstStyle/>
                    <a:p>
                      <a:pPr algn="ctr"/>
                      <a:r>
                        <a:rPr lang="en-US" b="1">
                          <a:effectLst/>
                        </a:rPr>
                        <a:t>BP Threshold for Initiation of Pharmacotherapy</a:t>
                      </a:r>
                      <a:endParaRPr lang="en-US">
                        <a:effectLst/>
                      </a:endParaRP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588BD3"/>
                      </a:solidFill>
                      <a:prstDash val="solid"/>
                      <a:round/>
                      <a:headEnd type="none" w="med" len="med"/>
                      <a:tailEnd type="none" w="med" len="med"/>
                    </a:lnT>
                    <a:lnB w="9525" cap="flat" cmpd="sng" algn="ctr">
                      <a:solidFill>
                        <a:srgbClr val="5058E8"/>
                      </a:solidFill>
                      <a:prstDash val="solid"/>
                      <a:round/>
                      <a:headEnd type="none" w="med" len="med"/>
                      <a:tailEnd type="none" w="med" len="med"/>
                    </a:lnB>
                    <a:solidFill>
                      <a:srgbClr val="FFFFFF"/>
                    </a:solidFill>
                  </a:tcPr>
                </a:tc>
                <a:tc>
                  <a:txBody>
                    <a:bodyPr/>
                    <a:lstStyle/>
                    <a:p>
                      <a:pPr algn="ctr"/>
                      <a:r>
                        <a:rPr lang="nl-BE">
                          <a:effectLst/>
                        </a:rPr>
                        <a:t>≥130/80 mmHg</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588BD3"/>
                      </a:solidFill>
                      <a:prstDash val="solid"/>
                      <a:round/>
                      <a:headEnd type="none" w="med" len="med"/>
                      <a:tailEnd type="none" w="med" len="med"/>
                    </a:lnT>
                    <a:lnB w="9525" cap="flat" cmpd="sng" algn="ctr">
                      <a:solidFill>
                        <a:srgbClr val="8058E8"/>
                      </a:solidFill>
                      <a:prstDash val="solid"/>
                      <a:round/>
                      <a:headEnd type="none" w="med" len="med"/>
                      <a:tailEnd type="none" w="med" len="med"/>
                    </a:lnB>
                    <a:solidFill>
                      <a:srgbClr val="FFFFFF"/>
                    </a:solidFill>
                  </a:tcPr>
                </a:tc>
                <a:tc>
                  <a:txBody>
                    <a:bodyPr/>
                    <a:lstStyle/>
                    <a:p>
                      <a:pPr algn="ctr"/>
                      <a:r>
                        <a:rPr lang="nl-BE">
                          <a:effectLst/>
                        </a:rPr>
                        <a:t>SBP ≥150 mmHg</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3858E8"/>
                      </a:solidFill>
                      <a:prstDash val="solid"/>
                      <a:round/>
                      <a:headEnd type="none" w="med" len="med"/>
                      <a:tailEnd type="none" w="med" len="med"/>
                    </a:lnT>
                    <a:lnB w="9525" cap="flat" cmpd="sng" algn="ctr">
                      <a:solidFill>
                        <a:srgbClr val="3858E8"/>
                      </a:solidFill>
                      <a:prstDash val="solid"/>
                      <a:round/>
                      <a:headEnd type="none" w="med" len="med"/>
                      <a:tailEnd type="none" w="med" len="med"/>
                    </a:lnB>
                    <a:solidFill>
                      <a:srgbClr val="FFFFFF"/>
                    </a:solidFill>
                  </a:tcPr>
                </a:tc>
                <a:tc>
                  <a:txBody>
                    <a:bodyPr/>
                    <a:lstStyle/>
                    <a:p>
                      <a:pPr algn="ctr"/>
                      <a:r>
                        <a:rPr lang="en-US">
                          <a:effectLst/>
                        </a:rPr>
                        <a:t>Elderly ≥140/90 mmHg</a:t>
                      </a:r>
                      <a:br>
                        <a:rPr lang="en-US">
                          <a:effectLst/>
                        </a:rPr>
                      </a:br>
                      <a:r>
                        <a:rPr lang="en-US">
                          <a:effectLst/>
                        </a:rPr>
                        <a:t>Very Old ≥160/90 mmHg</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7056E8"/>
                      </a:solidFill>
                      <a:prstDash val="solid"/>
                      <a:round/>
                      <a:headEnd type="none" w="med" len="med"/>
                      <a:tailEnd type="none" w="med" len="med"/>
                    </a:lnR>
                    <a:lnT w="9525" cap="flat" cmpd="sng" algn="ctr">
                      <a:solidFill>
                        <a:srgbClr val="A056E8"/>
                      </a:solidFill>
                      <a:prstDash val="solid"/>
                      <a:round/>
                      <a:headEnd type="none" w="med" len="med"/>
                      <a:tailEnd type="none" w="med" len="med"/>
                    </a:lnT>
                    <a:lnB w="9525" cap="flat" cmpd="sng" algn="ctr">
                      <a:solidFill>
                        <a:srgbClr val="2856E8"/>
                      </a:solidFill>
                      <a:prstDash val="solid"/>
                      <a:round/>
                      <a:headEnd type="none" w="med" len="med"/>
                      <a:tailEnd type="none" w="med" len="med"/>
                    </a:lnB>
                    <a:solidFill>
                      <a:srgbClr val="FFFFFF"/>
                    </a:solidFill>
                  </a:tcPr>
                </a:tc>
                <a:extLst>
                  <a:ext uri="{0D108BD9-81ED-4DB2-BD59-A6C34878D82A}">
                    <a16:rowId xmlns:a16="http://schemas.microsoft.com/office/drawing/2014/main" val="4139785071"/>
                  </a:ext>
                </a:extLst>
              </a:tr>
              <a:tr h="0">
                <a:tc>
                  <a:txBody>
                    <a:bodyPr/>
                    <a:lstStyle/>
                    <a:p>
                      <a:pPr algn="ctr"/>
                      <a:r>
                        <a:rPr lang="nl-BE" b="1">
                          <a:effectLst/>
                        </a:rPr>
                        <a:t>Blood Pressure Target</a:t>
                      </a:r>
                      <a:endParaRPr lang="nl-BE">
                        <a:effectLst/>
                      </a:endParaRP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5058E8"/>
                      </a:solidFill>
                      <a:prstDash val="solid"/>
                      <a:round/>
                      <a:headEnd type="none" w="med" len="med"/>
                      <a:tailEnd type="none" w="med" len="med"/>
                    </a:lnT>
                    <a:lnB w="9525" cap="flat" cmpd="sng" algn="ctr">
                      <a:solidFill>
                        <a:srgbClr val="A8A8A8"/>
                      </a:solidFill>
                      <a:prstDash val="solid"/>
                      <a:round/>
                      <a:headEnd type="none" w="med" len="med"/>
                      <a:tailEnd type="none" w="med" len="med"/>
                    </a:lnB>
                    <a:solidFill>
                      <a:srgbClr val="FFFFFF"/>
                    </a:solidFill>
                  </a:tcPr>
                </a:tc>
                <a:tc>
                  <a:txBody>
                    <a:bodyPr/>
                    <a:lstStyle/>
                    <a:p>
                      <a:pPr algn="ctr"/>
                      <a:r>
                        <a:rPr lang="nl-BE">
                          <a:effectLst/>
                        </a:rPr>
                        <a:t>&lt;130/80 mmHg</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8058E8"/>
                      </a:solidFill>
                      <a:prstDash val="solid"/>
                      <a:round/>
                      <a:headEnd type="none" w="med" len="med"/>
                      <a:tailEnd type="none" w="med" len="med"/>
                    </a:lnT>
                    <a:lnB w="9525" cap="flat" cmpd="sng" algn="ctr">
                      <a:solidFill>
                        <a:srgbClr val="A8A8A8"/>
                      </a:solidFill>
                      <a:prstDash val="solid"/>
                      <a:round/>
                      <a:headEnd type="none" w="med" len="med"/>
                      <a:tailEnd type="none" w="med" len="med"/>
                    </a:lnB>
                    <a:solidFill>
                      <a:srgbClr val="FFFFFF"/>
                    </a:solidFill>
                  </a:tcPr>
                </a:tc>
                <a:tc>
                  <a:txBody>
                    <a:bodyPr/>
                    <a:lstStyle/>
                    <a:p>
                      <a:pPr algn="ctr"/>
                      <a:r>
                        <a:rPr lang="nl-BE">
                          <a:effectLst/>
                        </a:rPr>
                        <a:t>SBP &lt;150 mmHg</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3858E8"/>
                      </a:solidFill>
                      <a:prstDash val="solid"/>
                      <a:round/>
                      <a:headEnd type="none" w="med" len="med"/>
                      <a:tailEnd type="none" w="med" len="med"/>
                    </a:lnT>
                    <a:lnB w="9525" cap="flat" cmpd="sng" algn="ctr">
                      <a:solidFill>
                        <a:srgbClr val="A8A8A8"/>
                      </a:solidFill>
                      <a:prstDash val="solid"/>
                      <a:round/>
                      <a:headEnd type="none" w="med" len="med"/>
                      <a:tailEnd type="none" w="med" len="med"/>
                    </a:lnB>
                    <a:solidFill>
                      <a:srgbClr val="FFFFFF"/>
                    </a:solidFill>
                  </a:tcPr>
                </a:tc>
                <a:tc>
                  <a:txBody>
                    <a:bodyPr/>
                    <a:lstStyle/>
                    <a:p>
                      <a:pPr algn="ctr"/>
                      <a:r>
                        <a:rPr lang="nl-BE" dirty="0">
                          <a:effectLst/>
                        </a:rPr>
                        <a:t>SBP 130-139 </a:t>
                      </a:r>
                      <a:r>
                        <a:rPr lang="nl-BE" dirty="0" err="1">
                          <a:effectLst/>
                        </a:rPr>
                        <a:t>mmHg</a:t>
                      </a:r>
                      <a:br>
                        <a:rPr lang="nl-BE" dirty="0">
                          <a:effectLst/>
                        </a:rPr>
                      </a:br>
                      <a:r>
                        <a:rPr lang="nl-BE" dirty="0">
                          <a:effectLst/>
                        </a:rPr>
                        <a:t>DBP 70-79mmHg</a:t>
                      </a:r>
                    </a:p>
                  </a:txBody>
                  <a:tcPr marL="38100" marR="38100" marT="38100" marB="38100">
                    <a:lnL w="9525" cap="flat" cmpd="sng" algn="ctr">
                      <a:solidFill>
                        <a:srgbClr val="A8A8A8"/>
                      </a:solidFill>
                      <a:prstDash val="solid"/>
                      <a:round/>
                      <a:headEnd type="none" w="med" len="med"/>
                      <a:tailEnd type="none" w="med" len="med"/>
                    </a:lnL>
                    <a:lnR w="9525" cap="flat" cmpd="sng" algn="ctr">
                      <a:solidFill>
                        <a:srgbClr val="9858E8"/>
                      </a:solidFill>
                      <a:prstDash val="solid"/>
                      <a:round/>
                      <a:headEnd type="none" w="med" len="med"/>
                      <a:tailEnd type="none" w="med" len="med"/>
                    </a:lnR>
                    <a:lnT w="9525" cap="flat" cmpd="sng" algn="ctr">
                      <a:solidFill>
                        <a:srgbClr val="2856E8"/>
                      </a:solidFill>
                      <a:prstDash val="solid"/>
                      <a:round/>
                      <a:headEnd type="none" w="med" len="med"/>
                      <a:tailEnd type="none" w="med" len="med"/>
                    </a:lnT>
                    <a:lnB w="9525" cap="flat" cmpd="sng" algn="ctr">
                      <a:solidFill>
                        <a:srgbClr val="A8A8A8"/>
                      </a:solidFill>
                      <a:prstDash val="solid"/>
                      <a:round/>
                      <a:headEnd type="none" w="med" len="med"/>
                      <a:tailEnd type="none" w="med" len="med"/>
                    </a:lnB>
                    <a:solidFill>
                      <a:srgbClr val="FFFFFF"/>
                    </a:solidFill>
                  </a:tcPr>
                </a:tc>
                <a:extLst>
                  <a:ext uri="{0D108BD9-81ED-4DB2-BD59-A6C34878D82A}">
                    <a16:rowId xmlns:a16="http://schemas.microsoft.com/office/drawing/2014/main" val="1295882090"/>
                  </a:ext>
                </a:extLst>
              </a:tr>
            </a:tbl>
          </a:graphicData>
        </a:graphic>
      </p:graphicFrame>
      <p:sp>
        <p:nvSpPr>
          <p:cNvPr id="3" name="Rectangle 1"/>
          <p:cNvSpPr>
            <a:spLocks noChangeArrowheads="1"/>
          </p:cNvSpPr>
          <p:nvPr/>
        </p:nvSpPr>
        <p:spPr bwMode="auto">
          <a:xfrm>
            <a:off x="264938" y="1021464"/>
            <a:ext cx="5028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err="1">
                <a:ln>
                  <a:noFill/>
                </a:ln>
                <a:solidFill>
                  <a:srgbClr val="444444"/>
                </a:solidFill>
                <a:effectLst/>
                <a:latin typeface="Open Sans"/>
              </a:rPr>
              <a:t>Table</a:t>
            </a:r>
            <a:r>
              <a:rPr kumimoji="0" lang="nl-BE" altLang="nl-BE" sz="1200" b="1" i="0" u="none" strike="noStrike" cap="none" normalizeH="0" baseline="0" dirty="0">
                <a:ln>
                  <a:noFill/>
                </a:ln>
                <a:solidFill>
                  <a:srgbClr val="444444"/>
                </a:solidFill>
                <a:effectLst/>
                <a:latin typeface="Open Sans"/>
              </a:rPr>
              <a:t> 1: A </a:t>
            </a:r>
            <a:r>
              <a:rPr kumimoji="0" lang="nl-BE" altLang="nl-BE" sz="1200" b="1" i="0" u="none" strike="noStrike" cap="none" normalizeH="0" baseline="0" dirty="0" err="1">
                <a:ln>
                  <a:noFill/>
                </a:ln>
                <a:solidFill>
                  <a:srgbClr val="444444"/>
                </a:solidFill>
                <a:effectLst/>
                <a:latin typeface="Open Sans"/>
              </a:rPr>
              <a:t>Comparison</a:t>
            </a:r>
            <a:r>
              <a:rPr kumimoji="0" lang="nl-BE" altLang="nl-BE" sz="1200" b="1" i="0" u="none" strike="noStrike" cap="none" normalizeH="0" baseline="0" dirty="0">
                <a:ln>
                  <a:noFill/>
                </a:ln>
                <a:solidFill>
                  <a:srgbClr val="444444"/>
                </a:solidFill>
                <a:effectLst/>
                <a:latin typeface="Open Sans"/>
              </a:rPr>
              <a:t> of Blood </a:t>
            </a:r>
            <a:r>
              <a:rPr kumimoji="0" lang="nl-BE" altLang="nl-BE" sz="1200" b="1" i="0" u="none" strike="noStrike" cap="none" normalizeH="0" baseline="0" dirty="0" err="1">
                <a:ln>
                  <a:noFill/>
                </a:ln>
                <a:solidFill>
                  <a:srgbClr val="444444"/>
                </a:solidFill>
                <a:effectLst/>
                <a:latin typeface="Open Sans"/>
              </a:rPr>
              <a:t>Pressure</a:t>
            </a:r>
            <a:r>
              <a:rPr kumimoji="0" lang="nl-BE" altLang="nl-BE" sz="1200" b="1" i="0" u="none" strike="noStrike" cap="none" normalizeH="0" baseline="0" dirty="0">
                <a:ln>
                  <a:noFill/>
                </a:ln>
                <a:solidFill>
                  <a:srgbClr val="444444"/>
                </a:solidFill>
                <a:effectLst/>
                <a:latin typeface="Open Sans"/>
              </a:rPr>
              <a:t> </a:t>
            </a:r>
            <a:r>
              <a:rPr kumimoji="0" lang="nl-BE" altLang="nl-BE" sz="1200" b="1" i="0" u="none" strike="noStrike" cap="none" normalizeH="0" baseline="0" dirty="0" err="1">
                <a:ln>
                  <a:noFill/>
                </a:ln>
                <a:solidFill>
                  <a:srgbClr val="444444"/>
                </a:solidFill>
                <a:effectLst/>
                <a:latin typeface="Open Sans"/>
              </a:rPr>
              <a:t>Thresholds</a:t>
            </a:r>
            <a:r>
              <a:rPr kumimoji="0" lang="nl-BE" altLang="nl-BE" sz="1200" b="1" i="0" u="none" strike="noStrike" cap="none" normalizeH="0" baseline="0" dirty="0">
                <a:ln>
                  <a:noFill/>
                </a:ln>
                <a:solidFill>
                  <a:srgbClr val="444444"/>
                </a:solidFill>
                <a:effectLst/>
                <a:latin typeface="Open Sans"/>
              </a:rPr>
              <a:t> </a:t>
            </a:r>
            <a:r>
              <a:rPr kumimoji="0" lang="nl-BE" altLang="nl-BE" sz="1200" b="1" i="0" u="none" strike="noStrike" cap="none" normalizeH="0" baseline="0" dirty="0" err="1">
                <a:ln>
                  <a:noFill/>
                </a:ln>
                <a:solidFill>
                  <a:srgbClr val="444444"/>
                </a:solidFill>
                <a:effectLst/>
                <a:latin typeface="Open Sans"/>
              </a:rPr>
              <a:t>and</a:t>
            </a:r>
            <a:r>
              <a:rPr kumimoji="0" lang="nl-BE" altLang="nl-BE" sz="1200" b="1" i="0" u="none" strike="noStrike" cap="none" normalizeH="0" baseline="0" dirty="0">
                <a:ln>
                  <a:noFill/>
                </a:ln>
                <a:solidFill>
                  <a:srgbClr val="444444"/>
                </a:solidFill>
                <a:effectLst/>
                <a:latin typeface="Open Sans"/>
              </a:rPr>
              <a:t> Targets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err="1">
                <a:ln>
                  <a:noFill/>
                </a:ln>
                <a:solidFill>
                  <a:srgbClr val="444444"/>
                </a:solidFill>
                <a:effectLst/>
                <a:latin typeface="Open Sans"/>
              </a:rPr>
              <a:t>between</a:t>
            </a:r>
            <a:r>
              <a:rPr kumimoji="0" lang="nl-BE" altLang="nl-BE" sz="1200" b="1" i="0" u="none" strike="noStrike" cap="none" normalizeH="0" baseline="0" dirty="0">
                <a:ln>
                  <a:noFill/>
                </a:ln>
                <a:solidFill>
                  <a:srgbClr val="444444"/>
                </a:solidFill>
                <a:effectLst/>
                <a:latin typeface="Open Sans"/>
              </a:rPr>
              <a:t> ACC/AHA, ACP/AAFP, </a:t>
            </a:r>
            <a:r>
              <a:rPr kumimoji="0" lang="nl-BE" altLang="nl-BE" sz="1200" b="1" i="0" u="none" strike="noStrike" cap="none" normalizeH="0" baseline="0" dirty="0" err="1">
                <a:ln>
                  <a:noFill/>
                </a:ln>
                <a:solidFill>
                  <a:srgbClr val="444444"/>
                </a:solidFill>
                <a:effectLst/>
                <a:latin typeface="Open Sans"/>
              </a:rPr>
              <a:t>and</a:t>
            </a:r>
            <a:r>
              <a:rPr kumimoji="0" lang="nl-BE" altLang="nl-BE" sz="1200" b="1" i="0" u="none" strike="noStrike" cap="none" normalizeH="0" baseline="0" dirty="0">
                <a:ln>
                  <a:noFill/>
                </a:ln>
                <a:solidFill>
                  <a:srgbClr val="444444"/>
                </a:solidFill>
                <a:effectLst/>
                <a:latin typeface="Open Sans"/>
              </a:rPr>
              <a:t> ESC/ESH </a:t>
            </a:r>
            <a:r>
              <a:rPr kumimoji="0" lang="nl-BE" altLang="nl-BE" sz="1200" b="1" i="0" u="none" strike="noStrike" cap="none" normalizeH="0" baseline="0" dirty="0" err="1">
                <a:ln>
                  <a:noFill/>
                </a:ln>
                <a:solidFill>
                  <a:srgbClr val="444444"/>
                </a:solidFill>
                <a:effectLst/>
                <a:latin typeface="Open Sans"/>
              </a:rPr>
              <a:t>Guidelines</a:t>
            </a:r>
            <a:endParaRPr kumimoji="0" lang="nl-BE" altLang="nl-BE" sz="1200" b="0" i="0" u="none" strike="noStrike" cap="none" normalizeH="0" baseline="0" dirty="0">
              <a:ln>
                <a:noFill/>
              </a:ln>
              <a:solidFill>
                <a:schemeClr val="tx1"/>
              </a:solidFill>
              <a:effectLst/>
              <a:latin typeface="Arial" panose="020B0604020202020204" pitchFamily="34" charset="0"/>
            </a:endParaRPr>
          </a:p>
        </p:txBody>
      </p:sp>
      <p:sp>
        <p:nvSpPr>
          <p:cNvPr id="4" name="Tekstvak 3"/>
          <p:cNvSpPr txBox="1"/>
          <p:nvPr/>
        </p:nvSpPr>
        <p:spPr>
          <a:xfrm>
            <a:off x="435429" y="444137"/>
            <a:ext cx="6331131" cy="400110"/>
          </a:xfrm>
          <a:prstGeom prst="rect">
            <a:avLst/>
          </a:prstGeom>
          <a:noFill/>
        </p:spPr>
        <p:txBody>
          <a:bodyPr wrap="square" rtlCol="0">
            <a:spAutoFit/>
          </a:bodyPr>
          <a:lstStyle/>
          <a:p>
            <a:r>
              <a:rPr lang="nl-BE" sz="2000" b="1" i="1" dirty="0"/>
              <a:t>Behandeling van hypertensie bij ouderen</a:t>
            </a:r>
          </a:p>
        </p:txBody>
      </p:sp>
    </p:spTree>
    <p:extLst>
      <p:ext uri="{BB962C8B-B14F-4D97-AF65-F5344CB8AC3E}">
        <p14:creationId xmlns:p14="http://schemas.microsoft.com/office/powerpoint/2010/main" val="1423155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57250"/>
            <a:ext cx="6858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56488" y="810283"/>
            <a:ext cx="5614988" cy="994172"/>
          </a:xfrm>
        </p:spPr>
        <p:txBody>
          <a:bodyPr/>
          <a:lstStyle/>
          <a:p>
            <a:r>
              <a:rPr lang="en-US" b="1" i="1" dirty="0">
                <a:solidFill>
                  <a:srgbClr val="FFFF00"/>
                </a:solidFill>
                <a:latin typeface="+mn-lt"/>
              </a:rPr>
              <a:t>SPRINT Research Question</a:t>
            </a:r>
          </a:p>
        </p:txBody>
      </p:sp>
      <p:sp>
        <p:nvSpPr>
          <p:cNvPr id="3" name="TextBox 2"/>
          <p:cNvSpPr txBox="1"/>
          <p:nvPr/>
        </p:nvSpPr>
        <p:spPr>
          <a:xfrm>
            <a:off x="1004577" y="1642484"/>
            <a:ext cx="7354040" cy="738664"/>
          </a:xfrm>
          <a:prstGeom prst="rect">
            <a:avLst/>
          </a:prstGeom>
          <a:noFill/>
        </p:spPr>
        <p:txBody>
          <a:bodyPr wrap="square" rtlCol="0">
            <a:spAutoFit/>
          </a:bodyPr>
          <a:lstStyle/>
          <a:p>
            <a:pPr defTabSz="685800"/>
            <a:r>
              <a:rPr lang="en-US" altLang="en-US" sz="2100" b="1" i="1" dirty="0">
                <a:solidFill>
                  <a:prstClr val="white"/>
                </a:solidFill>
                <a:latin typeface="Calibri" panose="020F0502020204030204"/>
                <a:ea typeface="ＭＳ Ｐゴシック" panose="020B0600070205080204" pitchFamily="34" charset="-128"/>
              </a:rPr>
              <a:t>Examine effect of more intensive high blood pressure treatment</a:t>
            </a:r>
          </a:p>
          <a:p>
            <a:pPr defTabSz="685800"/>
            <a:r>
              <a:rPr lang="en-US" altLang="en-US" sz="2100" b="1" i="1" dirty="0">
                <a:solidFill>
                  <a:prstClr val="white"/>
                </a:solidFill>
                <a:latin typeface="Calibri" panose="020F0502020204030204"/>
                <a:ea typeface="ＭＳ Ｐゴシック" panose="020B0600070205080204" pitchFamily="34" charset="-128"/>
              </a:rPr>
              <a:t>                           than is currently recommended</a:t>
            </a:r>
          </a:p>
        </p:txBody>
      </p:sp>
      <p:grpSp>
        <p:nvGrpSpPr>
          <p:cNvPr id="25" name="Group 24"/>
          <p:cNvGrpSpPr/>
          <p:nvPr/>
        </p:nvGrpSpPr>
        <p:grpSpPr>
          <a:xfrm>
            <a:off x="323019" y="2610048"/>
            <a:ext cx="8429625" cy="2134773"/>
            <a:chOff x="495300" y="2830536"/>
            <a:chExt cx="11239500" cy="2846364"/>
          </a:xfrm>
        </p:grpSpPr>
        <p:sp>
          <p:nvSpPr>
            <p:cNvPr id="4" name="Rectangle 3"/>
            <p:cNvSpPr/>
            <p:nvPr/>
          </p:nvSpPr>
          <p:spPr>
            <a:xfrm>
              <a:off x="3299421" y="2830536"/>
              <a:ext cx="5913965" cy="984885"/>
            </a:xfrm>
            <a:prstGeom prst="rect">
              <a:avLst/>
            </a:prstGeom>
          </p:spPr>
          <p:txBody>
            <a:bodyPr wrap="square">
              <a:spAutoFit/>
            </a:bodyPr>
            <a:lstStyle/>
            <a:p>
              <a:pPr defTabSz="685800">
                <a:spcBef>
                  <a:spcPct val="0"/>
                </a:spcBef>
              </a:pPr>
              <a:r>
                <a:rPr lang="en-US" altLang="en-US" sz="2100" b="1" i="1" dirty="0">
                  <a:solidFill>
                    <a:prstClr val="white"/>
                  </a:solidFill>
                  <a:latin typeface="Arial" panose="020B0604020202020204" pitchFamily="34" charset="0"/>
                </a:rPr>
                <a:t>   Randomized Controlled Trial</a:t>
              </a:r>
            </a:p>
            <a:p>
              <a:pPr defTabSz="685800">
                <a:spcBef>
                  <a:spcPct val="0"/>
                </a:spcBef>
              </a:pPr>
              <a:r>
                <a:rPr lang="en-US" altLang="en-US" sz="2100" b="1" i="1" dirty="0">
                  <a:solidFill>
                    <a:prstClr val="white"/>
                  </a:solidFill>
                  <a:latin typeface="Arial" panose="020B0604020202020204" pitchFamily="34" charset="0"/>
                </a:rPr>
                <a:t>           Target Systolic BP</a:t>
              </a:r>
            </a:p>
          </p:txBody>
        </p:sp>
        <p:sp>
          <p:nvSpPr>
            <p:cNvPr id="5" name="Rectangle 4"/>
            <p:cNvSpPr/>
            <p:nvPr/>
          </p:nvSpPr>
          <p:spPr>
            <a:xfrm>
              <a:off x="495300" y="4686300"/>
              <a:ext cx="3581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b="1" i="1" dirty="0">
                  <a:solidFill>
                    <a:prstClr val="white"/>
                  </a:solidFill>
                  <a:latin typeface="Calibri" panose="020F0502020204030204"/>
                </a:rPr>
                <a:t>Intensive Treatment  </a:t>
              </a:r>
            </a:p>
            <a:p>
              <a:pPr algn="ctr" defTabSz="685800">
                <a:defRPr/>
              </a:pPr>
              <a:r>
                <a:rPr lang="en-US" b="1" i="1" dirty="0">
                  <a:solidFill>
                    <a:prstClr val="white"/>
                  </a:solidFill>
                  <a:latin typeface="Calibri" panose="020F0502020204030204"/>
                </a:rPr>
                <a:t>Goal SBP &lt; 120 mm Hg</a:t>
              </a:r>
            </a:p>
          </p:txBody>
        </p:sp>
        <p:sp>
          <p:nvSpPr>
            <p:cNvPr id="6" name="Rectangle 5"/>
            <p:cNvSpPr/>
            <p:nvPr/>
          </p:nvSpPr>
          <p:spPr>
            <a:xfrm>
              <a:off x="8115300" y="4676775"/>
              <a:ext cx="36195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b="1" i="1" dirty="0">
                  <a:solidFill>
                    <a:prstClr val="white"/>
                  </a:solidFill>
                  <a:latin typeface="Calibri" panose="020F0502020204030204"/>
                </a:rPr>
                <a:t>Standard Treatment</a:t>
              </a:r>
            </a:p>
            <a:p>
              <a:pPr algn="ctr" defTabSz="685800">
                <a:defRPr/>
              </a:pPr>
              <a:r>
                <a:rPr lang="en-US" b="1" i="1" dirty="0">
                  <a:solidFill>
                    <a:prstClr val="white"/>
                  </a:solidFill>
                  <a:latin typeface="Calibri" panose="020F0502020204030204"/>
                </a:rPr>
                <a:t>Goal SBP &lt; 140 mm Hg </a:t>
              </a:r>
            </a:p>
          </p:txBody>
        </p:sp>
        <p:cxnSp>
          <p:nvCxnSpPr>
            <p:cNvPr id="7" name="Straight Arrow Connector 6"/>
            <p:cNvCxnSpPr/>
            <p:nvPr/>
          </p:nvCxnSpPr>
          <p:spPr>
            <a:xfrm flipH="1">
              <a:off x="2286000" y="3736361"/>
              <a:ext cx="2143125" cy="88967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34905" y="3736361"/>
              <a:ext cx="2394895" cy="88967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707533" y="5132757"/>
            <a:ext cx="9003119" cy="830997"/>
          </a:xfrm>
          <a:prstGeom prst="rect">
            <a:avLst/>
          </a:prstGeom>
          <a:noFill/>
        </p:spPr>
        <p:txBody>
          <a:bodyPr wrap="square" rtlCol="0">
            <a:spAutoFit/>
          </a:bodyPr>
          <a:lstStyle/>
          <a:p>
            <a:pPr defTabSz="685800"/>
            <a:r>
              <a:rPr lang="en-US" b="1" i="1" dirty="0">
                <a:solidFill>
                  <a:prstClr val="white"/>
                </a:solidFill>
                <a:latin typeface="Calibri" panose="020F0502020204030204"/>
              </a:rPr>
              <a:t>SPRINT design details available at:</a:t>
            </a:r>
          </a:p>
          <a:p>
            <a:pPr marL="600075" lvl="1" indent="-257175" defTabSz="685800">
              <a:buFont typeface="Arial" panose="020B0604020202020204" pitchFamily="34" charset="0"/>
              <a:buChar char="•"/>
            </a:pPr>
            <a:r>
              <a:rPr lang="en-US" sz="1500" b="1" i="1" dirty="0">
                <a:solidFill>
                  <a:prstClr val="white"/>
                </a:solidFill>
                <a:latin typeface="Calibri" panose="020F0502020204030204"/>
              </a:rPr>
              <a:t>ClinicalTrials.gov (NCT01206062)</a:t>
            </a:r>
          </a:p>
          <a:p>
            <a:pPr marL="600075" lvl="1" indent="-257175" defTabSz="685800">
              <a:buFont typeface="Arial" panose="020B0604020202020204" pitchFamily="34" charset="0"/>
              <a:buChar char="•"/>
            </a:pPr>
            <a:r>
              <a:rPr lang="en-US" sz="1500" b="1" i="1" dirty="0" err="1">
                <a:solidFill>
                  <a:prstClr val="white"/>
                </a:solidFill>
                <a:latin typeface="Calibri" panose="020F0502020204030204"/>
              </a:rPr>
              <a:t>Ambrosius</a:t>
            </a:r>
            <a:r>
              <a:rPr lang="en-US" sz="1500" b="1" i="1" dirty="0">
                <a:solidFill>
                  <a:prstClr val="white"/>
                </a:solidFill>
                <a:latin typeface="Calibri" panose="020F0502020204030204"/>
              </a:rPr>
              <a:t> WT et al. </a:t>
            </a:r>
            <a:r>
              <a:rPr lang="en-US" sz="1500" b="1" i="1" dirty="0" err="1">
                <a:solidFill>
                  <a:prstClr val="white"/>
                </a:solidFill>
                <a:latin typeface="Calibri" panose="020F0502020204030204"/>
              </a:rPr>
              <a:t>Clin</a:t>
            </a:r>
            <a:r>
              <a:rPr lang="en-US" sz="1500" b="1" i="1" dirty="0">
                <a:solidFill>
                  <a:prstClr val="white"/>
                </a:solidFill>
                <a:latin typeface="Calibri" panose="020F0502020204030204"/>
              </a:rPr>
              <a:t>. Trials. 2014;11:532-546.</a:t>
            </a:r>
          </a:p>
        </p:txBody>
      </p:sp>
      <p:sp>
        <p:nvSpPr>
          <p:cNvPr id="9" name="TextBox 8"/>
          <p:cNvSpPr txBox="1"/>
          <p:nvPr/>
        </p:nvSpPr>
        <p:spPr>
          <a:xfrm>
            <a:off x="8517194" y="2258347"/>
            <a:ext cx="184731" cy="300082"/>
          </a:xfrm>
          <a:prstGeom prst="rect">
            <a:avLst/>
          </a:prstGeom>
          <a:noFill/>
        </p:spPr>
        <p:txBody>
          <a:bodyPr wrap="none" rtlCol="0">
            <a:spAutoFit/>
          </a:bodyPr>
          <a:lstStyle/>
          <a:p>
            <a:pPr defTabSz="685800"/>
            <a:endParaRPr lang="en-US" sz="1350" dirty="0">
              <a:solidFill>
                <a:prstClr val="black"/>
              </a:solidFill>
              <a:latin typeface="Calibri" panose="020F0502020204030204"/>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53896"/>
            <a:ext cx="796414" cy="346855"/>
          </a:xfrm>
          <a:prstGeom prst="rect">
            <a:avLst/>
          </a:prstGeom>
        </p:spPr>
      </p:pic>
      <p:cxnSp>
        <p:nvCxnSpPr>
          <p:cNvPr id="13" name="Straight Arrow Connector 12"/>
          <p:cNvCxnSpPr/>
          <p:nvPr/>
        </p:nvCxnSpPr>
        <p:spPr>
          <a:xfrm>
            <a:off x="4404221" y="2364356"/>
            <a:ext cx="6292" cy="28604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85701" y="1642484"/>
            <a:ext cx="7193565" cy="7155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513174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1000"/>
            <a:ext cx="9144000" cy="6096000"/>
          </a:xfrm>
          <a:prstGeom prst="rect">
            <a:avLst/>
          </a:prstGeom>
          <a:blipFill>
            <a:blip r:embed="rId2" cstate="print"/>
            <a:stretch>
              <a:fillRect/>
            </a:stretch>
          </a:blipFill>
        </p:spPr>
        <p:txBody>
          <a:bodyPr wrap="square" lIns="0" tIns="0" rIns="0" bIns="0" rtlCol="0"/>
          <a:lstStyle/>
          <a:p>
            <a:pPr defTabSz="812810"/>
            <a:endParaRPr sz="1600">
              <a:solidFill>
                <a:prstClr val="black"/>
              </a:solidFill>
              <a:latin typeface="Calibri"/>
            </a:endParaRPr>
          </a:p>
        </p:txBody>
      </p:sp>
      <p:grpSp>
        <p:nvGrpSpPr>
          <p:cNvPr id="3" name="object 3"/>
          <p:cNvGrpSpPr/>
          <p:nvPr/>
        </p:nvGrpSpPr>
        <p:grpSpPr>
          <a:xfrm>
            <a:off x="508000" y="1532467"/>
            <a:ext cx="8105422" cy="3996267"/>
            <a:chOff x="571500" y="1295400"/>
            <a:chExt cx="9118600" cy="4495800"/>
          </a:xfrm>
        </p:grpSpPr>
        <p:sp>
          <p:nvSpPr>
            <p:cNvPr id="4" name="object 4"/>
            <p:cNvSpPr/>
            <p:nvPr/>
          </p:nvSpPr>
          <p:spPr>
            <a:xfrm>
              <a:off x="692150" y="1568449"/>
              <a:ext cx="5238115" cy="114300"/>
            </a:xfrm>
            <a:custGeom>
              <a:avLst/>
              <a:gdLst/>
              <a:ahLst/>
              <a:cxnLst/>
              <a:rect l="l" t="t" r="r" b="b"/>
              <a:pathLst>
                <a:path w="5238115" h="114300">
                  <a:moveTo>
                    <a:pt x="5237797" y="0"/>
                  </a:moveTo>
                  <a:lnTo>
                    <a:pt x="0" y="0"/>
                  </a:lnTo>
                  <a:lnTo>
                    <a:pt x="0" y="114300"/>
                  </a:lnTo>
                  <a:lnTo>
                    <a:pt x="5237797" y="114300"/>
                  </a:lnTo>
                  <a:lnTo>
                    <a:pt x="5237797" y="0"/>
                  </a:lnTo>
                  <a:close/>
                </a:path>
              </a:pathLst>
            </a:custGeom>
            <a:solidFill>
              <a:srgbClr val="CC0000"/>
            </a:solidFill>
          </p:spPr>
          <p:txBody>
            <a:bodyPr wrap="square" lIns="0" tIns="0" rIns="0" bIns="0" rtlCol="0"/>
            <a:lstStyle/>
            <a:p>
              <a:pPr defTabSz="812810"/>
              <a:endParaRPr sz="1600">
                <a:solidFill>
                  <a:prstClr val="black"/>
                </a:solidFill>
                <a:latin typeface="Calibri"/>
              </a:endParaRPr>
            </a:p>
          </p:txBody>
        </p:sp>
        <p:sp>
          <p:nvSpPr>
            <p:cNvPr id="5" name="object 5"/>
            <p:cNvSpPr/>
            <p:nvPr/>
          </p:nvSpPr>
          <p:spPr>
            <a:xfrm>
              <a:off x="692150" y="1568450"/>
              <a:ext cx="8953500" cy="0"/>
            </a:xfrm>
            <a:custGeom>
              <a:avLst/>
              <a:gdLst/>
              <a:ahLst/>
              <a:cxnLst/>
              <a:rect l="l" t="t" r="r" b="b"/>
              <a:pathLst>
                <a:path w="8953500">
                  <a:moveTo>
                    <a:pt x="0" y="0"/>
                  </a:moveTo>
                  <a:lnTo>
                    <a:pt x="8953505" y="0"/>
                  </a:lnTo>
                </a:path>
              </a:pathLst>
            </a:custGeom>
            <a:ln w="12700">
              <a:solidFill>
                <a:srgbClr val="CC0000"/>
              </a:solidFill>
            </a:ln>
          </p:spPr>
          <p:txBody>
            <a:bodyPr wrap="square" lIns="0" tIns="0" rIns="0" bIns="0" rtlCol="0"/>
            <a:lstStyle/>
            <a:p>
              <a:pPr defTabSz="812810"/>
              <a:endParaRPr sz="1600">
                <a:solidFill>
                  <a:prstClr val="black"/>
                </a:solidFill>
                <a:latin typeface="Calibri"/>
              </a:endParaRPr>
            </a:p>
          </p:txBody>
        </p:sp>
        <p:sp>
          <p:nvSpPr>
            <p:cNvPr id="6" name="object 6"/>
            <p:cNvSpPr/>
            <p:nvPr/>
          </p:nvSpPr>
          <p:spPr>
            <a:xfrm>
              <a:off x="571500" y="1295400"/>
              <a:ext cx="9118600" cy="4495800"/>
            </a:xfrm>
            <a:prstGeom prst="rect">
              <a:avLst/>
            </a:prstGeom>
            <a:blipFill>
              <a:blip r:embed="rId3" cstate="print"/>
              <a:stretch>
                <a:fillRect/>
              </a:stretch>
            </a:blipFill>
          </p:spPr>
          <p:txBody>
            <a:bodyPr wrap="square" lIns="0" tIns="0" rIns="0" bIns="0" rtlCol="0"/>
            <a:lstStyle/>
            <a:p>
              <a:pPr defTabSz="812810"/>
              <a:endParaRPr sz="1600">
                <a:solidFill>
                  <a:prstClr val="black"/>
                </a:solidFill>
                <a:latin typeface="Calibri"/>
              </a:endParaRPr>
            </a:p>
          </p:txBody>
        </p:sp>
      </p:grpSp>
      <p:sp>
        <p:nvSpPr>
          <p:cNvPr id="7" name="object 7"/>
          <p:cNvSpPr txBox="1">
            <a:spLocks noGrp="1"/>
          </p:cNvSpPr>
          <p:nvPr>
            <p:ph type="title"/>
          </p:nvPr>
        </p:nvSpPr>
        <p:spPr>
          <a:xfrm>
            <a:off x="908190" y="466796"/>
            <a:ext cx="7827716" cy="672121"/>
          </a:xfrm>
          <a:prstGeom prst="rect">
            <a:avLst/>
          </a:prstGeom>
        </p:spPr>
        <p:txBody>
          <a:bodyPr vert="horz" wrap="square" lIns="0" tIns="9031" rIns="0" bIns="0" rtlCol="0">
            <a:spAutoFit/>
          </a:bodyPr>
          <a:lstStyle/>
          <a:p>
            <a:pPr marL="11289" marR="4516">
              <a:lnSpc>
                <a:spcPct val="100699"/>
              </a:lnSpc>
              <a:spcBef>
                <a:spcPts val="71"/>
              </a:spcBef>
            </a:pPr>
            <a:r>
              <a:rPr sz="2133" spc="-4" dirty="0"/>
              <a:t>Cumulative </a:t>
            </a:r>
            <a:r>
              <a:rPr sz="2133" spc="-18" dirty="0"/>
              <a:t>Hazards </a:t>
            </a:r>
            <a:r>
              <a:rPr sz="2133" spc="9" dirty="0"/>
              <a:t>for </a:t>
            </a:r>
            <a:r>
              <a:rPr sz="2133" spc="-9" dirty="0"/>
              <a:t>SPRINT </a:t>
            </a:r>
            <a:r>
              <a:rPr sz="2133" spc="-4" dirty="0"/>
              <a:t>Outcomes </a:t>
            </a:r>
            <a:r>
              <a:rPr sz="2133" spc="13" dirty="0"/>
              <a:t>in </a:t>
            </a:r>
            <a:r>
              <a:rPr sz="2133" spc="-4" dirty="0"/>
              <a:t>Participants </a:t>
            </a:r>
            <a:r>
              <a:rPr sz="2133" spc="-18" dirty="0"/>
              <a:t>75  </a:t>
            </a:r>
            <a:r>
              <a:rPr sz="2133" spc="-4" dirty="0"/>
              <a:t>and</a:t>
            </a:r>
            <a:r>
              <a:rPr sz="2133" spc="-36" dirty="0"/>
              <a:t> </a:t>
            </a:r>
            <a:r>
              <a:rPr sz="2133" dirty="0"/>
              <a:t>older</a:t>
            </a:r>
            <a:endParaRPr sz="2133"/>
          </a:p>
        </p:txBody>
      </p:sp>
      <p:sp>
        <p:nvSpPr>
          <p:cNvPr id="8" name="object 8"/>
          <p:cNvSpPr/>
          <p:nvPr/>
        </p:nvSpPr>
        <p:spPr>
          <a:xfrm>
            <a:off x="0" y="381000"/>
            <a:ext cx="745067" cy="428978"/>
          </a:xfrm>
          <a:prstGeom prst="rect">
            <a:avLst/>
          </a:prstGeom>
          <a:blipFill>
            <a:blip r:embed="rId4" cstate="print"/>
            <a:stretch>
              <a:fillRect/>
            </a:stretch>
          </a:blipFill>
        </p:spPr>
        <p:txBody>
          <a:bodyPr wrap="square" lIns="0" tIns="0" rIns="0" bIns="0" rtlCol="0"/>
          <a:lstStyle/>
          <a:p>
            <a:pPr defTabSz="812810"/>
            <a:endParaRPr sz="1600">
              <a:solidFill>
                <a:prstClr val="black"/>
              </a:solidFill>
              <a:latin typeface="Calibri"/>
            </a:endParaRPr>
          </a:p>
        </p:txBody>
      </p:sp>
      <p:sp>
        <p:nvSpPr>
          <p:cNvPr id="9" name="object 9"/>
          <p:cNvSpPr txBox="1"/>
          <p:nvPr/>
        </p:nvSpPr>
        <p:spPr>
          <a:xfrm>
            <a:off x="603955" y="5499401"/>
            <a:ext cx="7947378" cy="396120"/>
          </a:xfrm>
          <a:prstGeom prst="rect">
            <a:avLst/>
          </a:prstGeom>
        </p:spPr>
        <p:txBody>
          <a:bodyPr vert="horz" wrap="square" lIns="0" tIns="11289" rIns="0" bIns="0" rtlCol="0">
            <a:spAutoFit/>
          </a:bodyPr>
          <a:lstStyle/>
          <a:p>
            <a:pPr marR="3951" algn="ctr" defTabSz="812810">
              <a:lnSpc>
                <a:spcPts val="1457"/>
              </a:lnSpc>
              <a:spcBef>
                <a:spcPts val="89"/>
              </a:spcBef>
            </a:pPr>
            <a:r>
              <a:rPr sz="1244" spc="4" dirty="0">
                <a:solidFill>
                  <a:prstClr val="black"/>
                </a:solidFill>
                <a:latin typeface="Arial"/>
                <a:cs typeface="Arial"/>
              </a:rPr>
              <a:t>Primary</a:t>
            </a:r>
            <a:r>
              <a:rPr sz="1244" spc="-80" dirty="0">
                <a:solidFill>
                  <a:prstClr val="black"/>
                </a:solidFill>
                <a:latin typeface="Arial"/>
                <a:cs typeface="Arial"/>
              </a:rPr>
              <a:t> </a:t>
            </a:r>
            <a:r>
              <a:rPr sz="1244" spc="9" dirty="0">
                <a:solidFill>
                  <a:prstClr val="black"/>
                </a:solidFill>
                <a:latin typeface="Arial"/>
                <a:cs typeface="Arial"/>
              </a:rPr>
              <a:t>outcome</a:t>
            </a:r>
            <a:r>
              <a:rPr sz="1244" spc="-58" dirty="0">
                <a:solidFill>
                  <a:prstClr val="black"/>
                </a:solidFill>
                <a:latin typeface="Arial"/>
                <a:cs typeface="Arial"/>
              </a:rPr>
              <a:t> </a:t>
            </a:r>
            <a:r>
              <a:rPr sz="1244" spc="4" dirty="0">
                <a:solidFill>
                  <a:prstClr val="black"/>
                </a:solidFill>
                <a:latin typeface="Arial"/>
                <a:cs typeface="Arial"/>
              </a:rPr>
              <a:t>includes</a:t>
            </a:r>
            <a:r>
              <a:rPr sz="1244" spc="-76" dirty="0">
                <a:solidFill>
                  <a:prstClr val="black"/>
                </a:solidFill>
                <a:latin typeface="Arial"/>
                <a:cs typeface="Arial"/>
              </a:rPr>
              <a:t> </a:t>
            </a:r>
            <a:r>
              <a:rPr sz="1244" spc="13" dirty="0">
                <a:solidFill>
                  <a:prstClr val="black"/>
                </a:solidFill>
                <a:latin typeface="Arial"/>
                <a:cs typeface="Arial"/>
              </a:rPr>
              <a:t>non-fatal</a:t>
            </a:r>
            <a:r>
              <a:rPr sz="1244" spc="-84" dirty="0">
                <a:solidFill>
                  <a:prstClr val="black"/>
                </a:solidFill>
                <a:latin typeface="Arial"/>
                <a:cs typeface="Arial"/>
              </a:rPr>
              <a:t> </a:t>
            </a:r>
            <a:r>
              <a:rPr sz="1244" spc="9" dirty="0">
                <a:solidFill>
                  <a:prstClr val="black"/>
                </a:solidFill>
                <a:latin typeface="Arial"/>
                <a:cs typeface="Arial"/>
              </a:rPr>
              <a:t>myocardial</a:t>
            </a:r>
            <a:r>
              <a:rPr sz="1244" spc="-84" dirty="0">
                <a:solidFill>
                  <a:prstClr val="black"/>
                </a:solidFill>
                <a:latin typeface="Arial"/>
                <a:cs typeface="Arial"/>
              </a:rPr>
              <a:t> </a:t>
            </a:r>
            <a:r>
              <a:rPr sz="1244" spc="4" dirty="0">
                <a:solidFill>
                  <a:prstClr val="black"/>
                </a:solidFill>
                <a:latin typeface="Arial"/>
                <a:cs typeface="Arial"/>
              </a:rPr>
              <a:t>infarction</a:t>
            </a:r>
            <a:r>
              <a:rPr sz="1244" spc="-58" dirty="0">
                <a:solidFill>
                  <a:prstClr val="black"/>
                </a:solidFill>
                <a:latin typeface="Arial"/>
                <a:cs typeface="Arial"/>
              </a:rPr>
              <a:t> </a:t>
            </a:r>
            <a:r>
              <a:rPr sz="1244" dirty="0">
                <a:solidFill>
                  <a:prstClr val="black"/>
                </a:solidFill>
                <a:latin typeface="Arial"/>
                <a:cs typeface="Arial"/>
              </a:rPr>
              <a:t>(MI),</a:t>
            </a:r>
            <a:r>
              <a:rPr sz="1244" spc="-67" dirty="0">
                <a:solidFill>
                  <a:prstClr val="black"/>
                </a:solidFill>
                <a:latin typeface="Arial"/>
                <a:cs typeface="Arial"/>
              </a:rPr>
              <a:t> </a:t>
            </a:r>
            <a:r>
              <a:rPr sz="1244" spc="9" dirty="0">
                <a:solidFill>
                  <a:prstClr val="black"/>
                </a:solidFill>
                <a:latin typeface="Arial"/>
                <a:cs typeface="Arial"/>
              </a:rPr>
              <a:t>acute</a:t>
            </a:r>
            <a:r>
              <a:rPr sz="1244" spc="-62" dirty="0">
                <a:solidFill>
                  <a:prstClr val="black"/>
                </a:solidFill>
                <a:latin typeface="Arial"/>
                <a:cs typeface="Arial"/>
              </a:rPr>
              <a:t> </a:t>
            </a:r>
            <a:r>
              <a:rPr sz="1244" spc="4" dirty="0">
                <a:solidFill>
                  <a:prstClr val="black"/>
                </a:solidFill>
                <a:latin typeface="Arial"/>
                <a:cs typeface="Arial"/>
              </a:rPr>
              <a:t>coronary</a:t>
            </a:r>
            <a:r>
              <a:rPr sz="1244" spc="-76" dirty="0">
                <a:solidFill>
                  <a:prstClr val="black"/>
                </a:solidFill>
                <a:latin typeface="Arial"/>
                <a:cs typeface="Arial"/>
              </a:rPr>
              <a:t> </a:t>
            </a:r>
            <a:r>
              <a:rPr sz="1244" spc="13" dirty="0">
                <a:solidFill>
                  <a:prstClr val="black"/>
                </a:solidFill>
                <a:latin typeface="Arial"/>
                <a:cs typeface="Arial"/>
              </a:rPr>
              <a:t>syndrome</a:t>
            </a:r>
            <a:r>
              <a:rPr sz="1244" spc="-147" dirty="0">
                <a:solidFill>
                  <a:prstClr val="black"/>
                </a:solidFill>
                <a:latin typeface="Arial"/>
                <a:cs typeface="Arial"/>
              </a:rPr>
              <a:t> </a:t>
            </a:r>
            <a:r>
              <a:rPr sz="1244" spc="9" dirty="0">
                <a:solidFill>
                  <a:prstClr val="black"/>
                </a:solidFill>
                <a:latin typeface="Arial"/>
                <a:cs typeface="Arial"/>
              </a:rPr>
              <a:t>not</a:t>
            </a:r>
            <a:r>
              <a:rPr sz="1244" spc="-67" dirty="0">
                <a:solidFill>
                  <a:prstClr val="black"/>
                </a:solidFill>
                <a:latin typeface="Arial"/>
                <a:cs typeface="Arial"/>
              </a:rPr>
              <a:t> </a:t>
            </a:r>
            <a:r>
              <a:rPr sz="1244" spc="4" dirty="0">
                <a:solidFill>
                  <a:prstClr val="black"/>
                </a:solidFill>
                <a:latin typeface="Arial"/>
                <a:cs typeface="Arial"/>
              </a:rPr>
              <a:t>resulting</a:t>
            </a:r>
            <a:r>
              <a:rPr sz="1244" spc="-58" dirty="0">
                <a:solidFill>
                  <a:prstClr val="black"/>
                </a:solidFill>
                <a:latin typeface="Arial"/>
                <a:cs typeface="Arial"/>
              </a:rPr>
              <a:t> </a:t>
            </a:r>
            <a:r>
              <a:rPr sz="1244" spc="-9" dirty="0">
                <a:solidFill>
                  <a:prstClr val="black"/>
                </a:solidFill>
                <a:latin typeface="Arial"/>
                <a:cs typeface="Arial"/>
              </a:rPr>
              <a:t>in</a:t>
            </a:r>
            <a:r>
              <a:rPr sz="1244" spc="-58" dirty="0">
                <a:solidFill>
                  <a:prstClr val="black"/>
                </a:solidFill>
                <a:latin typeface="Arial"/>
                <a:cs typeface="Arial"/>
              </a:rPr>
              <a:t> </a:t>
            </a:r>
            <a:r>
              <a:rPr sz="1244" spc="9" dirty="0">
                <a:solidFill>
                  <a:prstClr val="black"/>
                </a:solidFill>
                <a:latin typeface="Arial"/>
                <a:cs typeface="Arial"/>
              </a:rPr>
              <a:t>MI,</a:t>
            </a:r>
            <a:endParaRPr sz="1244">
              <a:solidFill>
                <a:prstClr val="black"/>
              </a:solidFill>
              <a:latin typeface="Arial"/>
              <a:cs typeface="Arial"/>
            </a:endParaRPr>
          </a:p>
          <a:p>
            <a:pPr algn="ctr" defTabSz="812810">
              <a:lnSpc>
                <a:spcPts val="1457"/>
              </a:lnSpc>
              <a:tabLst>
                <a:tab pos="209412" algn="l"/>
                <a:tab pos="7924335" algn="l"/>
              </a:tabLst>
            </a:pPr>
            <a:r>
              <a:rPr sz="1244" u="heavy" dirty="0">
                <a:solidFill>
                  <a:prstClr val="black"/>
                </a:solidFill>
                <a:uFill>
                  <a:solidFill>
                    <a:srgbClr val="CC0000"/>
                  </a:solidFill>
                </a:uFill>
                <a:latin typeface="Times New Roman"/>
                <a:cs typeface="Times New Roman"/>
              </a:rPr>
              <a:t> 	</a:t>
            </a:r>
            <a:r>
              <a:rPr sz="1244" u="heavy" spc="13" dirty="0">
                <a:solidFill>
                  <a:prstClr val="black"/>
                </a:solidFill>
                <a:uFill>
                  <a:solidFill>
                    <a:srgbClr val="CC0000"/>
                  </a:solidFill>
                </a:uFill>
                <a:latin typeface="Arial"/>
                <a:cs typeface="Arial"/>
              </a:rPr>
              <a:t>non-fatal</a:t>
            </a:r>
            <a:r>
              <a:rPr sz="1244" u="heavy" spc="-89" dirty="0">
                <a:solidFill>
                  <a:prstClr val="black"/>
                </a:solidFill>
                <a:uFill>
                  <a:solidFill>
                    <a:srgbClr val="CC0000"/>
                  </a:solidFill>
                </a:uFill>
                <a:latin typeface="Arial"/>
                <a:cs typeface="Arial"/>
              </a:rPr>
              <a:t> </a:t>
            </a:r>
            <a:r>
              <a:rPr sz="1244" u="heavy" spc="9" dirty="0">
                <a:solidFill>
                  <a:prstClr val="black"/>
                </a:solidFill>
                <a:uFill>
                  <a:solidFill>
                    <a:srgbClr val="CC0000"/>
                  </a:solidFill>
                </a:uFill>
                <a:latin typeface="Arial"/>
                <a:cs typeface="Arial"/>
              </a:rPr>
              <a:t>stroke,</a:t>
            </a:r>
            <a:r>
              <a:rPr sz="1244" u="heavy" spc="-67" dirty="0">
                <a:solidFill>
                  <a:prstClr val="black"/>
                </a:solidFill>
                <a:uFill>
                  <a:solidFill>
                    <a:srgbClr val="CC0000"/>
                  </a:solidFill>
                </a:uFill>
                <a:latin typeface="Arial"/>
                <a:cs typeface="Arial"/>
              </a:rPr>
              <a:t> </a:t>
            </a:r>
            <a:r>
              <a:rPr sz="1244" u="heavy" spc="13" dirty="0">
                <a:solidFill>
                  <a:prstClr val="black"/>
                </a:solidFill>
                <a:uFill>
                  <a:solidFill>
                    <a:srgbClr val="CC0000"/>
                  </a:solidFill>
                </a:uFill>
                <a:latin typeface="Arial"/>
                <a:cs typeface="Arial"/>
              </a:rPr>
              <a:t>non-fatal</a:t>
            </a:r>
            <a:r>
              <a:rPr sz="1244" u="heavy" spc="-84" dirty="0">
                <a:solidFill>
                  <a:prstClr val="black"/>
                </a:solidFill>
                <a:uFill>
                  <a:solidFill>
                    <a:srgbClr val="CC0000"/>
                  </a:solidFill>
                </a:uFill>
                <a:latin typeface="Arial"/>
                <a:cs typeface="Arial"/>
              </a:rPr>
              <a:t> </a:t>
            </a:r>
            <a:r>
              <a:rPr sz="1244" u="heavy" spc="9" dirty="0">
                <a:solidFill>
                  <a:prstClr val="black"/>
                </a:solidFill>
                <a:uFill>
                  <a:solidFill>
                    <a:srgbClr val="CC0000"/>
                  </a:solidFill>
                </a:uFill>
                <a:latin typeface="Arial"/>
                <a:cs typeface="Arial"/>
              </a:rPr>
              <a:t>acute</a:t>
            </a:r>
            <a:r>
              <a:rPr sz="1244" u="heavy" spc="-58" dirty="0">
                <a:solidFill>
                  <a:prstClr val="black"/>
                </a:solidFill>
                <a:uFill>
                  <a:solidFill>
                    <a:srgbClr val="CC0000"/>
                  </a:solidFill>
                </a:uFill>
                <a:latin typeface="Arial"/>
                <a:cs typeface="Arial"/>
              </a:rPr>
              <a:t> </a:t>
            </a:r>
            <a:r>
              <a:rPr sz="1244" u="heavy" spc="4" dirty="0">
                <a:solidFill>
                  <a:prstClr val="black"/>
                </a:solidFill>
                <a:uFill>
                  <a:solidFill>
                    <a:srgbClr val="CC0000"/>
                  </a:solidFill>
                </a:uFill>
                <a:latin typeface="Arial"/>
                <a:cs typeface="Arial"/>
              </a:rPr>
              <a:t>decompensated</a:t>
            </a:r>
            <a:r>
              <a:rPr sz="1244" u="heavy" spc="-147" dirty="0">
                <a:solidFill>
                  <a:prstClr val="black"/>
                </a:solidFill>
                <a:uFill>
                  <a:solidFill>
                    <a:srgbClr val="CC0000"/>
                  </a:solidFill>
                </a:uFill>
                <a:latin typeface="Arial"/>
                <a:cs typeface="Arial"/>
              </a:rPr>
              <a:t> </a:t>
            </a:r>
            <a:r>
              <a:rPr sz="1244" u="heavy" spc="13" dirty="0">
                <a:solidFill>
                  <a:prstClr val="black"/>
                </a:solidFill>
                <a:uFill>
                  <a:solidFill>
                    <a:srgbClr val="CC0000"/>
                  </a:solidFill>
                </a:uFill>
                <a:latin typeface="Arial"/>
                <a:cs typeface="Arial"/>
              </a:rPr>
              <a:t>heart</a:t>
            </a:r>
            <a:r>
              <a:rPr sz="1244" u="heavy" spc="-67" dirty="0">
                <a:solidFill>
                  <a:prstClr val="black"/>
                </a:solidFill>
                <a:uFill>
                  <a:solidFill>
                    <a:srgbClr val="CC0000"/>
                  </a:solidFill>
                </a:uFill>
                <a:latin typeface="Arial"/>
                <a:cs typeface="Arial"/>
              </a:rPr>
              <a:t> </a:t>
            </a:r>
            <a:r>
              <a:rPr sz="1244" u="heavy" spc="4" dirty="0">
                <a:solidFill>
                  <a:prstClr val="black"/>
                </a:solidFill>
                <a:uFill>
                  <a:solidFill>
                    <a:srgbClr val="CC0000"/>
                  </a:solidFill>
                </a:uFill>
                <a:latin typeface="Arial"/>
                <a:cs typeface="Arial"/>
              </a:rPr>
              <a:t>failure,</a:t>
            </a:r>
            <a:r>
              <a:rPr sz="1244" u="heavy" spc="-67" dirty="0">
                <a:solidFill>
                  <a:prstClr val="black"/>
                </a:solidFill>
                <a:uFill>
                  <a:solidFill>
                    <a:srgbClr val="CC0000"/>
                  </a:solidFill>
                </a:uFill>
                <a:latin typeface="Arial"/>
                <a:cs typeface="Arial"/>
              </a:rPr>
              <a:t> </a:t>
            </a:r>
            <a:r>
              <a:rPr sz="1244" u="heavy" spc="9" dirty="0">
                <a:solidFill>
                  <a:prstClr val="black"/>
                </a:solidFill>
                <a:uFill>
                  <a:solidFill>
                    <a:srgbClr val="CC0000"/>
                  </a:solidFill>
                </a:uFill>
                <a:latin typeface="Arial"/>
                <a:cs typeface="Arial"/>
              </a:rPr>
              <a:t>and</a:t>
            </a:r>
            <a:r>
              <a:rPr sz="1244" u="heavy" spc="-58" dirty="0">
                <a:solidFill>
                  <a:prstClr val="black"/>
                </a:solidFill>
                <a:uFill>
                  <a:solidFill>
                    <a:srgbClr val="CC0000"/>
                  </a:solidFill>
                </a:uFill>
                <a:latin typeface="Arial"/>
                <a:cs typeface="Arial"/>
              </a:rPr>
              <a:t> </a:t>
            </a:r>
            <a:r>
              <a:rPr sz="1244" u="heavy" spc="-18" dirty="0">
                <a:solidFill>
                  <a:prstClr val="black"/>
                </a:solidFill>
                <a:uFill>
                  <a:solidFill>
                    <a:srgbClr val="CC0000"/>
                  </a:solidFill>
                </a:uFill>
                <a:latin typeface="Arial"/>
                <a:cs typeface="Arial"/>
              </a:rPr>
              <a:t>CVD</a:t>
            </a:r>
            <a:r>
              <a:rPr sz="1244" u="heavy" spc="-84" dirty="0">
                <a:solidFill>
                  <a:prstClr val="black"/>
                </a:solidFill>
                <a:uFill>
                  <a:solidFill>
                    <a:srgbClr val="CC0000"/>
                  </a:solidFill>
                </a:uFill>
                <a:latin typeface="Arial"/>
                <a:cs typeface="Arial"/>
              </a:rPr>
              <a:t> </a:t>
            </a:r>
            <a:r>
              <a:rPr sz="1244" u="heavy" spc="13" dirty="0">
                <a:solidFill>
                  <a:prstClr val="black"/>
                </a:solidFill>
                <a:uFill>
                  <a:solidFill>
                    <a:srgbClr val="CC0000"/>
                  </a:solidFill>
                </a:uFill>
                <a:latin typeface="Arial"/>
                <a:cs typeface="Arial"/>
              </a:rPr>
              <a:t>death.	</a:t>
            </a:r>
            <a:endParaRPr sz="1244">
              <a:solidFill>
                <a:prstClr val="black"/>
              </a:solidFill>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564" rIns="0" bIns="0" rtlCol="0">
            <a:spAutoFit/>
          </a:bodyPr>
          <a:lstStyle/>
          <a:p>
            <a:pPr marL="67734" defTabSz="812810">
              <a:spcBef>
                <a:spcPts val="4"/>
              </a:spcBef>
            </a:pPr>
            <a:r>
              <a:rPr spc="-4" dirty="0">
                <a:solidFill>
                  <a:prstClr val="black"/>
                </a:solidFill>
              </a:rPr>
              <a:t>AGS</a:t>
            </a:r>
            <a:r>
              <a:rPr spc="-62" dirty="0">
                <a:solidFill>
                  <a:prstClr val="black"/>
                </a:solidFill>
              </a:rPr>
              <a:t> </a:t>
            </a:r>
            <a:r>
              <a:rPr spc="27" dirty="0">
                <a:solidFill>
                  <a:prstClr val="black"/>
                </a:solidFill>
              </a:rPr>
              <a:t>2016</a:t>
            </a:r>
          </a:p>
          <a:p>
            <a:pPr marL="11289" defTabSz="812810"/>
            <a:r>
              <a:rPr spc="27" dirty="0">
                <a:solidFill>
                  <a:prstClr val="black"/>
                </a:solidFill>
              </a:rPr>
              <a:t>S</a:t>
            </a:r>
            <a:r>
              <a:rPr spc="36" dirty="0">
                <a:solidFill>
                  <a:prstClr val="black"/>
                </a:solidFill>
              </a:rPr>
              <a:t>y</a:t>
            </a:r>
            <a:r>
              <a:rPr spc="9" dirty="0">
                <a:solidFill>
                  <a:prstClr val="black"/>
                </a:solidFill>
              </a:rPr>
              <a:t>m</a:t>
            </a:r>
            <a:r>
              <a:rPr spc="-13" dirty="0">
                <a:solidFill>
                  <a:prstClr val="black"/>
                </a:solidFill>
              </a:rPr>
              <a:t>po</a:t>
            </a:r>
            <a:r>
              <a:rPr spc="36" dirty="0">
                <a:solidFill>
                  <a:prstClr val="black"/>
                </a:solidFill>
              </a:rPr>
              <a:t>s</a:t>
            </a:r>
            <a:r>
              <a:rPr spc="18" dirty="0">
                <a:solidFill>
                  <a:prstClr val="black"/>
                </a:solidFill>
              </a:rPr>
              <a:t>i</a:t>
            </a:r>
            <a:r>
              <a:rPr spc="-13" dirty="0">
                <a:solidFill>
                  <a:prstClr val="black"/>
                </a:solidFill>
              </a:rPr>
              <a:t>u</a:t>
            </a:r>
            <a:r>
              <a:rPr dirty="0">
                <a:solidFill>
                  <a:prstClr val="black"/>
                </a:solidFill>
              </a:rPr>
              <a:t>m</a:t>
            </a:r>
          </a:p>
        </p:txBody>
      </p:sp>
      <p:sp>
        <p:nvSpPr>
          <p:cNvPr id="12" name="object 12"/>
          <p:cNvSpPr txBox="1">
            <a:spLocks noGrp="1"/>
          </p:cNvSpPr>
          <p:nvPr>
            <p:ph type="sldNum" sz="quarter" idx="7"/>
          </p:nvPr>
        </p:nvSpPr>
        <p:spPr>
          <a:prstGeom prst="rect">
            <a:avLst/>
          </a:prstGeom>
        </p:spPr>
        <p:txBody>
          <a:bodyPr vert="horz" wrap="square" lIns="0" tIns="564" rIns="0" bIns="0" rtlCol="0">
            <a:spAutoFit/>
          </a:bodyPr>
          <a:lstStyle/>
          <a:p>
            <a:pPr marL="33867" defTabSz="812810">
              <a:spcBef>
                <a:spcPts val="4"/>
              </a:spcBef>
            </a:pPr>
            <a:fld id="{81D60167-4931-47E6-BA6A-407CBD079E47}" type="slidenum">
              <a:rPr dirty="0">
                <a:solidFill>
                  <a:prstClr val="black"/>
                </a:solidFill>
              </a:rPr>
              <a:pPr marL="33867" defTabSz="812810">
                <a:spcBef>
                  <a:spcPts val="4"/>
                </a:spcBef>
              </a:pPr>
              <a:t>34</a:t>
            </a:fld>
            <a:endParaRPr dirty="0">
              <a:solidFill>
                <a:prstClr val="black"/>
              </a:solidFill>
            </a:endParaRPr>
          </a:p>
        </p:txBody>
      </p:sp>
      <p:sp>
        <p:nvSpPr>
          <p:cNvPr id="10" name="object 10"/>
          <p:cNvSpPr txBox="1"/>
          <p:nvPr/>
        </p:nvSpPr>
        <p:spPr>
          <a:xfrm>
            <a:off x="1809079" y="1211863"/>
            <a:ext cx="6404186" cy="339631"/>
          </a:xfrm>
          <a:prstGeom prst="rect">
            <a:avLst/>
          </a:prstGeom>
        </p:spPr>
        <p:txBody>
          <a:bodyPr vert="horz" wrap="square" lIns="0" tIns="11289" rIns="0" bIns="0" rtlCol="0">
            <a:spAutoFit/>
          </a:bodyPr>
          <a:lstStyle/>
          <a:p>
            <a:pPr marL="11289" defTabSz="812810">
              <a:spcBef>
                <a:spcPts val="89"/>
              </a:spcBef>
              <a:tabLst>
                <a:tab pos="3939307" algn="l"/>
              </a:tabLst>
            </a:pPr>
            <a:r>
              <a:rPr sz="2133" b="1" spc="-18" dirty="0">
                <a:solidFill>
                  <a:prstClr val="black"/>
                </a:solidFill>
                <a:latin typeface="Arial"/>
                <a:cs typeface="Arial"/>
              </a:rPr>
              <a:t>Primary</a:t>
            </a:r>
            <a:r>
              <a:rPr sz="2133" b="1" spc="98" dirty="0">
                <a:solidFill>
                  <a:prstClr val="black"/>
                </a:solidFill>
                <a:latin typeface="Arial"/>
                <a:cs typeface="Arial"/>
              </a:rPr>
              <a:t> </a:t>
            </a:r>
            <a:r>
              <a:rPr sz="2133" b="1" dirty="0">
                <a:solidFill>
                  <a:prstClr val="black"/>
                </a:solidFill>
                <a:latin typeface="Arial"/>
                <a:cs typeface="Arial"/>
              </a:rPr>
              <a:t>Outcome	</a:t>
            </a:r>
            <a:r>
              <a:rPr sz="2133" b="1" spc="-9" dirty="0">
                <a:solidFill>
                  <a:prstClr val="black"/>
                </a:solidFill>
                <a:latin typeface="Arial"/>
                <a:cs typeface="Arial"/>
              </a:rPr>
              <a:t>All-Cause</a:t>
            </a:r>
            <a:r>
              <a:rPr sz="2133" b="1" spc="-44" dirty="0">
                <a:solidFill>
                  <a:prstClr val="black"/>
                </a:solidFill>
                <a:latin typeface="Arial"/>
                <a:cs typeface="Arial"/>
              </a:rPr>
              <a:t> </a:t>
            </a:r>
            <a:r>
              <a:rPr sz="2133" b="1" dirty="0">
                <a:solidFill>
                  <a:prstClr val="black"/>
                </a:solidFill>
                <a:latin typeface="Arial"/>
                <a:cs typeface="Arial"/>
              </a:rPr>
              <a:t>Mortality</a:t>
            </a:r>
            <a:endParaRPr sz="2133">
              <a:solidFill>
                <a:prstClr val="black"/>
              </a:solidFill>
              <a:latin typeface="Arial"/>
              <a:cs typeface="Arial"/>
            </a:endParaRPr>
          </a:p>
        </p:txBody>
      </p:sp>
    </p:spTree>
    <p:extLst>
      <p:ext uri="{BB962C8B-B14F-4D97-AF65-F5344CB8AC3E}">
        <p14:creationId xmlns:p14="http://schemas.microsoft.com/office/powerpoint/2010/main" val="2153572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313" y="1154853"/>
            <a:ext cx="2587413" cy="531222"/>
          </a:xfrm>
          <a:prstGeom prst="rect">
            <a:avLst/>
          </a:prstGeom>
        </p:spPr>
        <p:txBody>
          <a:bodyPr vert="horz" wrap="square" lIns="0" tIns="11289" rIns="0" bIns="0" rtlCol="0">
            <a:spAutoFit/>
          </a:bodyPr>
          <a:lstStyle/>
          <a:p>
            <a:pPr marL="11289">
              <a:spcBef>
                <a:spcPts val="89"/>
              </a:spcBef>
            </a:pPr>
            <a:r>
              <a:rPr sz="3378" spc="-13" dirty="0"/>
              <a:t>Conclusions</a:t>
            </a:r>
            <a:endParaRPr sz="3378"/>
          </a:p>
        </p:txBody>
      </p:sp>
      <p:sp>
        <p:nvSpPr>
          <p:cNvPr id="4" name="object 4"/>
          <p:cNvSpPr txBox="1">
            <a:spLocks noGrp="1"/>
          </p:cNvSpPr>
          <p:nvPr>
            <p:ph type="ftr" sz="quarter" idx="5"/>
          </p:nvPr>
        </p:nvSpPr>
        <p:spPr>
          <a:prstGeom prst="rect">
            <a:avLst/>
          </a:prstGeom>
        </p:spPr>
        <p:txBody>
          <a:bodyPr vert="horz" wrap="square" lIns="0" tIns="564" rIns="0" bIns="0" rtlCol="0">
            <a:spAutoFit/>
          </a:bodyPr>
          <a:lstStyle/>
          <a:p>
            <a:pPr marL="67734" defTabSz="812810">
              <a:spcBef>
                <a:spcPts val="4"/>
              </a:spcBef>
            </a:pPr>
            <a:r>
              <a:rPr spc="-4" dirty="0">
                <a:solidFill>
                  <a:prstClr val="black"/>
                </a:solidFill>
              </a:rPr>
              <a:t>AGS</a:t>
            </a:r>
            <a:r>
              <a:rPr spc="-62" dirty="0">
                <a:solidFill>
                  <a:prstClr val="black"/>
                </a:solidFill>
              </a:rPr>
              <a:t> </a:t>
            </a:r>
            <a:r>
              <a:rPr spc="27" dirty="0">
                <a:solidFill>
                  <a:prstClr val="black"/>
                </a:solidFill>
              </a:rPr>
              <a:t>2016</a:t>
            </a:r>
          </a:p>
          <a:p>
            <a:pPr marL="11289" defTabSz="812810"/>
            <a:r>
              <a:rPr spc="27" dirty="0">
                <a:solidFill>
                  <a:prstClr val="black"/>
                </a:solidFill>
              </a:rPr>
              <a:t>S</a:t>
            </a:r>
            <a:r>
              <a:rPr spc="36" dirty="0">
                <a:solidFill>
                  <a:prstClr val="black"/>
                </a:solidFill>
              </a:rPr>
              <a:t>y</a:t>
            </a:r>
            <a:r>
              <a:rPr spc="9" dirty="0">
                <a:solidFill>
                  <a:prstClr val="black"/>
                </a:solidFill>
              </a:rPr>
              <a:t>m</a:t>
            </a:r>
            <a:r>
              <a:rPr spc="-13" dirty="0">
                <a:solidFill>
                  <a:prstClr val="black"/>
                </a:solidFill>
              </a:rPr>
              <a:t>po</a:t>
            </a:r>
            <a:r>
              <a:rPr spc="36" dirty="0">
                <a:solidFill>
                  <a:prstClr val="black"/>
                </a:solidFill>
              </a:rPr>
              <a:t>s</a:t>
            </a:r>
            <a:r>
              <a:rPr spc="18" dirty="0">
                <a:solidFill>
                  <a:prstClr val="black"/>
                </a:solidFill>
              </a:rPr>
              <a:t>i</a:t>
            </a:r>
            <a:r>
              <a:rPr spc="-13" dirty="0">
                <a:solidFill>
                  <a:prstClr val="black"/>
                </a:solidFill>
              </a:rPr>
              <a:t>u</a:t>
            </a:r>
            <a:r>
              <a:rPr dirty="0">
                <a:solidFill>
                  <a:prstClr val="black"/>
                </a:solidFill>
              </a:rPr>
              <a:t>m</a:t>
            </a:r>
          </a:p>
        </p:txBody>
      </p:sp>
      <p:sp>
        <p:nvSpPr>
          <p:cNvPr id="5" name="object 5"/>
          <p:cNvSpPr txBox="1">
            <a:spLocks noGrp="1"/>
          </p:cNvSpPr>
          <p:nvPr>
            <p:ph type="sldNum" sz="quarter" idx="7"/>
          </p:nvPr>
        </p:nvSpPr>
        <p:spPr>
          <a:prstGeom prst="rect">
            <a:avLst/>
          </a:prstGeom>
        </p:spPr>
        <p:txBody>
          <a:bodyPr vert="horz" wrap="square" lIns="0" tIns="564" rIns="0" bIns="0" rtlCol="0">
            <a:spAutoFit/>
          </a:bodyPr>
          <a:lstStyle/>
          <a:p>
            <a:pPr marL="33867" defTabSz="812810">
              <a:spcBef>
                <a:spcPts val="4"/>
              </a:spcBef>
            </a:pPr>
            <a:fld id="{81D60167-4931-47E6-BA6A-407CBD079E47}" type="slidenum">
              <a:rPr dirty="0">
                <a:solidFill>
                  <a:prstClr val="black"/>
                </a:solidFill>
              </a:rPr>
              <a:pPr marL="33867" defTabSz="812810">
                <a:spcBef>
                  <a:spcPts val="4"/>
                </a:spcBef>
              </a:pPr>
              <a:t>35</a:t>
            </a:fld>
            <a:endParaRPr dirty="0">
              <a:solidFill>
                <a:prstClr val="black"/>
              </a:solidFill>
            </a:endParaRPr>
          </a:p>
        </p:txBody>
      </p:sp>
      <p:sp>
        <p:nvSpPr>
          <p:cNvPr id="3" name="object 3"/>
          <p:cNvSpPr txBox="1"/>
          <p:nvPr/>
        </p:nvSpPr>
        <p:spPr>
          <a:xfrm>
            <a:off x="637258" y="1923062"/>
            <a:ext cx="7611533" cy="3680295"/>
          </a:xfrm>
          <a:prstGeom prst="rect">
            <a:avLst/>
          </a:prstGeom>
        </p:spPr>
        <p:txBody>
          <a:bodyPr vert="horz" wrap="square" lIns="0" tIns="56444" rIns="0" bIns="0" rtlCol="0">
            <a:spAutoFit/>
          </a:bodyPr>
          <a:lstStyle/>
          <a:p>
            <a:pPr marL="428983" marR="629928" indent="-417694" defTabSz="812810">
              <a:lnSpc>
                <a:spcPts val="2667"/>
              </a:lnSpc>
              <a:spcBef>
                <a:spcPts val="444"/>
              </a:spcBef>
              <a:buClr>
                <a:srgbClr val="CC0000"/>
              </a:buClr>
              <a:buFont typeface="Wingdings"/>
              <a:buChar char=""/>
              <a:tabLst>
                <a:tab pos="428419" algn="l"/>
                <a:tab pos="428983" algn="l"/>
              </a:tabLst>
            </a:pPr>
            <a:r>
              <a:rPr sz="2489" spc="4" dirty="0">
                <a:solidFill>
                  <a:prstClr val="black"/>
                </a:solidFill>
                <a:latin typeface="Arial"/>
                <a:cs typeface="Arial"/>
              </a:rPr>
              <a:t>The SPRINT-Senior </a:t>
            </a:r>
            <a:r>
              <a:rPr sz="2489" spc="9" dirty="0">
                <a:solidFill>
                  <a:prstClr val="black"/>
                </a:solidFill>
                <a:latin typeface="Arial"/>
                <a:cs typeface="Arial"/>
              </a:rPr>
              <a:t>cohort </a:t>
            </a:r>
            <a:r>
              <a:rPr sz="2489" spc="-13" dirty="0">
                <a:solidFill>
                  <a:prstClr val="black"/>
                </a:solidFill>
                <a:latin typeface="Arial"/>
                <a:cs typeface="Arial"/>
              </a:rPr>
              <a:t>is </a:t>
            </a:r>
            <a:r>
              <a:rPr sz="2489" spc="9" dirty="0">
                <a:solidFill>
                  <a:prstClr val="black"/>
                </a:solidFill>
                <a:latin typeface="Arial"/>
                <a:cs typeface="Arial"/>
              </a:rPr>
              <a:t>representative</a:t>
            </a:r>
            <a:r>
              <a:rPr sz="2489" spc="-369" dirty="0">
                <a:solidFill>
                  <a:prstClr val="black"/>
                </a:solidFill>
                <a:latin typeface="Arial"/>
                <a:cs typeface="Arial"/>
              </a:rPr>
              <a:t> </a:t>
            </a:r>
            <a:r>
              <a:rPr sz="2489" spc="18" dirty="0">
                <a:solidFill>
                  <a:prstClr val="black"/>
                </a:solidFill>
                <a:latin typeface="Arial"/>
                <a:cs typeface="Arial"/>
              </a:rPr>
              <a:t>of  </a:t>
            </a:r>
            <a:r>
              <a:rPr sz="2489" spc="4" dirty="0">
                <a:solidFill>
                  <a:prstClr val="black"/>
                </a:solidFill>
                <a:latin typeface="Arial"/>
                <a:cs typeface="Arial"/>
              </a:rPr>
              <a:t>community </a:t>
            </a:r>
            <a:r>
              <a:rPr sz="2489" dirty="0">
                <a:solidFill>
                  <a:prstClr val="black"/>
                </a:solidFill>
                <a:latin typeface="Arial"/>
                <a:cs typeface="Arial"/>
              </a:rPr>
              <a:t>dwelling </a:t>
            </a:r>
            <a:r>
              <a:rPr sz="2489" spc="13" dirty="0">
                <a:solidFill>
                  <a:prstClr val="black"/>
                </a:solidFill>
                <a:latin typeface="Arial"/>
                <a:cs typeface="Arial"/>
              </a:rPr>
              <a:t>older</a:t>
            </a:r>
            <a:r>
              <a:rPr sz="2489" spc="-129" dirty="0">
                <a:solidFill>
                  <a:prstClr val="black"/>
                </a:solidFill>
                <a:latin typeface="Arial"/>
                <a:cs typeface="Arial"/>
              </a:rPr>
              <a:t> </a:t>
            </a:r>
            <a:r>
              <a:rPr sz="2489" spc="13" dirty="0">
                <a:solidFill>
                  <a:prstClr val="black"/>
                </a:solidFill>
                <a:latin typeface="Arial"/>
                <a:cs typeface="Arial"/>
              </a:rPr>
              <a:t>adults</a:t>
            </a:r>
            <a:endParaRPr sz="2489">
              <a:solidFill>
                <a:prstClr val="black"/>
              </a:solidFill>
              <a:latin typeface="Arial"/>
              <a:cs typeface="Arial"/>
            </a:endParaRPr>
          </a:p>
          <a:p>
            <a:pPr marL="428983" marR="714031" indent="-417694" defTabSz="812810">
              <a:lnSpc>
                <a:spcPct val="90300"/>
              </a:lnSpc>
              <a:spcBef>
                <a:spcPts val="556"/>
              </a:spcBef>
              <a:buClr>
                <a:srgbClr val="CC0000"/>
              </a:buClr>
              <a:buFont typeface="Wingdings"/>
              <a:buChar char=""/>
              <a:tabLst>
                <a:tab pos="428419" algn="l"/>
                <a:tab pos="428983" algn="l"/>
              </a:tabLst>
            </a:pPr>
            <a:r>
              <a:rPr sz="2489" spc="13" dirty="0">
                <a:solidFill>
                  <a:prstClr val="black"/>
                </a:solidFill>
                <a:latin typeface="Arial"/>
                <a:cs typeface="Arial"/>
              </a:rPr>
              <a:t>Rates </a:t>
            </a:r>
            <a:r>
              <a:rPr sz="2489" spc="18" dirty="0">
                <a:solidFill>
                  <a:prstClr val="black"/>
                </a:solidFill>
                <a:latin typeface="Arial"/>
                <a:cs typeface="Arial"/>
              </a:rPr>
              <a:t>of hypotension, syncope, </a:t>
            </a:r>
            <a:r>
              <a:rPr sz="2489" spc="4" dirty="0">
                <a:solidFill>
                  <a:prstClr val="black"/>
                </a:solidFill>
                <a:latin typeface="Arial"/>
                <a:cs typeface="Arial"/>
              </a:rPr>
              <a:t>electrolyte  abnormalities, </a:t>
            </a:r>
            <a:r>
              <a:rPr sz="2489" spc="13" dirty="0">
                <a:solidFill>
                  <a:prstClr val="black"/>
                </a:solidFill>
                <a:latin typeface="Arial"/>
                <a:cs typeface="Arial"/>
              </a:rPr>
              <a:t>kidney </a:t>
            </a:r>
            <a:r>
              <a:rPr sz="2489" spc="-4" dirty="0">
                <a:solidFill>
                  <a:prstClr val="black"/>
                </a:solidFill>
                <a:latin typeface="Arial"/>
                <a:cs typeface="Arial"/>
              </a:rPr>
              <a:t>injury were </a:t>
            </a:r>
            <a:r>
              <a:rPr sz="2489" spc="18" dirty="0">
                <a:solidFill>
                  <a:prstClr val="black"/>
                </a:solidFill>
                <a:latin typeface="Arial"/>
                <a:cs typeface="Arial"/>
              </a:rPr>
              <a:t>higher </a:t>
            </a:r>
            <a:r>
              <a:rPr sz="2489" spc="-13" dirty="0">
                <a:solidFill>
                  <a:prstClr val="black"/>
                </a:solidFill>
                <a:latin typeface="Arial"/>
                <a:cs typeface="Arial"/>
              </a:rPr>
              <a:t>in </a:t>
            </a:r>
            <a:r>
              <a:rPr sz="2489" spc="18" dirty="0">
                <a:solidFill>
                  <a:prstClr val="black"/>
                </a:solidFill>
                <a:latin typeface="Arial"/>
                <a:cs typeface="Arial"/>
              </a:rPr>
              <a:t>the  </a:t>
            </a:r>
            <a:r>
              <a:rPr sz="2489" spc="9" dirty="0">
                <a:solidFill>
                  <a:prstClr val="black"/>
                </a:solidFill>
                <a:latin typeface="Arial"/>
                <a:cs typeface="Arial"/>
              </a:rPr>
              <a:t>intensive </a:t>
            </a:r>
            <a:r>
              <a:rPr sz="2489" spc="-9" dirty="0">
                <a:solidFill>
                  <a:prstClr val="black"/>
                </a:solidFill>
                <a:latin typeface="Arial"/>
                <a:cs typeface="Arial"/>
              </a:rPr>
              <a:t>arm, </a:t>
            </a:r>
            <a:r>
              <a:rPr sz="2489" spc="22" dirty="0">
                <a:solidFill>
                  <a:prstClr val="black"/>
                </a:solidFill>
                <a:latin typeface="Arial"/>
                <a:cs typeface="Arial"/>
              </a:rPr>
              <a:t>but not </a:t>
            </a:r>
            <a:r>
              <a:rPr sz="2489" spc="9" dirty="0">
                <a:solidFill>
                  <a:prstClr val="black"/>
                </a:solidFill>
                <a:latin typeface="Arial"/>
                <a:cs typeface="Arial"/>
              </a:rPr>
              <a:t>rates </a:t>
            </a:r>
            <a:r>
              <a:rPr sz="2489" spc="18" dirty="0">
                <a:solidFill>
                  <a:prstClr val="black"/>
                </a:solidFill>
                <a:latin typeface="Arial"/>
                <a:cs typeface="Arial"/>
              </a:rPr>
              <a:t>of </a:t>
            </a:r>
            <a:r>
              <a:rPr sz="2489" spc="4" dirty="0">
                <a:solidFill>
                  <a:prstClr val="black"/>
                </a:solidFill>
                <a:latin typeface="Arial"/>
                <a:cs typeface="Arial"/>
              </a:rPr>
              <a:t>injurious </a:t>
            </a:r>
            <a:r>
              <a:rPr sz="2489" dirty="0">
                <a:solidFill>
                  <a:prstClr val="black"/>
                </a:solidFill>
                <a:latin typeface="Arial"/>
                <a:cs typeface="Arial"/>
              </a:rPr>
              <a:t>falls</a:t>
            </a:r>
            <a:r>
              <a:rPr sz="2489" spc="-489" dirty="0">
                <a:solidFill>
                  <a:prstClr val="black"/>
                </a:solidFill>
                <a:latin typeface="Arial"/>
                <a:cs typeface="Arial"/>
              </a:rPr>
              <a:t> </a:t>
            </a:r>
            <a:r>
              <a:rPr sz="2489" spc="18" dirty="0">
                <a:solidFill>
                  <a:prstClr val="black"/>
                </a:solidFill>
                <a:latin typeface="Arial"/>
                <a:cs typeface="Arial"/>
              </a:rPr>
              <a:t>or  </a:t>
            </a:r>
            <a:r>
              <a:rPr sz="2489" spc="9" dirty="0">
                <a:solidFill>
                  <a:prstClr val="black"/>
                </a:solidFill>
                <a:latin typeface="Arial"/>
                <a:cs typeface="Arial"/>
              </a:rPr>
              <a:t>orthostatic</a:t>
            </a:r>
            <a:r>
              <a:rPr sz="2489" spc="-164" dirty="0">
                <a:solidFill>
                  <a:prstClr val="black"/>
                </a:solidFill>
                <a:latin typeface="Arial"/>
                <a:cs typeface="Arial"/>
              </a:rPr>
              <a:t> </a:t>
            </a:r>
            <a:r>
              <a:rPr sz="2489" spc="18" dirty="0">
                <a:solidFill>
                  <a:prstClr val="black"/>
                </a:solidFill>
                <a:latin typeface="Arial"/>
                <a:cs typeface="Arial"/>
              </a:rPr>
              <a:t>hypotension</a:t>
            </a:r>
            <a:endParaRPr sz="2489">
              <a:solidFill>
                <a:prstClr val="black"/>
              </a:solidFill>
              <a:latin typeface="Arial"/>
              <a:cs typeface="Arial"/>
            </a:endParaRPr>
          </a:p>
          <a:p>
            <a:pPr marL="428983" marR="4516" indent="-417694" defTabSz="812810">
              <a:lnSpc>
                <a:spcPts val="2667"/>
              </a:lnSpc>
              <a:spcBef>
                <a:spcPts val="658"/>
              </a:spcBef>
              <a:buClr>
                <a:srgbClr val="CC0000"/>
              </a:buClr>
              <a:buFont typeface="Wingdings"/>
              <a:buChar char=""/>
              <a:tabLst>
                <a:tab pos="428419" algn="l"/>
                <a:tab pos="428983" algn="l"/>
              </a:tabLst>
            </a:pPr>
            <a:r>
              <a:rPr sz="2489" dirty="0">
                <a:solidFill>
                  <a:prstClr val="black"/>
                </a:solidFill>
                <a:latin typeface="Arial"/>
                <a:cs typeface="Arial"/>
              </a:rPr>
              <a:t>Overall, </a:t>
            </a:r>
            <a:r>
              <a:rPr sz="2489" spc="18" dirty="0">
                <a:solidFill>
                  <a:prstClr val="black"/>
                </a:solidFill>
                <a:latin typeface="Arial"/>
                <a:cs typeface="Arial"/>
              </a:rPr>
              <a:t>benefits of </a:t>
            </a:r>
            <a:r>
              <a:rPr sz="2489" spc="-9" dirty="0">
                <a:solidFill>
                  <a:prstClr val="black"/>
                </a:solidFill>
                <a:latin typeface="Arial"/>
                <a:cs typeface="Arial"/>
              </a:rPr>
              <a:t>more </a:t>
            </a:r>
            <a:r>
              <a:rPr sz="2489" spc="9" dirty="0">
                <a:solidFill>
                  <a:prstClr val="black"/>
                </a:solidFill>
                <a:latin typeface="Arial"/>
                <a:cs typeface="Arial"/>
              </a:rPr>
              <a:t>intensive </a:t>
            </a:r>
            <a:r>
              <a:rPr sz="2489" spc="13" dirty="0">
                <a:solidFill>
                  <a:prstClr val="black"/>
                </a:solidFill>
                <a:latin typeface="Arial"/>
                <a:cs typeface="Arial"/>
              </a:rPr>
              <a:t>BP </a:t>
            </a:r>
            <a:r>
              <a:rPr sz="2489" dirty="0">
                <a:solidFill>
                  <a:prstClr val="black"/>
                </a:solidFill>
                <a:latin typeface="Arial"/>
                <a:cs typeface="Arial"/>
              </a:rPr>
              <a:t>lowering –  </a:t>
            </a:r>
            <a:r>
              <a:rPr sz="2489" spc="22" dirty="0">
                <a:solidFill>
                  <a:prstClr val="black"/>
                </a:solidFill>
                <a:latin typeface="Arial"/>
                <a:cs typeface="Arial"/>
              </a:rPr>
              <a:t>33% </a:t>
            </a:r>
            <a:r>
              <a:rPr sz="2489" spc="9" dirty="0">
                <a:solidFill>
                  <a:prstClr val="black"/>
                </a:solidFill>
                <a:latin typeface="Arial"/>
                <a:cs typeface="Arial"/>
              </a:rPr>
              <a:t>reduction </a:t>
            </a:r>
            <a:r>
              <a:rPr sz="2489" spc="-13" dirty="0">
                <a:solidFill>
                  <a:prstClr val="black"/>
                </a:solidFill>
                <a:latin typeface="Arial"/>
                <a:cs typeface="Arial"/>
              </a:rPr>
              <a:t>in </a:t>
            </a:r>
            <a:r>
              <a:rPr sz="2489" spc="-9" dirty="0">
                <a:solidFill>
                  <a:prstClr val="black"/>
                </a:solidFill>
                <a:latin typeface="Arial"/>
                <a:cs typeface="Arial"/>
              </a:rPr>
              <a:t>primary </a:t>
            </a:r>
            <a:r>
              <a:rPr sz="2489" spc="-13" dirty="0">
                <a:solidFill>
                  <a:prstClr val="black"/>
                </a:solidFill>
                <a:latin typeface="Arial"/>
                <a:cs typeface="Arial"/>
              </a:rPr>
              <a:t>CV </a:t>
            </a:r>
            <a:r>
              <a:rPr sz="2489" spc="13" dirty="0">
                <a:solidFill>
                  <a:prstClr val="black"/>
                </a:solidFill>
                <a:latin typeface="Arial"/>
                <a:cs typeface="Arial"/>
              </a:rPr>
              <a:t>outcome </a:t>
            </a:r>
            <a:r>
              <a:rPr sz="2489" spc="22" dirty="0">
                <a:solidFill>
                  <a:prstClr val="black"/>
                </a:solidFill>
                <a:latin typeface="Arial"/>
                <a:cs typeface="Arial"/>
              </a:rPr>
              <a:t>and 32%  </a:t>
            </a:r>
            <a:r>
              <a:rPr sz="2489" spc="9" dirty="0">
                <a:solidFill>
                  <a:prstClr val="black"/>
                </a:solidFill>
                <a:latin typeface="Arial"/>
                <a:cs typeface="Arial"/>
              </a:rPr>
              <a:t>reduction </a:t>
            </a:r>
            <a:r>
              <a:rPr sz="2489" spc="-13" dirty="0">
                <a:solidFill>
                  <a:prstClr val="black"/>
                </a:solidFill>
                <a:latin typeface="Arial"/>
                <a:cs typeface="Arial"/>
              </a:rPr>
              <a:t>in </a:t>
            </a:r>
            <a:r>
              <a:rPr sz="2489" spc="18" dirty="0">
                <a:solidFill>
                  <a:prstClr val="black"/>
                </a:solidFill>
                <a:latin typeface="Arial"/>
                <a:cs typeface="Arial"/>
              </a:rPr>
              <a:t>total </a:t>
            </a:r>
            <a:r>
              <a:rPr sz="2489" dirty="0">
                <a:solidFill>
                  <a:prstClr val="black"/>
                </a:solidFill>
                <a:latin typeface="Arial"/>
                <a:cs typeface="Arial"/>
              </a:rPr>
              <a:t>mortality – </a:t>
            </a:r>
            <a:r>
              <a:rPr sz="2489" spc="22" dirty="0">
                <a:solidFill>
                  <a:prstClr val="black"/>
                </a:solidFill>
                <a:latin typeface="Arial"/>
                <a:cs typeface="Arial"/>
              </a:rPr>
              <a:t>exceeded </a:t>
            </a:r>
            <a:r>
              <a:rPr sz="2489" spc="18" dirty="0">
                <a:solidFill>
                  <a:prstClr val="black"/>
                </a:solidFill>
                <a:latin typeface="Arial"/>
                <a:cs typeface="Arial"/>
              </a:rPr>
              <a:t>the</a:t>
            </a:r>
            <a:r>
              <a:rPr sz="2489" spc="-471" dirty="0">
                <a:solidFill>
                  <a:prstClr val="black"/>
                </a:solidFill>
                <a:latin typeface="Arial"/>
                <a:cs typeface="Arial"/>
              </a:rPr>
              <a:t> </a:t>
            </a:r>
            <a:r>
              <a:rPr sz="2489" spc="18" dirty="0">
                <a:solidFill>
                  <a:prstClr val="black"/>
                </a:solidFill>
                <a:latin typeface="Arial"/>
                <a:cs typeface="Arial"/>
              </a:rPr>
              <a:t>potential  for </a:t>
            </a:r>
            <a:r>
              <a:rPr sz="2489" dirty="0">
                <a:solidFill>
                  <a:prstClr val="black"/>
                </a:solidFill>
                <a:latin typeface="Arial"/>
                <a:cs typeface="Arial"/>
              </a:rPr>
              <a:t>harm, </a:t>
            </a:r>
            <a:r>
              <a:rPr sz="2489" spc="18" dirty="0">
                <a:solidFill>
                  <a:prstClr val="black"/>
                </a:solidFill>
                <a:latin typeface="Arial"/>
                <a:cs typeface="Arial"/>
              </a:rPr>
              <a:t>even </a:t>
            </a:r>
            <a:r>
              <a:rPr sz="2489" spc="13" dirty="0">
                <a:solidFill>
                  <a:prstClr val="black"/>
                </a:solidFill>
                <a:latin typeface="Arial"/>
                <a:cs typeface="Arial"/>
              </a:rPr>
              <a:t>among </a:t>
            </a:r>
            <a:r>
              <a:rPr sz="2489" spc="18" dirty="0">
                <a:solidFill>
                  <a:prstClr val="black"/>
                </a:solidFill>
                <a:latin typeface="Arial"/>
                <a:cs typeface="Arial"/>
              </a:rPr>
              <a:t>the </a:t>
            </a:r>
            <a:r>
              <a:rPr sz="2489" dirty="0">
                <a:solidFill>
                  <a:prstClr val="black"/>
                </a:solidFill>
                <a:latin typeface="Arial"/>
                <a:cs typeface="Arial"/>
              </a:rPr>
              <a:t>most frail </a:t>
            </a:r>
            <a:r>
              <a:rPr sz="2489" spc="13" dirty="0">
                <a:solidFill>
                  <a:prstClr val="black"/>
                </a:solidFill>
                <a:latin typeface="Arial"/>
                <a:cs typeface="Arial"/>
              </a:rPr>
              <a:t>older</a:t>
            </a:r>
            <a:r>
              <a:rPr sz="2489" spc="-427" dirty="0">
                <a:solidFill>
                  <a:prstClr val="black"/>
                </a:solidFill>
                <a:latin typeface="Arial"/>
                <a:cs typeface="Arial"/>
              </a:rPr>
              <a:t> </a:t>
            </a:r>
            <a:r>
              <a:rPr sz="2489" spc="18" dirty="0">
                <a:solidFill>
                  <a:prstClr val="black"/>
                </a:solidFill>
                <a:latin typeface="Arial"/>
                <a:cs typeface="Arial"/>
              </a:rPr>
              <a:t>patients</a:t>
            </a:r>
            <a:endParaRPr sz="2489">
              <a:solidFill>
                <a:prstClr val="black"/>
              </a:solidFill>
              <a:latin typeface="Arial"/>
              <a:cs typeface="Arial"/>
            </a:endParaRPr>
          </a:p>
        </p:txBody>
      </p:sp>
    </p:spTree>
    <p:extLst>
      <p:ext uri="{BB962C8B-B14F-4D97-AF65-F5344CB8AC3E}">
        <p14:creationId xmlns:p14="http://schemas.microsoft.com/office/powerpoint/2010/main" val="4023137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a:p>
        </p:txBody>
      </p:sp>
      <p:sp>
        <p:nvSpPr>
          <p:cNvPr id="3" name="Titel 2"/>
          <p:cNvSpPr>
            <a:spLocks noGrp="1"/>
          </p:cNvSpPr>
          <p:nvPr>
            <p:ph type="title"/>
          </p:nvPr>
        </p:nvSpPr>
        <p:spPr/>
        <p:txBody>
          <a:bodyPr>
            <a:normAutofit fontScale="90000"/>
          </a:bodyPr>
          <a:lstStyle/>
          <a:p>
            <a:endParaRPr lang="nl-BE"/>
          </a:p>
        </p:txBody>
      </p:sp>
      <p:pic>
        <p:nvPicPr>
          <p:cNvPr id="4" name="Afbeelding 3"/>
          <p:cNvPicPr>
            <a:picLocks noChangeAspect="1"/>
          </p:cNvPicPr>
          <p:nvPr/>
        </p:nvPicPr>
        <p:blipFill>
          <a:blip r:embed="rId2"/>
          <a:stretch>
            <a:fillRect/>
          </a:stretch>
        </p:blipFill>
        <p:spPr>
          <a:xfrm>
            <a:off x="714375" y="1252537"/>
            <a:ext cx="7715250" cy="4352925"/>
          </a:xfrm>
          <a:prstGeom prst="rect">
            <a:avLst/>
          </a:prstGeom>
        </p:spPr>
      </p:pic>
    </p:spTree>
    <p:extLst>
      <p:ext uri="{BB962C8B-B14F-4D97-AF65-F5344CB8AC3E}">
        <p14:creationId xmlns:p14="http://schemas.microsoft.com/office/powerpoint/2010/main" val="39044922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p:cNvSpPr>
            <a:spLocks noGrp="1" noChangeArrowheads="1"/>
          </p:cNvSpPr>
          <p:nvPr>
            <p:ph type="dt" sz="quarter" idx="4294967295"/>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10/8/2020</a:t>
            </a:r>
          </a:p>
        </p:txBody>
      </p:sp>
      <p:sp>
        <p:nvSpPr>
          <p:cNvPr id="14340" name="Footer Placeholder 4"/>
          <p:cNvSpPr>
            <a:spLocks noGrp="1" noChangeArrowheads="1"/>
          </p:cNvSpPr>
          <p:nvPr>
            <p:ph type="ftr" sz="quarter" idx="4294967295"/>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2020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Effect of Antihypertensive Medication Reduction vs Usual Care on Short-term Blood Pressure Control in Patients With Hypertension Aged 80 Years and Older: The OPTIMISE Randomized Clinical Trial</a:t>
            </a:r>
          </a:p>
        </p:txBody>
      </p:sp>
      <p:cxnSp>
        <p:nvCxnSpPr>
          <p:cNvPr id="14342" name="Straight Connector 8"/>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2020;323(20):2039-2051. doi:10.1001/jama.2020.4871</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9525" y="5225369"/>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lvl1pPr eaLnBrk="0" hangingPunct="0">
              <a:defRPr>
                <a:solidFill>
                  <a:schemeClr val="tx1"/>
                </a:solidFill>
                <a:latin typeface="Arial" panose="020B0604020202020204" pitchFamily="34" charset="0"/>
                <a:ea typeface="MS PGothic" panose="020B0600070205080204" pitchFamily="34" charset="-128"/>
              </a:defRPr>
            </a:lvl1pPr>
            <a:lvl2pPr eaLnBrk="0" hangingPunct="0">
              <a:defRPr>
                <a:solidFill>
                  <a:schemeClr val="tx1"/>
                </a:solidFill>
                <a:latin typeface="Arial" panose="020B0604020202020204" pitchFamily="34" charset="0"/>
                <a:ea typeface="MS PGothic" panose="020B0600070205080204" pitchFamily="34" charset="-128"/>
              </a:defRPr>
            </a:lvl2pPr>
            <a:lvl3pPr eaLnBrk="0" hangingPunct="0">
              <a:defRPr>
                <a:solidFill>
                  <a:schemeClr val="tx1"/>
                </a:solidFill>
                <a:latin typeface="Arial" panose="020B0604020202020204" pitchFamily="34" charset="0"/>
                <a:ea typeface="MS PGothic" panose="020B0600070205080204" pitchFamily="34" charset="-128"/>
              </a:defRPr>
            </a:lvl3pPr>
            <a:lvl4pPr eaLnBrk="0" hangingPunct="0">
              <a:defRPr>
                <a:solidFill>
                  <a:schemeClr val="tx1"/>
                </a:solidFill>
                <a:latin typeface="Arial" panose="020B0604020202020204" pitchFamily="34" charset="0"/>
                <a:ea typeface="MS PGothic" panose="020B0600070205080204" pitchFamily="34" charset="-128"/>
              </a:defRPr>
            </a:lvl4pPr>
            <a:lvl5pPr eaLnBrk="0" hangingPunct="0">
              <a:defRPr>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nl-BE" sz="1200" dirty="0">
                <a:latin typeface="Helvetica" panose="020B0604020202020204" pitchFamily="34" charset="0"/>
                <a:cs typeface="Helvetica" panose="020B0604020202020204" pitchFamily="34" charset="0"/>
              </a:rPr>
              <a:t>Primary Outcome Difference in the Proportion of Patients With Clinically Acceptable Systolic Blood Pressure Lower Than 150 mm Hg at 12 </a:t>
            </a:r>
            <a:r>
              <a:rPr lang="en-US" altLang="nl-BE" sz="1200" dirty="0" err="1">
                <a:latin typeface="Helvetica" panose="020B0604020202020204" pitchFamily="34" charset="0"/>
                <a:cs typeface="Helvetica" panose="020B0604020202020204" pitchFamily="34" charset="0"/>
              </a:rPr>
              <a:t>WeeksAbbreviations</a:t>
            </a:r>
            <a:r>
              <a:rPr lang="en-US" altLang="nl-BE" sz="1200" dirty="0">
                <a:latin typeface="Helvetica" panose="020B0604020202020204" pitchFamily="34" charset="0"/>
                <a:cs typeface="Helvetica" panose="020B0604020202020204" pitchFamily="34" charset="0"/>
              </a:rPr>
              <a:t>: EQ-5D-5L, </a:t>
            </a:r>
            <a:r>
              <a:rPr lang="en-US" altLang="nl-BE" sz="1200" dirty="0" err="1">
                <a:latin typeface="Helvetica" panose="020B0604020202020204" pitchFamily="34" charset="0"/>
                <a:cs typeface="Helvetica" panose="020B0604020202020204" pitchFamily="34" charset="0"/>
              </a:rPr>
              <a:t>EuroQoL</a:t>
            </a:r>
            <a:r>
              <a:rPr lang="en-US" altLang="nl-BE" sz="1200" dirty="0">
                <a:latin typeface="Helvetica" panose="020B0604020202020204" pitchFamily="34" charset="0"/>
                <a:cs typeface="Helvetica" panose="020B0604020202020204" pitchFamily="34" charset="0"/>
              </a:rPr>
              <a:t> 5 Dimensions 5 Levels questionnaire; RD, risk difference; RR, relative risk; SBP, systolic blood pressure.</a:t>
            </a:r>
          </a:p>
        </p:txBody>
      </p:sp>
      <p:sp>
        <p:nvSpPr>
          <p:cNvPr id="14345" name="TextBox 11"/>
          <p:cNvSpPr>
            <a:spLocks noChangeArrowheads="1"/>
          </p:cNvSpPr>
          <p:nvPr>
            <p:custDataLst>
              <p:tags r:id="rId8"/>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200" b="1" dirty="0">
              <a:latin typeface="Helvetica" panose="020B0604020202020204" pitchFamily="34" charset="0"/>
            </a:endParaRPr>
          </a:p>
        </p:txBody>
      </p:sp>
      <p:cxnSp>
        <p:nvCxnSpPr>
          <p:cNvPr id="14346" name="Straight Connector 5"/>
          <p:cNvCxnSpPr>
            <a:cxnSpLocks noChangeShapeType="1"/>
          </p:cNvCxnSpPr>
          <p:nvPr>
            <p:custDataLst>
              <p:tags r:id="rId9"/>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8" name="New picture"/>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873006" y="1909081"/>
            <a:ext cx="7689696" cy="316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19409511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78544-3DBC-9D07-8B3E-185B1A8995E9}"/>
              </a:ext>
            </a:extLst>
          </p:cNvPr>
          <p:cNvSpPr>
            <a:spLocks noGrp="1"/>
          </p:cNvSpPr>
          <p:nvPr>
            <p:ph type="title"/>
          </p:nvPr>
        </p:nvSpPr>
        <p:spPr/>
        <p:txBody>
          <a:bodyPr/>
          <a:lstStyle/>
          <a:p>
            <a:endParaRPr lang="nl-BE" dirty="0"/>
          </a:p>
        </p:txBody>
      </p:sp>
      <p:sp>
        <p:nvSpPr>
          <p:cNvPr id="4" name="Tekstvak 3">
            <a:extLst>
              <a:ext uri="{FF2B5EF4-FFF2-40B4-BE49-F238E27FC236}">
                <a16:creationId xmlns:a16="http://schemas.microsoft.com/office/drawing/2014/main" id="{D23BBB6A-AF94-D79C-6806-1759AA7372F6}"/>
              </a:ext>
            </a:extLst>
          </p:cNvPr>
          <p:cNvSpPr txBox="1"/>
          <p:nvPr/>
        </p:nvSpPr>
        <p:spPr>
          <a:xfrm>
            <a:off x="1599034" y="4615763"/>
            <a:ext cx="7544966" cy="1477328"/>
          </a:xfrm>
          <a:prstGeom prst="rect">
            <a:avLst/>
          </a:prstGeom>
          <a:noFill/>
        </p:spPr>
        <p:txBody>
          <a:bodyPr wrap="square">
            <a:spAutoFit/>
          </a:bodyPr>
          <a:lstStyle/>
          <a:p>
            <a:r>
              <a:rPr lang="nl-BE" dirty="0"/>
              <a:t>De baten/risicoverhouding van typische antipsychotica (FGA) is ongunstig. Gezien deze ongunstige baten/risicoverhouding dringt de jury aan op een beperkt gebruik van antipsychotica in deze situaties, en op het staken ervan in geval van </a:t>
            </a:r>
            <a:r>
              <a:rPr lang="nl-BE" dirty="0" err="1"/>
              <a:t>ondoeltreffendheid</a:t>
            </a:r>
            <a:r>
              <a:rPr lang="nl-BE" dirty="0"/>
              <a:t>, en zelfs in geval van verbetering, gezien de betrokken symptomen tijdelijk zijn</a:t>
            </a:r>
          </a:p>
        </p:txBody>
      </p:sp>
      <p:pic>
        <p:nvPicPr>
          <p:cNvPr id="6" name="Afbeelding 5">
            <a:extLst>
              <a:ext uri="{FF2B5EF4-FFF2-40B4-BE49-F238E27FC236}">
                <a16:creationId xmlns:a16="http://schemas.microsoft.com/office/drawing/2014/main" id="{79397A25-117B-B038-D063-7D2C1F9BA630}"/>
              </a:ext>
            </a:extLst>
          </p:cNvPr>
          <p:cNvPicPr>
            <a:picLocks noChangeAspect="1"/>
          </p:cNvPicPr>
          <p:nvPr/>
        </p:nvPicPr>
        <p:blipFill rotWithShape="1">
          <a:blip r:embed="rId2"/>
          <a:srcRect l="29082" t="19319" r="12551" b="5464"/>
          <a:stretch/>
        </p:blipFill>
        <p:spPr>
          <a:xfrm>
            <a:off x="167951" y="124734"/>
            <a:ext cx="5337111" cy="3868768"/>
          </a:xfrm>
          <a:prstGeom prst="rect">
            <a:avLst/>
          </a:prstGeom>
        </p:spPr>
      </p:pic>
    </p:spTree>
    <p:extLst>
      <p:ext uri="{BB962C8B-B14F-4D97-AF65-F5344CB8AC3E}">
        <p14:creationId xmlns:p14="http://schemas.microsoft.com/office/powerpoint/2010/main" val="3626762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5754" y="2046145"/>
            <a:ext cx="8226720" cy="857610"/>
          </a:xfrm>
        </p:spPr>
        <p:txBody>
          <a:bodyPr/>
          <a:lstStyle/>
          <a:p>
            <a:endParaRPr lang="nl-BE" dirty="0"/>
          </a:p>
        </p:txBody>
      </p:sp>
      <p:sp>
        <p:nvSpPr>
          <p:cNvPr id="3" name="Tijdelijke aanduiding voor inhoud 2"/>
          <p:cNvSpPr>
            <a:spLocks noGrp="1"/>
          </p:cNvSpPr>
          <p:nvPr>
            <p:ph sz="half" idx="1"/>
          </p:nvPr>
        </p:nvSpPr>
        <p:spPr>
          <a:xfrm>
            <a:off x="525754" y="3044171"/>
            <a:ext cx="8226720" cy="1645013"/>
          </a:xfrm>
        </p:spPr>
        <p:txBody>
          <a:bodyPr>
            <a:noAutofit/>
          </a:bodyPr>
          <a:lstStyle/>
          <a:p>
            <a:r>
              <a:rPr lang="nl-BE" sz="1800" dirty="0"/>
              <a:t>Het proces van medicatiereview is nodig maar complex</a:t>
            </a:r>
          </a:p>
          <a:p>
            <a:r>
              <a:rPr lang="nl-BE" sz="1800" dirty="0"/>
              <a:t>Ziekenhuissetting leent zich hier toe</a:t>
            </a:r>
          </a:p>
          <a:p>
            <a:r>
              <a:rPr lang="nl-BE" sz="1800" dirty="0"/>
              <a:t>Optimalisatie medicatie is dynamisch, multidisciplinair en transmuraal</a:t>
            </a:r>
          </a:p>
          <a:p>
            <a:r>
              <a:rPr lang="nl-BE" sz="1800" dirty="0"/>
              <a:t>Evidentie van effecten op belangrijke </a:t>
            </a:r>
            <a:r>
              <a:rPr lang="nl-BE" sz="1800" dirty="0" err="1"/>
              <a:t>outcomes</a:t>
            </a:r>
            <a:r>
              <a:rPr lang="nl-BE" sz="1800" dirty="0"/>
              <a:t> groeit</a:t>
            </a:r>
          </a:p>
          <a:p>
            <a:r>
              <a:rPr lang="nl-BE" sz="1800" dirty="0"/>
              <a:t>Ook evidentie dat interventies kosteneffectief zijn groeit</a:t>
            </a:r>
          </a:p>
          <a:p>
            <a:r>
              <a:rPr lang="nl-BE" sz="1800" dirty="0"/>
              <a:t>Er is nood aan interventie maar nog onduidelijkheden (belangrijkste target groep, risicofactoren, niveau van medicatiereview,…)</a:t>
            </a:r>
          </a:p>
          <a:p>
            <a:r>
              <a:rPr lang="nl-BE" sz="1800" dirty="0"/>
              <a:t>Belangrijke onderzoekvragen blijven bestaan maar eerste stappen naar een transmuraal zorgpad  kunnen gezet worden</a:t>
            </a:r>
          </a:p>
          <a:p>
            <a:r>
              <a:rPr lang="nl-BE" sz="1800" dirty="0"/>
              <a:t>Communicatie is zeer belangrijk-Vitalink als opportuniteit </a:t>
            </a:r>
          </a:p>
          <a:p>
            <a:endParaRPr lang="nl-BE" sz="1800" dirty="0"/>
          </a:p>
          <a:p>
            <a:endParaRPr lang="nl-BE" sz="1800" dirty="0"/>
          </a:p>
        </p:txBody>
      </p:sp>
      <p:pic>
        <p:nvPicPr>
          <p:cNvPr id="4" name="Picture 8" descr="\\mixer\home23\jtourn0\uzlsystem\Bureaublad\shutterstock_62275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145" y="827642"/>
            <a:ext cx="2961181" cy="196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09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7"/>
          <p:cNvSpPr>
            <a:spLocks noGrp="1"/>
          </p:cNvSpPr>
          <p:nvPr>
            <p:ph type="title"/>
          </p:nvPr>
        </p:nvSpPr>
        <p:spPr>
          <a:xfrm>
            <a:off x="2295330" y="140439"/>
            <a:ext cx="9134669" cy="1295400"/>
          </a:xfrm>
        </p:spPr>
        <p:txBody>
          <a:bodyPr rtlCol="0">
            <a:normAutofit/>
          </a:bodyPr>
          <a:lstStyle/>
          <a:p>
            <a:pPr eaLnBrk="1" fontAlgn="auto" hangingPunct="1">
              <a:spcAft>
                <a:spcPts val="0"/>
              </a:spcAft>
              <a:defRPr/>
            </a:pPr>
            <a:r>
              <a:rPr lang="nl-BE" b="1" dirty="0"/>
              <a:t>Geneesmiddelengebruik</a:t>
            </a:r>
            <a:br>
              <a:rPr lang="nl-BE" b="1" dirty="0"/>
            </a:br>
            <a:r>
              <a:rPr lang="nl-BE" b="1" dirty="0"/>
              <a:t>in Vlaanderen</a:t>
            </a:r>
            <a:endParaRPr lang="nl-BE" dirty="0"/>
          </a:p>
        </p:txBody>
      </p:sp>
      <p:sp>
        <p:nvSpPr>
          <p:cNvPr id="2" name="Rechthoek 1"/>
          <p:cNvSpPr/>
          <p:nvPr/>
        </p:nvSpPr>
        <p:spPr>
          <a:xfrm>
            <a:off x="323528" y="5517232"/>
            <a:ext cx="7677472" cy="1200329"/>
          </a:xfrm>
          <a:prstGeom prst="rect">
            <a:avLst/>
          </a:prstGeom>
        </p:spPr>
        <p:txBody>
          <a:bodyPr wrap="square">
            <a:spAutoFit/>
          </a:bodyPr>
          <a:lstStyle/>
          <a:p>
            <a:r>
              <a:rPr lang="nl-BE" dirty="0">
                <a:solidFill>
                  <a:srgbClr val="212121"/>
                </a:solidFill>
                <a:latin typeface="BlinkMacSystemFont"/>
              </a:rPr>
              <a:t>Hellemans L, Nuyts S, Hias J, van den Akker M, Van Pottelbergh G, </a:t>
            </a:r>
            <a:r>
              <a:rPr lang="nl-BE" dirty="0" err="1">
                <a:solidFill>
                  <a:srgbClr val="212121"/>
                </a:solidFill>
                <a:latin typeface="BlinkMacSystemFont"/>
              </a:rPr>
              <a:t>Rygaert</a:t>
            </a:r>
            <a:r>
              <a:rPr lang="nl-BE" dirty="0">
                <a:solidFill>
                  <a:srgbClr val="212121"/>
                </a:solidFill>
                <a:latin typeface="BlinkMacSystemFont"/>
              </a:rPr>
              <a:t> X, Spriet I, Vaes B, Tournoy J, Van der Linden L. Polypharmacy </a:t>
            </a:r>
            <a:r>
              <a:rPr lang="nl-BE" dirty="0" err="1">
                <a:solidFill>
                  <a:srgbClr val="212121"/>
                </a:solidFill>
                <a:latin typeface="BlinkMacSystemFont"/>
              </a:rPr>
              <a:t>and</a:t>
            </a:r>
            <a:r>
              <a:rPr lang="nl-BE" dirty="0">
                <a:solidFill>
                  <a:srgbClr val="212121"/>
                </a:solidFill>
                <a:latin typeface="BlinkMacSystemFont"/>
              </a:rPr>
              <a:t> </a:t>
            </a:r>
            <a:r>
              <a:rPr lang="nl-BE" dirty="0" err="1">
                <a:solidFill>
                  <a:srgbClr val="212121"/>
                </a:solidFill>
                <a:latin typeface="BlinkMacSystemFont"/>
              </a:rPr>
              <a:t>excessive</a:t>
            </a:r>
            <a:r>
              <a:rPr lang="nl-BE" dirty="0">
                <a:solidFill>
                  <a:srgbClr val="212121"/>
                </a:solidFill>
                <a:latin typeface="BlinkMacSystemFont"/>
              </a:rPr>
              <a:t> polypharmacy in community-</a:t>
            </a:r>
            <a:r>
              <a:rPr lang="nl-BE" dirty="0" err="1">
                <a:solidFill>
                  <a:srgbClr val="212121"/>
                </a:solidFill>
                <a:latin typeface="BlinkMacSystemFont"/>
              </a:rPr>
              <a:t>dwelling</a:t>
            </a:r>
            <a:r>
              <a:rPr lang="nl-BE" dirty="0">
                <a:solidFill>
                  <a:srgbClr val="212121"/>
                </a:solidFill>
                <a:latin typeface="BlinkMacSystemFont"/>
              </a:rPr>
              <a:t> </a:t>
            </a:r>
            <a:r>
              <a:rPr lang="nl-BE" dirty="0" err="1">
                <a:solidFill>
                  <a:srgbClr val="212121"/>
                </a:solidFill>
                <a:latin typeface="BlinkMacSystemFont"/>
              </a:rPr>
              <a:t>middle</a:t>
            </a:r>
            <a:r>
              <a:rPr lang="nl-BE" dirty="0">
                <a:solidFill>
                  <a:srgbClr val="212121"/>
                </a:solidFill>
                <a:latin typeface="BlinkMacSystemFont"/>
              </a:rPr>
              <a:t> </a:t>
            </a:r>
            <a:r>
              <a:rPr lang="nl-BE" dirty="0" err="1">
                <a:solidFill>
                  <a:srgbClr val="212121"/>
                </a:solidFill>
                <a:latin typeface="BlinkMacSystemFont"/>
              </a:rPr>
              <a:t>aged</a:t>
            </a:r>
            <a:r>
              <a:rPr lang="nl-BE" dirty="0">
                <a:solidFill>
                  <a:srgbClr val="212121"/>
                </a:solidFill>
                <a:latin typeface="BlinkMacSystemFont"/>
              </a:rPr>
              <a:t> </a:t>
            </a:r>
            <a:r>
              <a:rPr lang="nl-BE" dirty="0" err="1">
                <a:solidFill>
                  <a:srgbClr val="212121"/>
                </a:solidFill>
                <a:latin typeface="BlinkMacSystemFont"/>
              </a:rPr>
              <a:t>and</a:t>
            </a:r>
            <a:r>
              <a:rPr lang="nl-BE" dirty="0">
                <a:solidFill>
                  <a:srgbClr val="212121"/>
                </a:solidFill>
                <a:latin typeface="BlinkMacSystemFont"/>
              </a:rPr>
              <a:t> </a:t>
            </a:r>
            <a:r>
              <a:rPr lang="nl-BE" dirty="0" err="1">
                <a:solidFill>
                  <a:srgbClr val="212121"/>
                </a:solidFill>
                <a:latin typeface="BlinkMacSystemFont"/>
              </a:rPr>
              <a:t>aged</a:t>
            </a:r>
            <a:r>
              <a:rPr lang="nl-BE" dirty="0">
                <a:solidFill>
                  <a:srgbClr val="212121"/>
                </a:solidFill>
                <a:latin typeface="BlinkMacSystemFont"/>
              </a:rPr>
              <a:t> </a:t>
            </a:r>
            <a:r>
              <a:rPr lang="nl-BE" dirty="0" err="1">
                <a:solidFill>
                  <a:srgbClr val="212121"/>
                </a:solidFill>
                <a:latin typeface="BlinkMacSystemFont"/>
              </a:rPr>
              <a:t>adults</a:t>
            </a:r>
            <a:r>
              <a:rPr lang="nl-BE" dirty="0">
                <a:solidFill>
                  <a:srgbClr val="212121"/>
                </a:solidFill>
                <a:latin typeface="BlinkMacSystemFont"/>
              </a:rPr>
              <a:t> </a:t>
            </a:r>
            <a:r>
              <a:rPr lang="nl-BE" dirty="0" err="1">
                <a:solidFill>
                  <a:srgbClr val="212121"/>
                </a:solidFill>
                <a:latin typeface="BlinkMacSystemFont"/>
              </a:rPr>
              <a:t>between</a:t>
            </a:r>
            <a:r>
              <a:rPr lang="nl-BE" dirty="0">
                <a:solidFill>
                  <a:srgbClr val="212121"/>
                </a:solidFill>
                <a:latin typeface="BlinkMacSystemFont"/>
              </a:rPr>
              <a:t> 2011 </a:t>
            </a:r>
            <a:r>
              <a:rPr lang="nl-BE" dirty="0" err="1">
                <a:solidFill>
                  <a:srgbClr val="212121"/>
                </a:solidFill>
                <a:latin typeface="BlinkMacSystemFont"/>
              </a:rPr>
              <a:t>and</a:t>
            </a:r>
            <a:r>
              <a:rPr lang="nl-BE" dirty="0">
                <a:solidFill>
                  <a:srgbClr val="212121"/>
                </a:solidFill>
                <a:latin typeface="BlinkMacSystemFont"/>
              </a:rPr>
              <a:t> 2015. Int J </a:t>
            </a:r>
            <a:r>
              <a:rPr lang="nl-BE" dirty="0" err="1">
                <a:solidFill>
                  <a:srgbClr val="212121"/>
                </a:solidFill>
                <a:latin typeface="BlinkMacSystemFont"/>
              </a:rPr>
              <a:t>Clin</a:t>
            </a:r>
            <a:r>
              <a:rPr lang="nl-BE" dirty="0">
                <a:solidFill>
                  <a:srgbClr val="212121"/>
                </a:solidFill>
                <a:latin typeface="BlinkMacSystemFont"/>
              </a:rPr>
              <a:t> </a:t>
            </a:r>
            <a:r>
              <a:rPr lang="nl-BE" dirty="0" err="1">
                <a:solidFill>
                  <a:srgbClr val="212121"/>
                </a:solidFill>
                <a:latin typeface="BlinkMacSystemFont"/>
              </a:rPr>
              <a:t>Pract</a:t>
            </a:r>
            <a:r>
              <a:rPr lang="nl-BE" dirty="0">
                <a:solidFill>
                  <a:srgbClr val="212121"/>
                </a:solidFill>
                <a:latin typeface="BlinkMacSystemFont"/>
              </a:rPr>
              <a:t>. 2021 Apr</a:t>
            </a:r>
            <a:endParaRPr lang="nl-BE" dirty="0"/>
          </a:p>
        </p:txBody>
      </p:sp>
      <p:graphicFrame>
        <p:nvGraphicFramePr>
          <p:cNvPr id="5" name="Tijdelijke aanduiding voor inhoud 4"/>
          <p:cNvGraphicFramePr>
            <a:graphicFrameLocks noGrp="1"/>
          </p:cNvGraphicFramePr>
          <p:nvPr>
            <p:ph idx="1"/>
          </p:nvPr>
        </p:nvGraphicFramePr>
        <p:xfrm>
          <a:off x="683566" y="1417639"/>
          <a:ext cx="7317434" cy="3620820"/>
        </p:xfrm>
        <a:graphic>
          <a:graphicData uri="http://schemas.openxmlformats.org/drawingml/2006/table">
            <a:tbl>
              <a:tblPr/>
              <a:tblGrid>
                <a:gridCol w="1829359">
                  <a:extLst>
                    <a:ext uri="{9D8B030D-6E8A-4147-A177-3AD203B41FA5}">
                      <a16:colId xmlns:a16="http://schemas.microsoft.com/office/drawing/2014/main" val="2860474987"/>
                    </a:ext>
                  </a:extLst>
                </a:gridCol>
                <a:gridCol w="1555018">
                  <a:extLst>
                    <a:ext uri="{9D8B030D-6E8A-4147-A177-3AD203B41FA5}">
                      <a16:colId xmlns:a16="http://schemas.microsoft.com/office/drawing/2014/main" val="3002364090"/>
                    </a:ext>
                  </a:extLst>
                </a:gridCol>
                <a:gridCol w="2016225">
                  <a:extLst>
                    <a:ext uri="{9D8B030D-6E8A-4147-A177-3AD203B41FA5}">
                      <a16:colId xmlns:a16="http://schemas.microsoft.com/office/drawing/2014/main" val="3644268080"/>
                    </a:ext>
                  </a:extLst>
                </a:gridCol>
                <a:gridCol w="1916832">
                  <a:extLst>
                    <a:ext uri="{9D8B030D-6E8A-4147-A177-3AD203B41FA5}">
                      <a16:colId xmlns:a16="http://schemas.microsoft.com/office/drawing/2014/main" val="1430138902"/>
                    </a:ext>
                  </a:extLst>
                </a:gridCol>
              </a:tblGrid>
              <a:tr h="858636">
                <a:tc>
                  <a:txBody>
                    <a:bodyPr/>
                    <a:lstStyle/>
                    <a:p>
                      <a:pPr algn="l" fontAlgn="t"/>
                      <a:endParaRPr lang="nl-BE" b="1" dirty="0">
                        <a:solidFill>
                          <a:srgbClr val="000000"/>
                        </a:solidFill>
                        <a:effectLst/>
                      </a:endParaRPr>
                    </a:p>
                  </a:txBody>
                  <a:tcPr marL="76200" marR="76200" marT="76200" marB="762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EEEE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br>
                        <a:rPr lang="nl-BE" b="1" dirty="0">
                          <a:solidFill>
                            <a:srgbClr val="000000"/>
                          </a:solidFill>
                          <a:effectLst/>
                        </a:rPr>
                      </a:br>
                      <a:r>
                        <a:rPr lang="nl-BE" b="1" dirty="0" err="1">
                          <a:solidFill>
                            <a:srgbClr val="000000"/>
                          </a:solidFill>
                          <a:effectLst/>
                        </a:rPr>
                        <a:t>nPP</a:t>
                      </a:r>
                      <a:r>
                        <a:rPr lang="nl-BE" b="1" dirty="0">
                          <a:solidFill>
                            <a:srgbClr val="000000"/>
                          </a:solidFill>
                          <a:effectLst/>
                        </a:rPr>
                        <a:t> (n = 23 549)</a:t>
                      </a:r>
                    </a:p>
                    <a:p>
                      <a:pPr algn="l" fontAlgn="t"/>
                      <a:endParaRPr lang="nl-BE" b="1" dirty="0">
                        <a:solidFill>
                          <a:srgbClr val="000000"/>
                        </a:solidFill>
                        <a:effectLst/>
                      </a:endParaRPr>
                    </a:p>
                  </a:txBody>
                  <a:tcPr marL="76200" marR="76200" marT="76200" marB="762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EEEE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BE" b="1" dirty="0">
                          <a:solidFill>
                            <a:srgbClr val="000000"/>
                          </a:solidFill>
                          <a:effectLst/>
                        </a:rPr>
                        <a:t>PP</a:t>
                      </a:r>
                      <a:r>
                        <a:rPr lang="nl-BE" b="1" baseline="-25000" dirty="0">
                          <a:solidFill>
                            <a:srgbClr val="000000"/>
                          </a:solidFill>
                          <a:effectLst/>
                        </a:rPr>
                        <a:t>5‐9</a:t>
                      </a:r>
                      <a:r>
                        <a:rPr lang="nl-BE" b="1" dirty="0">
                          <a:solidFill>
                            <a:srgbClr val="000000"/>
                          </a:solidFill>
                          <a:effectLst/>
                        </a:rPr>
                        <a:t> (n = 12 779)</a:t>
                      </a:r>
                    </a:p>
                    <a:p>
                      <a:pPr algn="l" fontAlgn="t"/>
                      <a:endParaRPr lang="nl-BE" b="1" dirty="0">
                        <a:solidFill>
                          <a:srgbClr val="000000"/>
                        </a:solidFill>
                        <a:effectLst/>
                      </a:endParaRPr>
                    </a:p>
                  </a:txBody>
                  <a:tcPr marL="76200" marR="76200" marT="76200" marB="76200">
                    <a:lnL w="9525" cap="flat" cmpd="sng" algn="ctr">
                      <a:solidFill>
                        <a:srgbClr val="9E9E9E"/>
                      </a:solidFill>
                      <a:prstDash val="solid"/>
                      <a:round/>
                      <a:headEnd type="none" w="med" len="med"/>
                      <a:tailEnd type="none" w="med" len="med"/>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EEE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solidFill>
                            <a:srgbClr val="000000"/>
                          </a:solidFill>
                          <a:effectLst/>
                        </a:rPr>
                        <a:t>PP</a:t>
                      </a:r>
                      <a:r>
                        <a:rPr lang="nl-BE" b="1" baseline="-25000" dirty="0">
                          <a:solidFill>
                            <a:srgbClr val="000000"/>
                          </a:solidFill>
                          <a:effectLst/>
                        </a:rPr>
                        <a:t>10+</a:t>
                      </a:r>
                      <a:r>
                        <a:rPr lang="nl-BE" b="1" dirty="0">
                          <a:solidFill>
                            <a:srgbClr val="000000"/>
                          </a:solidFill>
                          <a:effectLst/>
                        </a:rPr>
                        <a:t> (n = 6957)</a:t>
                      </a:r>
                    </a:p>
                    <a:p>
                      <a:endParaRPr lang="nl-BE" dirty="0"/>
                    </a:p>
                  </a:txBody>
                  <a:tcPr>
                    <a:lnL>
                      <a:noFill/>
                    </a:lnL>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9611768"/>
                  </a:ext>
                </a:extLst>
              </a:tr>
              <a:tr h="865344">
                <a:tc>
                  <a:txBody>
                    <a:bodyPr/>
                    <a:lstStyle/>
                    <a:p>
                      <a:pPr algn="l" fontAlgn="t"/>
                      <a:r>
                        <a:rPr lang="nl-BE" b="0">
                          <a:effectLst/>
                        </a:rPr>
                        <a:t>Age (years) (median (IQR))</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54 (47‐64)</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61 (51‐71)</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66 (56‐76)</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2236743150"/>
                  </a:ext>
                </a:extLst>
              </a:tr>
              <a:tr h="623852">
                <a:tc>
                  <a:txBody>
                    <a:bodyPr/>
                    <a:lstStyle/>
                    <a:p>
                      <a:pPr algn="l" fontAlgn="t"/>
                      <a:r>
                        <a:rPr lang="nl-BE" b="0">
                          <a:effectLst/>
                        </a:rPr>
                        <a:t>40‐64 years (%)</a:t>
                      </a:r>
                    </a:p>
                  </a:txBody>
                  <a:tcPr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76</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60</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45</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4847165"/>
                  </a:ext>
                </a:extLst>
              </a:tr>
              <a:tr h="623852">
                <a:tc>
                  <a:txBody>
                    <a:bodyPr/>
                    <a:lstStyle/>
                    <a:p>
                      <a:pPr algn="l" fontAlgn="t"/>
                      <a:r>
                        <a:rPr lang="nl-BE" b="0">
                          <a:effectLst/>
                        </a:rPr>
                        <a:t>65‐74 years (%)</a:t>
                      </a:r>
                    </a:p>
                  </a:txBody>
                  <a:tcPr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13</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21</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27</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569379886"/>
                  </a:ext>
                </a:extLst>
              </a:tr>
              <a:tr h="623852">
                <a:tc>
                  <a:txBody>
                    <a:bodyPr/>
                    <a:lstStyle/>
                    <a:p>
                      <a:pPr algn="l" fontAlgn="t"/>
                      <a:r>
                        <a:rPr lang="nl-BE" b="0">
                          <a:effectLst/>
                        </a:rPr>
                        <a:t>≥75 years (%)</a:t>
                      </a:r>
                    </a:p>
                  </a:txBody>
                  <a:tcPr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11</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a:effectLst/>
                        </a:rPr>
                        <a:t>19</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nl-BE" b="0" dirty="0">
                          <a:effectLst/>
                        </a:rPr>
                        <a:t>28</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833389069"/>
                  </a:ext>
                </a:extLst>
              </a:tr>
            </a:tbl>
          </a:graphicData>
        </a:graphic>
      </p:graphicFrame>
    </p:spTree>
    <p:extLst>
      <p:ext uri="{BB962C8B-B14F-4D97-AF65-F5344CB8AC3E}">
        <p14:creationId xmlns:p14="http://schemas.microsoft.com/office/powerpoint/2010/main" val="44734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stretch>
            <a:fillRect/>
          </a:stretch>
        </p:blipFill>
        <p:spPr>
          <a:xfrm>
            <a:off x="402174" y="1906972"/>
            <a:ext cx="8395660" cy="3190836"/>
          </a:xfrm>
          <a:prstGeom prst="rect">
            <a:avLst/>
          </a:prstGeom>
        </p:spPr>
      </p:pic>
      <p:sp>
        <p:nvSpPr>
          <p:cNvPr id="5" name="Tekstvak 4"/>
          <p:cNvSpPr txBox="1"/>
          <p:nvPr/>
        </p:nvSpPr>
        <p:spPr>
          <a:xfrm>
            <a:off x="3598278" y="5601402"/>
            <a:ext cx="5472608" cy="307777"/>
          </a:xfrm>
          <a:prstGeom prst="rect">
            <a:avLst/>
          </a:prstGeom>
          <a:noFill/>
        </p:spPr>
        <p:txBody>
          <a:bodyPr wrap="square" rtlCol="0">
            <a:spAutoFit/>
          </a:bodyPr>
          <a:lstStyle/>
          <a:p>
            <a:pPr algn="r"/>
            <a:r>
              <a:rPr lang="nl-BE" sz="1400" i="1" dirty="0"/>
              <a:t>Van der Linden et al, Drugs </a:t>
            </a:r>
            <a:r>
              <a:rPr lang="nl-BE" sz="1400" i="1" dirty="0" err="1"/>
              <a:t>Aging</a:t>
            </a:r>
            <a:r>
              <a:rPr lang="nl-BE" sz="1400" i="1" dirty="0"/>
              <a:t> 2016</a:t>
            </a:r>
          </a:p>
        </p:txBody>
      </p:sp>
      <p:sp>
        <p:nvSpPr>
          <p:cNvPr id="2" name="Tekstvak 1"/>
          <p:cNvSpPr txBox="1"/>
          <p:nvPr/>
        </p:nvSpPr>
        <p:spPr>
          <a:xfrm>
            <a:off x="2692021" y="980080"/>
            <a:ext cx="4534469" cy="507831"/>
          </a:xfrm>
          <a:prstGeom prst="rect">
            <a:avLst/>
          </a:prstGeom>
          <a:noFill/>
        </p:spPr>
        <p:txBody>
          <a:bodyPr wrap="square" rtlCol="0">
            <a:spAutoFit/>
          </a:bodyPr>
          <a:lstStyle/>
          <a:p>
            <a:r>
              <a:rPr lang="nl-BE" sz="2700" b="1" dirty="0">
                <a:solidFill>
                  <a:schemeClr val="bg2"/>
                </a:solidFill>
              </a:rPr>
              <a:t>De patiënt op Geriatrie</a:t>
            </a:r>
          </a:p>
        </p:txBody>
      </p:sp>
    </p:spTree>
    <p:extLst>
      <p:ext uri="{BB962C8B-B14F-4D97-AF65-F5344CB8AC3E}">
        <p14:creationId xmlns:p14="http://schemas.microsoft.com/office/powerpoint/2010/main" val="419998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a:t>Optimalisatie van het voorschrift: </a:t>
            </a:r>
          </a:p>
          <a:p>
            <a:pPr lvl="1"/>
            <a:r>
              <a:rPr lang="nl-BE" dirty="0"/>
              <a:t>Basisprincipes</a:t>
            </a:r>
          </a:p>
        </p:txBody>
      </p:sp>
      <p:pic>
        <p:nvPicPr>
          <p:cNvPr id="4" name="Afbeelding 3"/>
          <p:cNvPicPr>
            <a:picLocks noChangeAspect="1"/>
          </p:cNvPicPr>
          <p:nvPr/>
        </p:nvPicPr>
        <p:blipFill>
          <a:blip r:embed="rId2"/>
          <a:stretch>
            <a:fillRect/>
          </a:stretch>
        </p:blipFill>
        <p:spPr>
          <a:xfrm>
            <a:off x="5803699" y="3011632"/>
            <a:ext cx="2339837" cy="2729345"/>
          </a:xfrm>
          <a:prstGeom prst="rect">
            <a:avLst/>
          </a:prstGeom>
        </p:spPr>
      </p:pic>
      <p:pic>
        <p:nvPicPr>
          <p:cNvPr id="5" name="Afbeelding 4"/>
          <p:cNvPicPr>
            <a:picLocks noChangeAspect="1"/>
          </p:cNvPicPr>
          <p:nvPr/>
        </p:nvPicPr>
        <p:blipFill>
          <a:blip r:embed="rId3"/>
          <a:stretch>
            <a:fillRect/>
          </a:stretch>
        </p:blipFill>
        <p:spPr>
          <a:xfrm>
            <a:off x="457471" y="3178860"/>
            <a:ext cx="4529138" cy="3102445"/>
          </a:xfrm>
          <a:prstGeom prst="rect">
            <a:avLst/>
          </a:prstGeom>
        </p:spPr>
      </p:pic>
    </p:spTree>
    <p:extLst>
      <p:ext uri="{BB962C8B-B14F-4D97-AF65-F5344CB8AC3E}">
        <p14:creationId xmlns:p14="http://schemas.microsoft.com/office/powerpoint/2010/main" val="322974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764932" y="2053004"/>
            <a:ext cx="7921598" cy="3842239"/>
          </a:xfrm>
        </p:spPr>
        <p:txBody>
          <a:bodyPr>
            <a:normAutofit fontScale="92500" lnSpcReduction="20000"/>
          </a:bodyPr>
          <a:lstStyle/>
          <a:p>
            <a:pPr>
              <a:buNone/>
            </a:pPr>
            <a:r>
              <a:rPr lang="en-GB" sz="2700" b="1" dirty="0"/>
              <a:t>OVER-PRESCRIBING</a:t>
            </a:r>
            <a:r>
              <a:rPr lang="en-GB" sz="2700" dirty="0"/>
              <a:t>	</a:t>
            </a:r>
            <a:r>
              <a:rPr lang="en-GB" sz="2700" dirty="0">
                <a:sym typeface="Wingdings" panose="05000000000000000000" pitchFamily="2" charset="2"/>
              </a:rPr>
              <a:t> deprescribing</a:t>
            </a:r>
            <a:r>
              <a:rPr lang="en-GB" sz="2700" dirty="0"/>
              <a:t>			</a:t>
            </a:r>
          </a:p>
          <a:p>
            <a:pPr>
              <a:buNone/>
            </a:pPr>
            <a:r>
              <a:rPr lang="en-GB" sz="1500" dirty="0"/>
              <a:t>	PPI </a:t>
            </a:r>
            <a:r>
              <a:rPr lang="en-GB" sz="1500" dirty="0" err="1"/>
              <a:t>blijven</a:t>
            </a:r>
            <a:r>
              <a:rPr lang="en-GB" sz="1500" dirty="0"/>
              <a:t> </a:t>
            </a:r>
            <a:r>
              <a:rPr lang="en-GB" sz="1500" dirty="0" err="1"/>
              <a:t>doorgeven</a:t>
            </a:r>
            <a:r>
              <a:rPr lang="en-GB" sz="1500" dirty="0"/>
              <a:t> </a:t>
            </a:r>
            <a:r>
              <a:rPr lang="en-GB" sz="1500" dirty="0" err="1"/>
              <a:t>na</a:t>
            </a:r>
            <a:r>
              <a:rPr lang="en-GB" sz="1500" dirty="0"/>
              <a:t> </a:t>
            </a:r>
            <a:r>
              <a:rPr lang="en-GB" sz="1500" dirty="0" err="1"/>
              <a:t>oesofagitis</a:t>
            </a:r>
            <a:r>
              <a:rPr lang="en-GB" sz="1500" dirty="0"/>
              <a:t> 2 </a:t>
            </a:r>
            <a:r>
              <a:rPr lang="en-GB" sz="1500" dirty="0" err="1"/>
              <a:t>jaar</a:t>
            </a:r>
            <a:r>
              <a:rPr lang="en-GB" sz="1500" dirty="0"/>
              <a:t> </a:t>
            </a:r>
            <a:r>
              <a:rPr lang="en-GB" sz="1500" dirty="0" err="1"/>
              <a:t>geleden</a:t>
            </a:r>
            <a:r>
              <a:rPr lang="en-GB" sz="1500" dirty="0"/>
              <a:t> </a:t>
            </a:r>
            <a:r>
              <a:rPr lang="en-GB" sz="1500" dirty="0" err="1"/>
              <a:t>zonder</a:t>
            </a:r>
            <a:r>
              <a:rPr lang="en-GB" sz="1500" dirty="0"/>
              <a:t> </a:t>
            </a:r>
            <a:r>
              <a:rPr lang="en-GB" sz="1500" dirty="0" err="1"/>
              <a:t>klachten</a:t>
            </a:r>
            <a:r>
              <a:rPr lang="en-GB" sz="1500" dirty="0"/>
              <a:t> of </a:t>
            </a:r>
            <a:r>
              <a:rPr lang="en-GB" sz="1500" dirty="0" err="1"/>
              <a:t>risicofactoren</a:t>
            </a:r>
            <a:endParaRPr lang="en-GB" sz="1500" dirty="0"/>
          </a:p>
          <a:p>
            <a:pPr>
              <a:buNone/>
            </a:pPr>
            <a:r>
              <a:rPr lang="en-GB" sz="1500" dirty="0"/>
              <a:t>	Haloperidol </a:t>
            </a:r>
            <a:r>
              <a:rPr lang="en-GB" sz="1500" dirty="0" err="1"/>
              <a:t>werd</a:t>
            </a:r>
            <a:r>
              <a:rPr lang="en-GB" sz="1500" dirty="0"/>
              <a:t> </a:t>
            </a:r>
            <a:r>
              <a:rPr lang="en-GB" sz="1500" dirty="0" err="1"/>
              <a:t>foutief</a:t>
            </a:r>
            <a:r>
              <a:rPr lang="en-GB" sz="1500" dirty="0"/>
              <a:t> </a:t>
            </a:r>
            <a:r>
              <a:rPr lang="en-GB" sz="1500" dirty="0" err="1"/>
              <a:t>niet</a:t>
            </a:r>
            <a:r>
              <a:rPr lang="en-GB" sz="1500" dirty="0"/>
              <a:t> </a:t>
            </a:r>
            <a:r>
              <a:rPr lang="en-GB" sz="1500" dirty="0" err="1"/>
              <a:t>gestopt</a:t>
            </a:r>
            <a:r>
              <a:rPr lang="en-GB" sz="1500" dirty="0"/>
              <a:t> </a:t>
            </a:r>
            <a:r>
              <a:rPr lang="en-GB" sz="1500" dirty="0" err="1"/>
              <a:t>tijdens</a:t>
            </a:r>
            <a:r>
              <a:rPr lang="en-GB" sz="1500" dirty="0"/>
              <a:t> ZH </a:t>
            </a:r>
            <a:r>
              <a:rPr lang="en-GB" sz="1500" dirty="0" err="1"/>
              <a:t>verblijf</a:t>
            </a:r>
            <a:r>
              <a:rPr lang="en-GB" sz="1500" dirty="0"/>
              <a:t> </a:t>
            </a:r>
            <a:r>
              <a:rPr lang="en-GB" sz="1500" dirty="0" err="1"/>
              <a:t>na</a:t>
            </a:r>
            <a:r>
              <a:rPr lang="en-GB" sz="1500" dirty="0"/>
              <a:t> </a:t>
            </a:r>
            <a:r>
              <a:rPr lang="en-GB" sz="1500" dirty="0" err="1"/>
              <a:t>volledige</a:t>
            </a:r>
            <a:r>
              <a:rPr lang="en-GB" sz="1500" dirty="0"/>
              <a:t> </a:t>
            </a:r>
            <a:r>
              <a:rPr lang="en-GB" sz="1500" dirty="0" err="1"/>
              <a:t>opheldering</a:t>
            </a:r>
            <a:r>
              <a:rPr lang="en-GB" sz="1500" dirty="0"/>
              <a:t> </a:t>
            </a:r>
            <a:r>
              <a:rPr lang="en-GB" sz="1500" dirty="0" err="1"/>
              <a:t>multifac</a:t>
            </a:r>
            <a:r>
              <a:rPr lang="en-GB" sz="1500" dirty="0"/>
              <a:t> </a:t>
            </a:r>
            <a:r>
              <a:rPr lang="en-GB" sz="1500" dirty="0" err="1"/>
              <a:t>delier</a:t>
            </a:r>
            <a:endParaRPr lang="en-GB" sz="1500" dirty="0"/>
          </a:p>
          <a:p>
            <a:pPr>
              <a:buNone/>
            </a:pPr>
            <a:r>
              <a:rPr lang="en-GB" sz="1500" dirty="0"/>
              <a:t>	antipsychotica </a:t>
            </a:r>
            <a:r>
              <a:rPr lang="en-GB" sz="1500" dirty="0" err="1"/>
              <a:t>voor</a:t>
            </a:r>
            <a:r>
              <a:rPr lang="en-GB" sz="1500" dirty="0"/>
              <a:t> ‘</a:t>
            </a:r>
            <a:r>
              <a:rPr lang="en-GB" sz="1500" dirty="0" err="1"/>
              <a:t>verwardheid’zonder</a:t>
            </a:r>
            <a:r>
              <a:rPr lang="en-GB" sz="1500" dirty="0"/>
              <a:t> component </a:t>
            </a:r>
            <a:r>
              <a:rPr lang="en-GB" sz="1500" dirty="0" err="1"/>
              <a:t>agressie</a:t>
            </a:r>
            <a:r>
              <a:rPr lang="en-GB" sz="1500" dirty="0"/>
              <a:t> </a:t>
            </a:r>
            <a:r>
              <a:rPr lang="en-GB" sz="1500" dirty="0" err="1"/>
              <a:t>bij</a:t>
            </a:r>
            <a:r>
              <a:rPr lang="en-GB" sz="1500" dirty="0"/>
              <a:t> BPSD</a:t>
            </a:r>
          </a:p>
          <a:p>
            <a:pPr>
              <a:buNone/>
            </a:pPr>
            <a:r>
              <a:rPr lang="en-GB" sz="1500" dirty="0"/>
              <a:t>	</a:t>
            </a:r>
          </a:p>
          <a:p>
            <a:pPr>
              <a:buNone/>
            </a:pPr>
            <a:r>
              <a:rPr lang="en-GB" sz="2700" b="1" dirty="0"/>
              <a:t>MIS-PRESCRIBING</a:t>
            </a:r>
          </a:p>
          <a:p>
            <a:pPr>
              <a:buNone/>
            </a:pPr>
            <a:r>
              <a:rPr lang="en-GB" sz="1500" dirty="0"/>
              <a:t>	carvedilol ikv HFREF </a:t>
            </a:r>
            <a:r>
              <a:rPr lang="en-GB" sz="1500" dirty="0" err="1"/>
              <a:t>slechts</a:t>
            </a:r>
            <a:r>
              <a:rPr lang="en-GB" sz="1500" dirty="0"/>
              <a:t> 1*/d </a:t>
            </a:r>
            <a:r>
              <a:rPr lang="en-GB" sz="1500" dirty="0" err="1"/>
              <a:t>toedienen</a:t>
            </a:r>
            <a:r>
              <a:rPr lang="en-GB" sz="1500" dirty="0"/>
              <a:t> </a:t>
            </a:r>
          </a:p>
          <a:p>
            <a:pPr>
              <a:buNone/>
            </a:pPr>
            <a:r>
              <a:rPr lang="en-GB" sz="1500" dirty="0"/>
              <a:t>	</a:t>
            </a:r>
            <a:r>
              <a:rPr lang="en-GB" sz="1500" dirty="0" err="1"/>
              <a:t>elke</a:t>
            </a:r>
            <a:r>
              <a:rPr lang="en-GB" sz="1500" dirty="0"/>
              <a:t> dag 70 mg </a:t>
            </a:r>
            <a:r>
              <a:rPr lang="en-GB" sz="1500" dirty="0" err="1"/>
              <a:t>alendronaat</a:t>
            </a:r>
            <a:endParaRPr lang="en-GB" sz="1500" dirty="0"/>
          </a:p>
          <a:p>
            <a:pPr>
              <a:buNone/>
            </a:pPr>
            <a:r>
              <a:rPr lang="en-GB" sz="1500" dirty="0"/>
              <a:t>	</a:t>
            </a:r>
            <a:endParaRPr lang="en-GB" sz="2700" dirty="0"/>
          </a:p>
          <a:p>
            <a:pPr>
              <a:buNone/>
            </a:pPr>
            <a:r>
              <a:rPr lang="en-GB" sz="2700" b="1" dirty="0"/>
              <a:t>UNDER-PRESCRIBING</a:t>
            </a:r>
          </a:p>
          <a:p>
            <a:pPr>
              <a:buNone/>
            </a:pPr>
            <a:r>
              <a:rPr lang="en-GB" sz="1500" dirty="0"/>
              <a:t>	</a:t>
            </a:r>
            <a:r>
              <a:rPr lang="en-GB" sz="1500" dirty="0" err="1"/>
              <a:t>geen</a:t>
            </a:r>
            <a:r>
              <a:rPr lang="en-GB" sz="1500" dirty="0"/>
              <a:t> Ca/</a:t>
            </a:r>
            <a:r>
              <a:rPr lang="en-GB" sz="1500" dirty="0" err="1"/>
              <a:t>vit</a:t>
            </a:r>
            <a:r>
              <a:rPr lang="en-GB" sz="1500" dirty="0"/>
              <a:t> D </a:t>
            </a:r>
            <a:r>
              <a:rPr lang="en-GB" sz="1500" dirty="0" err="1"/>
              <a:t>i.k.v</a:t>
            </a:r>
            <a:r>
              <a:rPr lang="en-GB" sz="1500" dirty="0"/>
              <a:t>. </a:t>
            </a:r>
            <a:r>
              <a:rPr lang="en-GB" sz="1500" dirty="0" err="1"/>
              <a:t>osteoporose</a:t>
            </a:r>
            <a:endParaRPr lang="en-GB" sz="1500" dirty="0"/>
          </a:p>
          <a:p>
            <a:pPr>
              <a:buNone/>
            </a:pPr>
            <a:r>
              <a:rPr lang="en-GB" sz="1500" dirty="0"/>
              <a:t>	</a:t>
            </a:r>
            <a:r>
              <a:rPr lang="en-GB" sz="1500" dirty="0" err="1"/>
              <a:t>geen</a:t>
            </a:r>
            <a:r>
              <a:rPr lang="en-GB" sz="1500" dirty="0"/>
              <a:t> </a:t>
            </a:r>
            <a:r>
              <a:rPr lang="en-GB" sz="1500" dirty="0" err="1"/>
              <a:t>aspirine</a:t>
            </a:r>
            <a:r>
              <a:rPr lang="en-GB" sz="1500" dirty="0"/>
              <a:t> </a:t>
            </a:r>
            <a:r>
              <a:rPr lang="en-GB" sz="1500" dirty="0" err="1"/>
              <a:t>bij</a:t>
            </a:r>
            <a:r>
              <a:rPr lang="en-GB" sz="1500" dirty="0"/>
              <a:t> CAD in de VG</a:t>
            </a:r>
          </a:p>
          <a:p>
            <a:pPr>
              <a:buNone/>
            </a:pPr>
            <a:r>
              <a:rPr lang="en-GB" sz="1500" dirty="0"/>
              <a:t>		</a:t>
            </a:r>
            <a:r>
              <a:rPr lang="en-GB" sz="1500" dirty="0" err="1"/>
              <a:t>geen</a:t>
            </a:r>
            <a:r>
              <a:rPr lang="en-GB" sz="1500" dirty="0"/>
              <a:t> antico </a:t>
            </a:r>
            <a:r>
              <a:rPr lang="en-GB" sz="1500" dirty="0" err="1"/>
              <a:t>opstarten</a:t>
            </a:r>
            <a:r>
              <a:rPr lang="en-GB" sz="1500" dirty="0"/>
              <a:t> </a:t>
            </a:r>
            <a:r>
              <a:rPr lang="en-GB" sz="1500" dirty="0" err="1"/>
              <a:t>voor</a:t>
            </a:r>
            <a:r>
              <a:rPr lang="en-GB" sz="1500" dirty="0"/>
              <a:t> SPAF</a:t>
            </a:r>
          </a:p>
        </p:txBody>
      </p:sp>
      <p:sp>
        <p:nvSpPr>
          <p:cNvPr id="2" name="Tekstvak 1"/>
          <p:cNvSpPr txBox="1"/>
          <p:nvPr/>
        </p:nvSpPr>
        <p:spPr>
          <a:xfrm>
            <a:off x="3096492" y="947305"/>
            <a:ext cx="2459182" cy="415498"/>
          </a:xfrm>
          <a:prstGeom prst="rect">
            <a:avLst/>
          </a:prstGeom>
          <a:noFill/>
        </p:spPr>
        <p:txBody>
          <a:bodyPr wrap="square" rtlCol="0">
            <a:spAutoFit/>
          </a:bodyPr>
          <a:lstStyle/>
          <a:p>
            <a:r>
              <a:rPr lang="nl-BE" sz="2100" b="1" dirty="0">
                <a:solidFill>
                  <a:schemeClr val="tx1">
                    <a:lumMod val="50000"/>
                    <a:lumOff val="50000"/>
                  </a:schemeClr>
                </a:solidFill>
              </a:rPr>
              <a:t>Kijk naar…</a:t>
            </a:r>
          </a:p>
        </p:txBody>
      </p:sp>
    </p:spTree>
    <p:extLst>
      <p:ext uri="{BB962C8B-B14F-4D97-AF65-F5344CB8AC3E}">
        <p14:creationId xmlns:p14="http://schemas.microsoft.com/office/powerpoint/2010/main" val="190151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Overprescribing</a:t>
            </a:r>
          </a:p>
        </p:txBody>
      </p:sp>
      <p:sp>
        <p:nvSpPr>
          <p:cNvPr id="3" name="Tijdelijke aanduiding voor inhoud 2"/>
          <p:cNvSpPr>
            <a:spLocks noGrp="1"/>
          </p:cNvSpPr>
          <p:nvPr>
            <p:ph idx="1"/>
          </p:nvPr>
        </p:nvSpPr>
        <p:spPr/>
        <p:txBody>
          <a:bodyPr>
            <a:normAutofit fontScale="70000" lnSpcReduction="20000"/>
          </a:bodyPr>
          <a:lstStyle/>
          <a:p>
            <a:pPr>
              <a:buNone/>
            </a:pPr>
            <a:r>
              <a:rPr lang="en-GB" b="1" dirty="0" err="1"/>
              <a:t>Polyfarmacie</a:t>
            </a:r>
            <a:r>
              <a:rPr lang="en-GB" dirty="0"/>
              <a:t>: </a:t>
            </a:r>
            <a:r>
              <a:rPr lang="en-GB" dirty="0" err="1"/>
              <a:t>te</a:t>
            </a:r>
            <a:r>
              <a:rPr lang="en-GB" dirty="0"/>
              <a:t> </a:t>
            </a:r>
            <a:r>
              <a:rPr lang="en-GB" dirty="0" err="1"/>
              <a:t>veel</a:t>
            </a:r>
            <a:r>
              <a:rPr lang="en-GB" dirty="0"/>
              <a:t> geneesmiddelen</a:t>
            </a:r>
          </a:p>
          <a:p>
            <a:pPr lvl="1"/>
            <a:r>
              <a:rPr lang="en-GB" dirty="0" err="1"/>
              <a:t>Arbitraire</a:t>
            </a:r>
            <a:r>
              <a:rPr lang="en-GB" dirty="0"/>
              <a:t> </a:t>
            </a:r>
            <a:r>
              <a:rPr lang="en-GB" dirty="0" err="1"/>
              <a:t>cutoff</a:t>
            </a:r>
            <a:endParaRPr lang="en-GB" dirty="0"/>
          </a:p>
          <a:p>
            <a:pPr lvl="1"/>
            <a:r>
              <a:rPr lang="en-GB" dirty="0" err="1"/>
              <a:t>Vaak</a:t>
            </a:r>
            <a:r>
              <a:rPr lang="en-GB" dirty="0"/>
              <a:t> &gt;5 </a:t>
            </a:r>
            <a:r>
              <a:rPr lang="en-GB" dirty="0" err="1"/>
              <a:t>verschillende</a:t>
            </a:r>
            <a:r>
              <a:rPr lang="en-GB" dirty="0"/>
              <a:t> </a:t>
            </a:r>
            <a:r>
              <a:rPr lang="en-GB" dirty="0" err="1"/>
              <a:t>moleculen</a:t>
            </a:r>
            <a:r>
              <a:rPr lang="en-GB" dirty="0"/>
              <a:t> </a:t>
            </a:r>
            <a:br>
              <a:rPr lang="en-GB" dirty="0"/>
            </a:br>
            <a:r>
              <a:rPr lang="en-GB" dirty="0"/>
              <a:t>per dag</a:t>
            </a:r>
          </a:p>
          <a:p>
            <a:pPr lvl="1"/>
            <a:r>
              <a:rPr lang="en-GB" dirty="0" err="1"/>
              <a:t>Sterke</a:t>
            </a:r>
            <a:r>
              <a:rPr lang="en-GB" dirty="0"/>
              <a:t> (</a:t>
            </a:r>
            <a:r>
              <a:rPr lang="en-GB" dirty="0" err="1"/>
              <a:t>sterkste</a:t>
            </a:r>
            <a:r>
              <a:rPr lang="en-GB" dirty="0"/>
              <a:t>!) </a:t>
            </a:r>
            <a:r>
              <a:rPr lang="en-GB" dirty="0" err="1"/>
              <a:t>prognostische</a:t>
            </a:r>
            <a:r>
              <a:rPr lang="en-GB" dirty="0"/>
              <a:t> factor</a:t>
            </a:r>
          </a:p>
          <a:p>
            <a:pPr>
              <a:buNone/>
            </a:pPr>
            <a:endParaRPr lang="en-GB" dirty="0"/>
          </a:p>
          <a:p>
            <a:pPr>
              <a:buNone/>
            </a:pPr>
            <a:endParaRPr lang="en-GB" dirty="0"/>
          </a:p>
          <a:p>
            <a:pPr>
              <a:buNone/>
            </a:pPr>
            <a:endParaRPr lang="en-GB" dirty="0"/>
          </a:p>
          <a:p>
            <a:pPr>
              <a:buNone/>
            </a:pPr>
            <a:endParaRPr lang="en-GB" dirty="0"/>
          </a:p>
          <a:p>
            <a:pPr>
              <a:buNone/>
            </a:pPr>
            <a:r>
              <a:rPr lang="en-GB" b="1" dirty="0" err="1"/>
              <a:t>Potentieel</a:t>
            </a:r>
            <a:r>
              <a:rPr lang="en-GB" b="1" dirty="0"/>
              <a:t> </a:t>
            </a:r>
            <a:r>
              <a:rPr lang="en-GB" b="1" dirty="0" err="1"/>
              <a:t>ongepast</a:t>
            </a:r>
            <a:r>
              <a:rPr lang="en-GB" dirty="0"/>
              <a:t>:</a:t>
            </a:r>
          </a:p>
          <a:p>
            <a:pPr>
              <a:buNone/>
            </a:pPr>
            <a:r>
              <a:rPr lang="en-GB" dirty="0"/>
              <a:t>Geneesmiddelen </a:t>
            </a:r>
            <a:r>
              <a:rPr lang="en-GB" dirty="0" err="1"/>
              <a:t>waarbij</a:t>
            </a:r>
            <a:r>
              <a:rPr lang="en-GB" dirty="0"/>
              <a:t> </a:t>
            </a:r>
            <a:r>
              <a:rPr lang="en-GB" dirty="0" err="1"/>
              <a:t>bij</a:t>
            </a:r>
            <a:r>
              <a:rPr lang="en-GB" dirty="0"/>
              <a:t> </a:t>
            </a:r>
            <a:r>
              <a:rPr lang="en-GB" dirty="0" err="1"/>
              <a:t>ouderen</a:t>
            </a:r>
            <a:r>
              <a:rPr lang="en-GB" dirty="0"/>
              <a:t> </a:t>
            </a:r>
            <a:r>
              <a:rPr lang="en-GB" dirty="0" err="1"/>
              <a:t>wordt</a:t>
            </a:r>
            <a:r>
              <a:rPr lang="en-GB" dirty="0"/>
              <a:t> </a:t>
            </a:r>
            <a:r>
              <a:rPr lang="en-GB" dirty="0" err="1"/>
              <a:t>vermoed</a:t>
            </a:r>
            <a:r>
              <a:rPr lang="en-GB" dirty="0"/>
              <a:t> </a:t>
            </a:r>
            <a:r>
              <a:rPr lang="en-GB" dirty="0" err="1"/>
              <a:t>dat</a:t>
            </a:r>
            <a:r>
              <a:rPr lang="en-GB" dirty="0"/>
              <a:t> de </a:t>
            </a:r>
            <a:r>
              <a:rPr lang="en-GB" dirty="0" err="1"/>
              <a:t>balans</a:t>
            </a:r>
            <a:r>
              <a:rPr lang="en-GB" dirty="0"/>
              <a:t> harm </a:t>
            </a:r>
            <a:r>
              <a:rPr lang="en-GB" dirty="0" err="1"/>
              <a:t>vs</a:t>
            </a:r>
            <a:r>
              <a:rPr lang="en-GB" dirty="0"/>
              <a:t> benefit </a:t>
            </a:r>
            <a:r>
              <a:rPr lang="en-GB" dirty="0" err="1"/>
              <a:t>potentieel</a:t>
            </a:r>
            <a:r>
              <a:rPr lang="en-GB" dirty="0"/>
              <a:t> </a:t>
            </a:r>
            <a:r>
              <a:rPr lang="en-GB" dirty="0" err="1"/>
              <a:t>negatief</a:t>
            </a:r>
            <a:r>
              <a:rPr lang="en-GB" dirty="0"/>
              <a:t> is</a:t>
            </a:r>
          </a:p>
          <a:p>
            <a:pPr>
              <a:buNone/>
            </a:pPr>
            <a:endParaRPr lang="en-GB" dirty="0"/>
          </a:p>
        </p:txBody>
      </p:sp>
      <p:pic>
        <p:nvPicPr>
          <p:cNvPr id="44034" name="Picture 2" descr="http://polypharmacy.ca/wp-content/themes/polypharmacy/img/water_and_pills.jpg"/>
          <p:cNvPicPr>
            <a:picLocks noChangeAspect="1" noChangeArrowheads="1"/>
          </p:cNvPicPr>
          <p:nvPr/>
        </p:nvPicPr>
        <p:blipFill>
          <a:blip r:embed="rId2" cstate="print"/>
          <a:srcRect/>
          <a:stretch>
            <a:fillRect/>
          </a:stretch>
        </p:blipFill>
        <p:spPr bwMode="auto">
          <a:xfrm>
            <a:off x="5589157" y="1885950"/>
            <a:ext cx="2411843" cy="1485900"/>
          </a:xfrm>
          <a:prstGeom prst="rect">
            <a:avLst/>
          </a:prstGeom>
          <a:noFill/>
        </p:spPr>
      </p:pic>
      <p:pic>
        <p:nvPicPr>
          <p:cNvPr id="44036" name="Picture 4" descr="http://cdn.phillymag.com/wp-content/uploads/2012/07/95172722.jpg"/>
          <p:cNvPicPr>
            <a:picLocks noChangeAspect="1" noChangeArrowheads="1"/>
          </p:cNvPicPr>
          <p:nvPr/>
        </p:nvPicPr>
        <p:blipFill>
          <a:blip r:embed="rId3" cstate="print"/>
          <a:srcRect/>
          <a:stretch>
            <a:fillRect/>
          </a:stretch>
        </p:blipFill>
        <p:spPr bwMode="auto">
          <a:xfrm>
            <a:off x="3771900" y="3543300"/>
            <a:ext cx="1711118" cy="1143000"/>
          </a:xfrm>
          <a:prstGeom prst="rect">
            <a:avLst/>
          </a:prstGeom>
          <a:noFill/>
        </p:spPr>
      </p:pic>
    </p:spTree>
    <p:extLst>
      <p:ext uri="{BB962C8B-B14F-4D97-AF65-F5344CB8AC3E}">
        <p14:creationId xmlns:p14="http://schemas.microsoft.com/office/powerpoint/2010/main" val="36391426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Potentieel</a:t>
            </a:r>
            <a:r>
              <a:rPr lang="en-GB" dirty="0"/>
              <a:t> </a:t>
            </a:r>
            <a:r>
              <a:rPr lang="en-GB" dirty="0" err="1"/>
              <a:t>ongepast</a:t>
            </a:r>
            <a:endParaRPr lang="en-GB" dirty="0"/>
          </a:p>
        </p:txBody>
      </p:sp>
      <p:sp>
        <p:nvSpPr>
          <p:cNvPr id="3" name="Tijdelijke aanduiding voor inhoud 2"/>
          <p:cNvSpPr>
            <a:spLocks noGrp="1"/>
          </p:cNvSpPr>
          <p:nvPr>
            <p:ph idx="1"/>
          </p:nvPr>
        </p:nvSpPr>
        <p:spPr>
          <a:xfrm>
            <a:off x="637442" y="2501412"/>
            <a:ext cx="7886700" cy="2899762"/>
          </a:xfrm>
        </p:spPr>
        <p:txBody>
          <a:bodyPr>
            <a:noAutofit/>
          </a:bodyPr>
          <a:lstStyle/>
          <a:p>
            <a:pPr marL="0" indent="0">
              <a:buNone/>
            </a:pPr>
            <a:r>
              <a:rPr lang="en-GB" sz="1800" b="1" dirty="0"/>
              <a:t>Meer </a:t>
            </a:r>
            <a:r>
              <a:rPr lang="en-GB" sz="1800" b="1" dirty="0" err="1"/>
              <a:t>schade</a:t>
            </a:r>
            <a:r>
              <a:rPr lang="en-GB" sz="1800" b="1" dirty="0"/>
              <a:t> </a:t>
            </a:r>
            <a:r>
              <a:rPr lang="en-GB" sz="1800" dirty="0" err="1"/>
              <a:t>dan</a:t>
            </a:r>
            <a:r>
              <a:rPr lang="en-GB" sz="1800" dirty="0"/>
              <a:t> </a:t>
            </a:r>
            <a:r>
              <a:rPr lang="en-GB" sz="1800" dirty="0" err="1"/>
              <a:t>voordeel</a:t>
            </a:r>
            <a:r>
              <a:rPr lang="en-GB" sz="1800" dirty="0"/>
              <a:t> (triple </a:t>
            </a:r>
            <a:r>
              <a:rPr lang="en-GB" sz="1800" dirty="0" err="1"/>
              <a:t>therapie</a:t>
            </a:r>
            <a:r>
              <a:rPr lang="en-GB" sz="1800" dirty="0"/>
              <a:t> </a:t>
            </a:r>
            <a:r>
              <a:rPr lang="en-GB" sz="1800" dirty="0" err="1"/>
              <a:t>bij</a:t>
            </a:r>
            <a:r>
              <a:rPr lang="en-GB" sz="1800" dirty="0"/>
              <a:t> OMT ACS+VKF)</a:t>
            </a:r>
          </a:p>
          <a:p>
            <a:pPr marL="0" indent="0">
              <a:buNone/>
            </a:pPr>
            <a:r>
              <a:rPr lang="en-GB" sz="1800" dirty="0"/>
              <a:t>Het </a:t>
            </a:r>
            <a:r>
              <a:rPr lang="en-GB" sz="1800" dirty="0" err="1"/>
              <a:t>werkt</a:t>
            </a:r>
            <a:r>
              <a:rPr lang="en-GB" sz="1800" dirty="0"/>
              <a:t> </a:t>
            </a:r>
            <a:r>
              <a:rPr lang="en-GB" sz="1800" b="1" dirty="0" err="1"/>
              <a:t>niet</a:t>
            </a:r>
            <a:r>
              <a:rPr lang="en-GB" sz="1800" b="1" dirty="0"/>
              <a:t> </a:t>
            </a:r>
            <a:r>
              <a:rPr lang="en-GB" sz="1800" b="1" dirty="0" err="1"/>
              <a:t>snel</a:t>
            </a:r>
            <a:r>
              <a:rPr lang="en-GB" sz="1800" b="1" dirty="0"/>
              <a:t> </a:t>
            </a:r>
            <a:r>
              <a:rPr lang="en-GB" sz="1800" b="1" dirty="0" err="1"/>
              <a:t>genoeg</a:t>
            </a:r>
            <a:r>
              <a:rPr lang="en-GB" sz="1800" b="1" dirty="0"/>
              <a:t> </a:t>
            </a:r>
            <a:r>
              <a:rPr lang="en-GB" sz="1800" dirty="0"/>
              <a:t>(statine </a:t>
            </a:r>
            <a:r>
              <a:rPr lang="en-GB" sz="1800" dirty="0" err="1"/>
              <a:t>na</a:t>
            </a:r>
            <a:r>
              <a:rPr lang="en-GB" sz="1800" dirty="0"/>
              <a:t> ACS </a:t>
            </a:r>
            <a:r>
              <a:rPr lang="en-GB" sz="1800" dirty="0" err="1"/>
              <a:t>bij</a:t>
            </a:r>
            <a:r>
              <a:rPr lang="en-GB" sz="1800" dirty="0"/>
              <a:t> end-stage </a:t>
            </a:r>
            <a:r>
              <a:rPr lang="en-GB" sz="1800" dirty="0" err="1"/>
              <a:t>dementie</a:t>
            </a:r>
            <a:r>
              <a:rPr lang="en-GB" sz="1800" dirty="0"/>
              <a:t>)</a:t>
            </a:r>
          </a:p>
          <a:p>
            <a:pPr marL="0" indent="0">
              <a:buNone/>
            </a:pPr>
            <a:r>
              <a:rPr lang="en-GB" sz="1800" dirty="0" err="1"/>
              <a:t>Therapie</a:t>
            </a:r>
            <a:r>
              <a:rPr lang="en-GB" sz="1800" dirty="0"/>
              <a:t> </a:t>
            </a:r>
            <a:r>
              <a:rPr lang="en-GB" sz="1800" dirty="0" err="1"/>
              <a:t>wordt</a:t>
            </a:r>
            <a:r>
              <a:rPr lang="en-GB" sz="1800" dirty="0"/>
              <a:t> </a:t>
            </a:r>
            <a:r>
              <a:rPr lang="en-GB" sz="1800" b="1" dirty="0" err="1"/>
              <a:t>te</a:t>
            </a:r>
            <a:r>
              <a:rPr lang="en-GB" sz="1800" b="1" dirty="0"/>
              <a:t> </a:t>
            </a:r>
            <a:r>
              <a:rPr lang="en-GB" sz="1800" b="1" dirty="0" err="1"/>
              <a:t>lang</a:t>
            </a:r>
            <a:r>
              <a:rPr lang="en-GB" sz="1800" b="1" dirty="0"/>
              <a:t> </a:t>
            </a:r>
            <a:r>
              <a:rPr lang="en-GB" sz="1800" dirty="0" err="1"/>
              <a:t>gegeven</a:t>
            </a:r>
            <a:r>
              <a:rPr lang="en-GB" sz="1800" dirty="0"/>
              <a:t> (benzo </a:t>
            </a:r>
            <a:r>
              <a:rPr lang="en-GB" sz="1800" dirty="0" err="1"/>
              <a:t>bij</a:t>
            </a:r>
            <a:r>
              <a:rPr lang="en-GB" sz="1800" dirty="0"/>
              <a:t> insomnia)</a:t>
            </a:r>
          </a:p>
          <a:p>
            <a:pPr marL="0" indent="0">
              <a:buNone/>
            </a:pPr>
            <a:r>
              <a:rPr lang="en-GB" sz="1800" dirty="0" err="1"/>
              <a:t>Ongepaste</a:t>
            </a:r>
            <a:r>
              <a:rPr lang="en-GB" sz="1800" dirty="0"/>
              <a:t> </a:t>
            </a:r>
            <a:r>
              <a:rPr lang="en-GB" sz="1800" b="1" dirty="0" err="1"/>
              <a:t>dosis</a:t>
            </a:r>
            <a:r>
              <a:rPr lang="en-GB" sz="1800" dirty="0"/>
              <a:t> (digoxin 0.250mg/d)</a:t>
            </a:r>
          </a:p>
          <a:p>
            <a:pPr marL="0" indent="0">
              <a:buNone/>
            </a:pPr>
            <a:r>
              <a:rPr lang="en-GB" sz="1800" dirty="0"/>
              <a:t>Geen </a:t>
            </a:r>
            <a:r>
              <a:rPr lang="en-GB" sz="1800" b="1" dirty="0"/>
              <a:t>nut</a:t>
            </a:r>
            <a:r>
              <a:rPr lang="en-GB" sz="1800" dirty="0"/>
              <a:t> (</a:t>
            </a:r>
            <a:r>
              <a:rPr lang="en-GB" sz="1800" dirty="0" err="1"/>
              <a:t>Ginko</a:t>
            </a:r>
            <a:r>
              <a:rPr lang="en-GB" sz="1800" dirty="0"/>
              <a:t>)</a:t>
            </a:r>
          </a:p>
          <a:p>
            <a:pPr marL="0" indent="0">
              <a:buNone/>
            </a:pPr>
            <a:r>
              <a:rPr lang="en-GB" sz="1800" b="1" dirty="0" err="1"/>
              <a:t>Duplicatie</a:t>
            </a:r>
            <a:r>
              <a:rPr lang="en-GB" sz="1800" dirty="0"/>
              <a:t>: ACE-I+ARB (hyperK, </a:t>
            </a:r>
            <a:r>
              <a:rPr lang="en-GB" sz="1800" dirty="0" err="1"/>
              <a:t>hypotensie</a:t>
            </a:r>
            <a:r>
              <a:rPr lang="en-GB" sz="1800" dirty="0"/>
              <a:t>, ANI/CNI)</a:t>
            </a:r>
          </a:p>
          <a:p>
            <a:pPr marL="0" indent="0">
              <a:buNone/>
            </a:pPr>
            <a:r>
              <a:rPr lang="en-GB" sz="1800" dirty="0" err="1"/>
              <a:t>Onderdeel</a:t>
            </a:r>
            <a:r>
              <a:rPr lang="en-GB" sz="1800" dirty="0"/>
              <a:t> van </a:t>
            </a:r>
            <a:r>
              <a:rPr lang="en-GB" sz="1800" dirty="0" err="1"/>
              <a:t>een</a:t>
            </a:r>
            <a:r>
              <a:rPr lang="en-GB" sz="1800" dirty="0"/>
              <a:t> </a:t>
            </a:r>
            <a:r>
              <a:rPr lang="en-GB" sz="1800" b="1" dirty="0"/>
              <a:t>prescribing cascade </a:t>
            </a:r>
            <a:r>
              <a:rPr lang="en-GB" sz="1800" dirty="0"/>
              <a:t>(cfr infra)</a:t>
            </a:r>
          </a:p>
          <a:p>
            <a:endParaRPr lang="en-GB" sz="1800" dirty="0"/>
          </a:p>
        </p:txBody>
      </p:sp>
      <p:sp>
        <p:nvSpPr>
          <p:cNvPr id="4" name="Rechthoek 3"/>
          <p:cNvSpPr/>
          <p:nvPr/>
        </p:nvSpPr>
        <p:spPr>
          <a:xfrm>
            <a:off x="7532875" y="5778469"/>
            <a:ext cx="1533656" cy="222281"/>
          </a:xfrm>
          <a:prstGeom prst="rect">
            <a:avLst/>
          </a:prstGeom>
        </p:spPr>
        <p:txBody>
          <a:bodyPr wrap="square" lIns="60110" tIns="30056" rIns="60110" bIns="30056">
            <a:spAutoFit/>
          </a:bodyPr>
          <a:lstStyle/>
          <a:p>
            <a:pPr algn="ctr"/>
            <a:r>
              <a:rPr lang="nl-BE" sz="1050" i="1" dirty="0"/>
              <a:t>Lancet 2007; 370: 173–84</a:t>
            </a:r>
          </a:p>
        </p:txBody>
      </p:sp>
    </p:spTree>
    <p:extLst>
      <p:ext uri="{BB962C8B-B14F-4D97-AF65-F5344CB8AC3E}">
        <p14:creationId xmlns:p14="http://schemas.microsoft.com/office/powerpoint/2010/main" val="35013384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NDO_REDO_REVISION" val="0"/>
  <p:tag name="TPPRESENTATIONGUID" val="1fdc7f87-6d2a-41d9-a8e8-ec9c0ba4f385"/>
  <p:tag name="TPVERSION" val="8"/>
  <p:tag name="TPFULLVERSION" val="8.2.6.7"/>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AS_UNIQUEID" val="88"/>
</p:tagLst>
</file>

<file path=ppt/tags/tag11.xml><?xml version="1.0" encoding="utf-8"?>
<p:tagLst xmlns:a="http://schemas.openxmlformats.org/drawingml/2006/main" xmlns:r="http://schemas.openxmlformats.org/officeDocument/2006/relationships" xmlns:p="http://schemas.openxmlformats.org/presentationml/2006/main">
  <p:tag name="AS_UNIQUEID" val="89"/>
</p:tagLst>
</file>

<file path=ppt/tags/tag12.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80"/>
</p:tagLst>
</file>

<file path=ppt/tags/tag3.xml><?xml version="1.0" encoding="utf-8"?>
<p:tagLst xmlns:a="http://schemas.openxmlformats.org/drawingml/2006/main" xmlns:r="http://schemas.openxmlformats.org/officeDocument/2006/relationships" xmlns:p="http://schemas.openxmlformats.org/presentationml/2006/main">
  <p:tag name="AS_UNIQUEID" val="81"/>
</p:tagLst>
</file>

<file path=ppt/tags/tag4.xml><?xml version="1.0" encoding="utf-8"?>
<p:tagLst xmlns:a="http://schemas.openxmlformats.org/drawingml/2006/main" xmlns:r="http://schemas.openxmlformats.org/officeDocument/2006/relationships" xmlns:p="http://schemas.openxmlformats.org/presentationml/2006/main">
  <p:tag name="AS_UNIQUEID" val="82"/>
</p:tagLst>
</file>

<file path=ppt/tags/tag5.xml><?xml version="1.0" encoding="utf-8"?>
<p:tagLst xmlns:a="http://schemas.openxmlformats.org/drawingml/2006/main" xmlns:r="http://schemas.openxmlformats.org/officeDocument/2006/relationships" xmlns:p="http://schemas.openxmlformats.org/presentationml/2006/main">
  <p:tag name="AS_UNIQUEID" val="83"/>
</p:tagLst>
</file>

<file path=ppt/tags/tag6.xml><?xml version="1.0" encoding="utf-8"?>
<p:tagLst xmlns:a="http://schemas.openxmlformats.org/drawingml/2006/main" xmlns:r="http://schemas.openxmlformats.org/officeDocument/2006/relationships" xmlns:p="http://schemas.openxmlformats.org/presentationml/2006/main">
  <p:tag name="AS_UNIQUEID" val="84"/>
</p:tagLst>
</file>

<file path=ppt/tags/tag7.xml><?xml version="1.0" encoding="utf-8"?>
<p:tagLst xmlns:a="http://schemas.openxmlformats.org/drawingml/2006/main" xmlns:r="http://schemas.openxmlformats.org/officeDocument/2006/relationships" xmlns:p="http://schemas.openxmlformats.org/presentationml/2006/main">
  <p:tag name="AS_UNIQUEID" val="85"/>
</p:tagLst>
</file>

<file path=ppt/tags/tag8.xml><?xml version="1.0" encoding="utf-8"?>
<p:tagLst xmlns:a="http://schemas.openxmlformats.org/drawingml/2006/main" xmlns:r="http://schemas.openxmlformats.org/officeDocument/2006/relationships" xmlns:p="http://schemas.openxmlformats.org/presentationml/2006/main">
  <p:tag name="AS_UNIQUEID" val="86"/>
</p:tagLst>
</file>

<file path=ppt/tags/tag9.xml><?xml version="1.0" encoding="utf-8"?>
<p:tagLst xmlns:a="http://schemas.openxmlformats.org/drawingml/2006/main" xmlns:r="http://schemas.openxmlformats.org/officeDocument/2006/relationships" xmlns:p="http://schemas.openxmlformats.org/presentationml/2006/main">
  <p:tag name="AS_UNIQUEID" val="87"/>
</p:tagLst>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Gill Sans Std"/>
        <a:ea typeface=""/>
        <a:cs typeface=""/>
      </a:majorFont>
      <a:minorFont>
        <a:latin typeface="Gill Sans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a:ln>
              <a:noFill/>
            </a:ln>
            <a:solidFill>
              <a:schemeClr val="tx1"/>
            </a:solidFill>
            <a:effectLst/>
            <a:latin typeface="Arial" pitchFamily="-111"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owerpoint_wit">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2">
      <a:majorFont>
        <a:latin typeface="Gill Sans MT"/>
        <a:ea typeface=""/>
        <a:cs typeface=""/>
      </a:majorFont>
      <a:minorFont>
        <a:latin typeface="Gill Sans M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F30EAB314A494BB426F7B370138EE2" ma:contentTypeVersion="8" ma:contentTypeDescription="Create a new document." ma:contentTypeScope="" ma:versionID="2b9883599d41d24834611e61f35a49f7">
  <xsd:schema xmlns:xsd="http://www.w3.org/2001/XMLSchema" xmlns:xs="http://www.w3.org/2001/XMLSchema" xmlns:p="http://schemas.microsoft.com/office/2006/metadata/properties" xmlns:ns3="00603f45-9cbc-465a-8483-fd0f68c6eee2" targetNamespace="http://schemas.microsoft.com/office/2006/metadata/properties" ma:root="true" ma:fieldsID="8ad48057e5ac66ece3590c00f928c9ab" ns3:_="">
    <xsd:import namespace="00603f45-9cbc-465a-8483-fd0f68c6eee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03f45-9cbc-465a-8483-fd0f68c6e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167E3A-BF66-4707-B5D9-9EE4034BC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03f45-9cbc-465a-8483-fd0f68c6ee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83C320-E62E-4576-A048-8BEDBD8D50BF}">
  <ds:schemaRefs>
    <ds:schemaRef ds:uri="http://purl.org/dc/terms/"/>
    <ds:schemaRef ds:uri="00603f45-9cbc-465a-8483-fd0f68c6eee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725674B-EF04-4CC1-813F-D4BED83CF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2439</Words>
  <Application>Microsoft Office PowerPoint</Application>
  <PresentationFormat>Affichage à l'écran (4:3)</PresentationFormat>
  <Paragraphs>356</Paragraphs>
  <Slides>39</Slides>
  <Notes>13</Notes>
  <HiddenSlides>0</HiddenSlides>
  <MMClips>0</MMClips>
  <ScaleCrop>false</ScaleCrop>
  <HeadingPairs>
    <vt:vector size="6" baseType="variant">
      <vt:variant>
        <vt:lpstr>Polices utilisées</vt:lpstr>
      </vt:variant>
      <vt:variant>
        <vt:i4>12</vt:i4>
      </vt:variant>
      <vt:variant>
        <vt:lpstr>Thème</vt:lpstr>
      </vt:variant>
      <vt:variant>
        <vt:i4>5</vt:i4>
      </vt:variant>
      <vt:variant>
        <vt:lpstr>Titres des diapositives</vt:lpstr>
      </vt:variant>
      <vt:variant>
        <vt:i4>39</vt:i4>
      </vt:variant>
    </vt:vector>
  </HeadingPairs>
  <TitlesOfParts>
    <vt:vector size="56" baseType="lpstr">
      <vt:lpstr>-apple-system</vt:lpstr>
      <vt:lpstr>Arial</vt:lpstr>
      <vt:lpstr>BlinkMacSystemFont</vt:lpstr>
      <vt:lpstr>Calibri</vt:lpstr>
      <vt:lpstr>Calibri Light</vt:lpstr>
      <vt:lpstr>Gill Sans MT</vt:lpstr>
      <vt:lpstr>Gill Sans Std</vt:lpstr>
      <vt:lpstr>Helvetica</vt:lpstr>
      <vt:lpstr>Open Sans</vt:lpstr>
      <vt:lpstr>Times New Roman</vt:lpstr>
      <vt:lpstr>Verdana</vt:lpstr>
      <vt:lpstr>Wingdings</vt:lpstr>
      <vt:lpstr>Office-thema</vt:lpstr>
      <vt:lpstr>Standaardontwerp</vt:lpstr>
      <vt:lpstr>Office Theme</vt:lpstr>
      <vt:lpstr>1_Office Theme</vt:lpstr>
      <vt:lpstr>powerpoint_wit</vt:lpstr>
      <vt:lpstr>Gepast voorschrijven voor ouderen, een uitdaging voor elke voorschrijver</vt:lpstr>
      <vt:lpstr>Présentation PowerPoint</vt:lpstr>
      <vt:lpstr>Présentation PowerPoint</vt:lpstr>
      <vt:lpstr>Geneesmiddelengebruik in Vlaanderen</vt:lpstr>
      <vt:lpstr>Présentation PowerPoint</vt:lpstr>
      <vt:lpstr>Présentation PowerPoint</vt:lpstr>
      <vt:lpstr>Présentation PowerPoint</vt:lpstr>
      <vt:lpstr>Overprescribing</vt:lpstr>
      <vt:lpstr>Potentieel ongepast</vt:lpstr>
      <vt:lpstr>Présentation PowerPoint</vt:lpstr>
      <vt:lpstr>Présentation PowerPoint</vt:lpstr>
      <vt:lpstr>Présentation PowerPoint</vt:lpstr>
      <vt:lpstr>Voorschrijf cascade</vt:lpstr>
      <vt:lpstr>Oorzaken van polyfarmacie en IP</vt:lpstr>
      <vt:lpstr>ADEs in de VSA</vt:lpstr>
      <vt:lpstr>Implicated drugs</vt:lpstr>
      <vt:lpstr>Antipsychotica bij BPSD: cijfers </vt:lpstr>
      <vt:lpstr>Consequenties polyfarmacie &amp; IP</vt:lpstr>
      <vt:lpstr>WAT TE DOEN? </vt:lpstr>
      <vt:lpstr>Présentation PowerPoint</vt:lpstr>
      <vt:lpstr>Présentation PowerPoint</vt:lpstr>
      <vt:lpstr>Présentation PowerPoint</vt:lpstr>
      <vt:lpstr>Présentation PowerPoint</vt:lpstr>
      <vt:lpstr>ASPIRE Study UZ Leuven</vt:lpstr>
      <vt:lpstr>Verschillende perspectieven</vt:lpstr>
      <vt:lpstr>Welk doel heiligt de middelen?</vt:lpstr>
      <vt:lpstr>Présentation PowerPoint</vt:lpstr>
      <vt:lpstr>Présentation PowerPoint</vt:lpstr>
      <vt:lpstr>Redenen voor onderbehandeling?</vt:lpstr>
      <vt:lpstr>Age</vt:lpstr>
      <vt:lpstr>Présentation PowerPoint</vt:lpstr>
      <vt:lpstr>Présentation PowerPoint</vt:lpstr>
      <vt:lpstr>SPRINT Research Question</vt:lpstr>
      <vt:lpstr>Cumulative Hazards for SPRINT Outcomes in Participants 75  and older</vt:lpstr>
      <vt:lpstr>Conclusions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véronique jonart</cp:lastModifiedBy>
  <cp:revision>286</cp:revision>
  <dcterms:created xsi:type="dcterms:W3CDTF">2017-03-20T14:30:35Z</dcterms:created>
  <dcterms:modified xsi:type="dcterms:W3CDTF">2024-03-08T12:30:30Z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0x01010034F30EAB314A494BB426F7B370138EE2</vt:lpwstr>
  </property>
  <property fmtid="{D5CDD505-2E9C-101B-9397-08002B2CF9AE}" pid="3" name="MSIP_Label_7f850223-87a8-40c3-9eb2-432606efca2a_Enabled">
    <vt:lpwstr>True</vt:lpwstr>
  </property>
  <property fmtid="{D5CDD505-2E9C-101B-9397-08002B2CF9AE}" pid="4" name="MSIP_Label_7f850223-87a8-40c3-9eb2-432606efca2a_SiteId">
    <vt:lpwstr>fcb2b37b-5da0-466b-9b83-0014b67a7c78</vt:lpwstr>
  </property>
  <property fmtid="{D5CDD505-2E9C-101B-9397-08002B2CF9AE}" pid="5" name="MSIP_Label_7f850223-87a8-40c3-9eb2-432606efca2a_Owner">
    <vt:lpwstr>monica.krasinski@bayer.com</vt:lpwstr>
  </property>
  <property fmtid="{D5CDD505-2E9C-101B-9397-08002B2CF9AE}" pid="6" name="MSIP_Label_7f850223-87a8-40c3-9eb2-432606efca2a_SetDate">
    <vt:lpwstr>2020-02-06T08:36:04.6384883Z</vt:lpwstr>
  </property>
  <property fmtid="{D5CDD505-2E9C-101B-9397-08002B2CF9AE}" pid="7" name="MSIP_Label_7f850223-87a8-40c3-9eb2-432606efca2a_Name">
    <vt:lpwstr>NO CLASSIFICATION</vt:lpwstr>
  </property>
  <property fmtid="{D5CDD505-2E9C-101B-9397-08002B2CF9AE}" pid="8" name="MSIP_Label_7f850223-87a8-40c3-9eb2-432606efca2a_Application">
    <vt:lpwstr>Microsoft Azure Information Protection</vt:lpwstr>
  </property>
  <property fmtid="{D5CDD505-2E9C-101B-9397-08002B2CF9AE}" pid="9" name="MSIP_Label_7f850223-87a8-40c3-9eb2-432606efca2a_Extended_MSFT_Method">
    <vt:lpwstr>Automatic</vt:lpwstr>
  </property>
  <property fmtid="{D5CDD505-2E9C-101B-9397-08002B2CF9AE}" pid="10" name="Sensitivity">
    <vt:lpwstr>NO CLASSIFICATION</vt:lpwstr>
  </property>
</Properties>
</file>