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0693400" cy="7561263"/>
  <p:notesSz cx="9144000" cy="6858000"/>
  <p:embeddedFontLst>
    <p:embeddedFont>
      <p:font typeface="Gill Sans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hvDatqX1OfDzUNMrv69fSfZsjO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356" y="108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b2dd23faa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b2dd23faa4_0_6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gb2dd23faa4_0_60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8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b2dd23faa4_0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b2dd23faa4_0_10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gb2dd23faa4_0_1039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aa2b2df6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aa2b2df6a5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gaa2b2df6a5_0_0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10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aa2b2df6a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aa2b2df6a5_0_1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gaa2b2df6a5_0_10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aa2b2df6a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aa2b2df6a5_0_4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gaa2b2df6a5_0_4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a2b2df6a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aa2b2df6a5_0_5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gaa2b2df6a5_0_59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2dd23faa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b2dd23faa4_0_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5" name="Google Shape;85;gb2dd23faa4_0_6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B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aa2b2df6a5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aa2b2df6a5_0_139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gaa2b2df6a5_0_139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1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13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p1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1" name="Google Shape;3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aaac56001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aaac560011_0_2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aaac560011_0_29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2dd23faa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b2dd23faa4_0_3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b2dd23faa4_0_33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3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1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3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2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3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3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3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3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5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3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8" name="Google Shape;488;p36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aa2b2df6a5_0_1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gaa2b2df6a5_0_140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gaa2b2df6a5_0_1405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BE"/>
              <a:t>36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2dd23faa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b2dd23faa4_0_4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gb2dd23faa4_0_40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3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5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0" descr="Titelbla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0"/>
            <a:ext cx="10691812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773113" y="4284663"/>
            <a:ext cx="908843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  <a:defRPr sz="18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ctrTitle"/>
          </p:nvPr>
        </p:nvSpPr>
        <p:spPr>
          <a:xfrm>
            <a:off x="773113" y="3565525"/>
            <a:ext cx="90900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dt" idx="10"/>
          </p:nvPr>
        </p:nvSpPr>
        <p:spPr>
          <a:xfrm>
            <a:off x="534988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ftr" idx="11"/>
          </p:nvPr>
        </p:nvSpPr>
        <p:spPr>
          <a:xfrm>
            <a:off x="3652838" y="6884988"/>
            <a:ext cx="338772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ldNum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>
            <a:spLocks noGrp="1"/>
          </p:cNvSpPr>
          <p:nvPr>
            <p:ph type="title"/>
          </p:nvPr>
        </p:nvSpPr>
        <p:spPr>
          <a:xfrm rot="5400000">
            <a:off x="6298407" y="2872582"/>
            <a:ext cx="5473700" cy="224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body" idx="1"/>
          </p:nvPr>
        </p:nvSpPr>
        <p:spPr>
          <a:xfrm rot="5400000">
            <a:off x="1727994" y="700882"/>
            <a:ext cx="5473700" cy="658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dt" idx="10"/>
          </p:nvPr>
        </p:nvSpPr>
        <p:spPr>
          <a:xfrm>
            <a:off x="534988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ftr" idx="11"/>
          </p:nvPr>
        </p:nvSpPr>
        <p:spPr>
          <a:xfrm>
            <a:off x="3652838" y="6884988"/>
            <a:ext cx="338772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title"/>
          </p:nvPr>
        </p:nvSpPr>
        <p:spPr>
          <a:xfrm>
            <a:off x="1169988" y="1258888"/>
            <a:ext cx="8988425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1"/>
          </p:nvPr>
        </p:nvSpPr>
        <p:spPr>
          <a:xfrm>
            <a:off x="1169988" y="2266950"/>
            <a:ext cx="8988425" cy="446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dt" idx="10"/>
          </p:nvPr>
        </p:nvSpPr>
        <p:spPr>
          <a:xfrm>
            <a:off x="534988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ftr" idx="11"/>
          </p:nvPr>
        </p:nvSpPr>
        <p:spPr>
          <a:xfrm>
            <a:off x="3652838" y="6884988"/>
            <a:ext cx="338772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>
            <a:spLocks noGrp="1"/>
          </p:cNvSpPr>
          <p:nvPr>
            <p:ph type="pic" idx="2"/>
          </p:nvPr>
        </p:nvSpPr>
        <p:spPr>
          <a:xfrm>
            <a:off x="2095500" y="676275"/>
            <a:ext cx="6416675" cy="4535488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28"/>
          <p:cNvSpPr txBox="1">
            <a:spLocks noGrp="1"/>
          </p:cNvSpPr>
          <p:nvPr>
            <p:ph type="body" idx="1"/>
          </p:nvPr>
        </p:nvSpPr>
        <p:spPr>
          <a:xfrm>
            <a:off x="2095500" y="5918200"/>
            <a:ext cx="6416675" cy="88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Gill Sans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Gill Sans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Gill Sans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Gill Sans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Gill Sans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ill Sans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ill Sans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ill Sans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ill Sans"/>
              <a:buNone/>
              <a:defRPr sz="900"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dt" idx="10"/>
          </p:nvPr>
        </p:nvSpPr>
        <p:spPr>
          <a:xfrm>
            <a:off x="534988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ftr" idx="11"/>
          </p:nvPr>
        </p:nvSpPr>
        <p:spPr>
          <a:xfrm>
            <a:off x="3652838" y="6884988"/>
            <a:ext cx="338772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sldNum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ill Sans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Gill Sans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Gill Sans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Gill Sans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400"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dt" idx="10"/>
          </p:nvPr>
        </p:nvSpPr>
        <p:spPr>
          <a:xfrm>
            <a:off x="534988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ftr" idx="11"/>
          </p:nvPr>
        </p:nvSpPr>
        <p:spPr>
          <a:xfrm>
            <a:off x="3652838" y="6884988"/>
            <a:ext cx="338772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sldNum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>
            <a:off x="1169988" y="1258888"/>
            <a:ext cx="8988425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1"/>
          </p:nvPr>
        </p:nvSpPr>
        <p:spPr>
          <a:xfrm>
            <a:off x="1169988" y="2266950"/>
            <a:ext cx="4418012" cy="446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ill Sans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Gill Sans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ill Sans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»"/>
              <a:defRPr sz="1800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2"/>
          </p:nvPr>
        </p:nvSpPr>
        <p:spPr>
          <a:xfrm>
            <a:off x="5740400" y="2266950"/>
            <a:ext cx="4418013" cy="446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ill Sans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Gill Sans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ill Sans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»"/>
              <a:defRPr sz="1800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dt" idx="10"/>
          </p:nvPr>
        </p:nvSpPr>
        <p:spPr>
          <a:xfrm>
            <a:off x="534988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ftr" idx="11"/>
          </p:nvPr>
        </p:nvSpPr>
        <p:spPr>
          <a:xfrm>
            <a:off x="3652838" y="6884988"/>
            <a:ext cx="338772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>
            <a:spLocks noGrp="1"/>
          </p:cNvSpPr>
          <p:nvPr>
            <p:ph type="title"/>
          </p:nvPr>
        </p:nvSpPr>
        <p:spPr>
          <a:xfrm>
            <a:off x="1169988" y="1258888"/>
            <a:ext cx="8988425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534988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3652838" y="6884988"/>
            <a:ext cx="338772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dt" idx="10"/>
          </p:nvPr>
        </p:nvSpPr>
        <p:spPr>
          <a:xfrm>
            <a:off x="534988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ftr" idx="11"/>
          </p:nvPr>
        </p:nvSpPr>
        <p:spPr>
          <a:xfrm>
            <a:off x="3652838" y="6884988"/>
            <a:ext cx="338772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sldNum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7"/>
          <p:cNvSpPr txBox="1"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body" idx="1"/>
          </p:nvPr>
        </p:nvSpPr>
        <p:spPr>
          <a:xfrm>
            <a:off x="4181475" y="301625"/>
            <a:ext cx="5976938" cy="6453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ill Sans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ill Sans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Gill Sans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ill Sans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ill Sans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Char char="»"/>
              <a:defRPr sz="2000"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2"/>
          </p:nvPr>
        </p:nvSpPr>
        <p:spPr>
          <a:xfrm>
            <a:off x="534988" y="1582738"/>
            <a:ext cx="3517900" cy="517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Gill Sans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Gill Sans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Gill Sans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Gill Sans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Gill Sans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ill Sans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ill Sans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ill Sans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Gill Sans"/>
              <a:buNone/>
              <a:defRPr sz="9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dt" idx="10"/>
          </p:nvPr>
        </p:nvSpPr>
        <p:spPr>
          <a:xfrm>
            <a:off x="534988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ftr" idx="11"/>
          </p:nvPr>
        </p:nvSpPr>
        <p:spPr>
          <a:xfrm>
            <a:off x="3652838" y="6884988"/>
            <a:ext cx="338772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sldNum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9"/>
          <p:cNvSpPr txBox="1">
            <a:spLocks noGrp="1"/>
          </p:cNvSpPr>
          <p:nvPr>
            <p:ph type="title"/>
          </p:nvPr>
        </p:nvSpPr>
        <p:spPr>
          <a:xfrm>
            <a:off x="1169988" y="1258888"/>
            <a:ext cx="8988425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body" idx="1"/>
          </p:nvPr>
        </p:nvSpPr>
        <p:spPr>
          <a:xfrm rot="5400000">
            <a:off x="3431382" y="5557"/>
            <a:ext cx="4465638" cy="898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dt" idx="10"/>
          </p:nvPr>
        </p:nvSpPr>
        <p:spPr>
          <a:xfrm>
            <a:off x="534988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ftr" idx="11"/>
          </p:nvPr>
        </p:nvSpPr>
        <p:spPr>
          <a:xfrm>
            <a:off x="3652838" y="6884988"/>
            <a:ext cx="338772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sldNum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1169988" y="1258888"/>
            <a:ext cx="8988425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1169988" y="2266950"/>
            <a:ext cx="8988425" cy="446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457200" marR="0" lvl="0" indent="-463550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Gill Sans"/>
              <a:buChar char="•"/>
              <a:defRPr sz="37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ill Sans"/>
              <a:buChar char="–"/>
              <a:defRPr sz="3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Gill Sans"/>
              <a:buChar char="•"/>
              <a:defRPr sz="27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Gill Sans"/>
              <a:buChar char="–"/>
              <a:defRPr sz="23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Gill Sans"/>
              <a:buChar char="»"/>
              <a:defRPr sz="23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Gill Sans"/>
              <a:buChar char="»"/>
              <a:defRPr sz="23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Gill Sans"/>
              <a:buChar char="»"/>
              <a:defRPr sz="23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Gill Sans"/>
              <a:buChar char="»"/>
              <a:defRPr sz="23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Gill Sans"/>
              <a:buChar char="»"/>
              <a:defRPr sz="23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534988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652838" y="6884988"/>
            <a:ext cx="338772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6DdwhoWiPzE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ddsi.or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ddsi.org/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jp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ddsi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9SZJxjDJpc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hyperlink" Target="http://www.iddsi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dsi.org/" TargetMode="External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dsi.org/" TargetMode="Externa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>
            <a:spLocks noGrp="1"/>
          </p:cNvSpPr>
          <p:nvPr>
            <p:ph type="subTitle" idx="1"/>
          </p:nvPr>
        </p:nvSpPr>
        <p:spPr>
          <a:xfrm>
            <a:off x="773125" y="4284671"/>
            <a:ext cx="9088500" cy="11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lang="nl-BE"/>
              <a:t>Sarah Geens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lang="nl-BE" b="0"/>
              <a:t>sarah.geens@uzleuven.be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rPr lang="nl-BE" b="0"/>
              <a:t>Logopedist UZ Leuven, campus Gasthuisberg en Pellenberg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b="0"/>
              <a:t>Master Logopedische en Audiologische Wetenschappen - Manama Deglutology (KU Leuven)</a:t>
            </a:r>
            <a:endParaRPr b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/>
          </a:p>
        </p:txBody>
      </p:sp>
      <p:sp>
        <p:nvSpPr>
          <p:cNvPr id="81" name="Google Shape;81;p1"/>
          <p:cNvSpPr txBox="1">
            <a:spLocks noGrp="1"/>
          </p:cNvSpPr>
          <p:nvPr>
            <p:ph type="ctrTitle"/>
          </p:nvPr>
        </p:nvSpPr>
        <p:spPr>
          <a:xfrm>
            <a:off x="773125" y="2681575"/>
            <a:ext cx="90900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sz="3200"/>
              <a:t>De rol van logopedie binnen revalidatie</a:t>
            </a:r>
            <a:endParaRPr sz="3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2dd23faa4_0_60"/>
          <p:cNvSpPr txBox="1">
            <a:spLocks noGrp="1"/>
          </p:cNvSpPr>
          <p:nvPr>
            <p:ph type="body" idx="1"/>
          </p:nvPr>
        </p:nvSpPr>
        <p:spPr>
          <a:xfrm>
            <a:off x="548012" y="1437650"/>
            <a:ext cx="9240565" cy="551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4826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500">
              <a:solidFill>
                <a:schemeClr val="dk1"/>
              </a:solidFill>
            </a:endParaRPr>
          </a:p>
          <a:p>
            <a:pPr marL="4826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Penetratie/aspiratie (PAS scale)</a:t>
            </a:r>
            <a:endParaRPr/>
          </a:p>
          <a:p>
            <a:pPr marL="4826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3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Boven vs onder stemplooiniveau</a:t>
            </a:r>
            <a:endParaRPr/>
          </a:p>
          <a:p>
            <a:pPr marL="4826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Stille aspiratie: zonder hoestreflex</a:t>
            </a:r>
            <a:endParaRPr/>
          </a:p>
          <a:p>
            <a:pPr marL="4826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26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3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80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300">
              <a:solidFill>
                <a:schemeClr val="dk1"/>
              </a:solidFill>
            </a:endParaRPr>
          </a:p>
        </p:txBody>
      </p:sp>
      <p:pic>
        <p:nvPicPr>
          <p:cNvPr id="173" name="Google Shape;173;gb2dd23faa4_0_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2225" y="3133609"/>
            <a:ext cx="4072937" cy="37348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b2dd23faa4_0_60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b2dd23faa4_0_60"/>
          <p:cNvSpPr/>
          <p:nvPr/>
        </p:nvSpPr>
        <p:spPr>
          <a:xfrm>
            <a:off x="2779663" y="1264949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DYSFAGIE</a:t>
            </a:r>
            <a:endParaRPr/>
          </a:p>
        </p:txBody>
      </p:sp>
      <p:sp>
        <p:nvSpPr>
          <p:cNvPr id="176" name="Google Shape;176;gb2dd23faa4_0_60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  <p:sp>
        <p:nvSpPr>
          <p:cNvPr id="177" name="Google Shape;177;gb2dd23faa4_0_60"/>
          <p:cNvSpPr txBox="1"/>
          <p:nvPr/>
        </p:nvSpPr>
        <p:spPr>
          <a:xfrm>
            <a:off x="1114597" y="6485715"/>
            <a:ext cx="38603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Rosenbeck JC. National Institutes of Health, 1996</a:t>
            </a:r>
            <a:endParaRPr/>
          </a:p>
        </p:txBody>
      </p:sp>
      <p:pic>
        <p:nvPicPr>
          <p:cNvPr id="178" name="Google Shape;178;gb2dd23faa4_0_60" descr="The Penetration-Aspiration Scale (Rosenbek et al., 1996). | Download Tab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6984" y="3535122"/>
            <a:ext cx="4909189" cy="293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7" descr="Dysphagia Prevalence Infographics"/>
          <p:cNvPicPr preferRelativeResize="0"/>
          <p:nvPr/>
        </p:nvPicPr>
        <p:blipFill rotWithShape="1">
          <a:blip r:embed="rId3">
            <a:alphaModFix/>
          </a:blip>
          <a:srcRect t="8724"/>
          <a:stretch/>
        </p:blipFill>
        <p:spPr>
          <a:xfrm>
            <a:off x="957068" y="2164491"/>
            <a:ext cx="8779263" cy="440733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84" name="Google Shape;184;p7"/>
          <p:cNvSpPr txBox="1"/>
          <p:nvPr/>
        </p:nvSpPr>
        <p:spPr>
          <a:xfrm>
            <a:off x="194350" y="6571829"/>
            <a:ext cx="103942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3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1.Ortega O et al. JAMDA, 2017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2.Serra-Prat M et al. Age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Aging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, 2012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3.Werstuck et al.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 J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Diet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Pract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Res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, 2021.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4.Carrion S et al.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Clin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Nutrition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, 2017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5.Vucea V et al. J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Nutr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 Health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Aging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. 2018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6.Takizawa C et al.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Dysphagia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, 2016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7.Cabre M et al. Age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Ageing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, 2010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8.Lindh M G et al. Journal of COPD, 2017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9.Langmore SE et al. Head Neck, 2016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10.Michel A et al. JAMDA, 2018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11.Warnecke T et al. Z Gerontol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Geriat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, 2019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12.Audag N et al.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Ther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 Adv </a:t>
            </a:r>
            <a:r>
              <a:rPr lang="nl-BE" sz="1400" b="0" i="0" u="none" strike="noStrike" cap="none" dirty="0" err="1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Chronic</a:t>
            </a:r>
            <a:r>
              <a:rPr lang="nl-BE" sz="1400" b="0" i="0" u="none" strike="noStrike" cap="none" dirty="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 Dis, 2019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/>
          </a:p>
        </p:txBody>
      </p:sp>
      <p:sp>
        <p:nvSpPr>
          <p:cNvPr id="186" name="Google Shape;186;p7"/>
          <p:cNvSpPr txBox="1"/>
          <p:nvPr/>
        </p:nvSpPr>
        <p:spPr>
          <a:xfrm>
            <a:off x="758952" y="1416323"/>
            <a:ext cx="183575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Prevalentie</a:t>
            </a:r>
            <a:endParaRPr/>
          </a:p>
        </p:txBody>
      </p:sp>
      <p:sp>
        <p:nvSpPr>
          <p:cNvPr id="187" name="Google Shape;187;p7"/>
          <p:cNvSpPr txBox="1"/>
          <p:nvPr/>
        </p:nvSpPr>
        <p:spPr>
          <a:xfrm>
            <a:off x="957068" y="3508050"/>
            <a:ext cx="9203386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tot 35%</a:t>
            </a:r>
            <a:r>
              <a:rPr lang="nl-BE" sz="2400" b="0" i="0" u="none" strike="noStrike" cap="none" baseline="30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1-3</a:t>
            </a: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              40-60%</a:t>
            </a:r>
            <a:r>
              <a:rPr lang="nl-BE" sz="2400" b="0" i="0" u="none" strike="noStrike" cap="none" baseline="30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4,5</a:t>
            </a: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     55-92%</a:t>
            </a:r>
            <a:r>
              <a:rPr lang="nl-BE" sz="2400" b="0" i="0" u="none" strike="noStrike" cap="none" baseline="30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6,7</a:t>
            </a:r>
            <a:r>
              <a:rPr lang="nl-BE" sz="2400" b="0" i="0" u="none" strike="noStrike" cap="none" baseline="30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             </a:t>
            </a: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78%</a:t>
            </a:r>
            <a:r>
              <a:rPr lang="nl-BE" sz="2400" b="0" i="0" u="none" strike="noStrike" cap="none" baseline="30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ouderen	                WZC          ouderen-pneumonie       COPD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7"/>
          <p:cNvSpPr txBox="1"/>
          <p:nvPr/>
        </p:nvSpPr>
        <p:spPr>
          <a:xfrm>
            <a:off x="957068" y="5729441"/>
            <a:ext cx="9661824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tot 66%</a:t>
            </a:r>
            <a:r>
              <a:rPr lang="nl-BE" sz="2400" b="0" i="0" u="none" strike="noStrike" cap="none" baseline="30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nl-BE" sz="2400" b="0" i="0" u="none" strike="noStrike" cap="none" baseline="30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tot 80%</a:t>
            </a:r>
            <a:r>
              <a:rPr lang="nl-BE" sz="2400" b="0" i="0" u="none" strike="noStrike" cap="none" baseline="30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      &lt;80%</a:t>
            </a:r>
            <a:r>
              <a:rPr lang="nl-BE" sz="2400" b="0" i="0" u="none" strike="noStrike" cap="none" baseline="30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10,11</a:t>
            </a: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             78%</a:t>
            </a:r>
            <a:r>
              <a:rPr lang="nl-BE" sz="2400" b="0" i="0" u="none" strike="noStrike" cap="none" baseline="30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400" b="0" i="0" u="none" strike="noStrike" cap="none" baseline="30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HoHa kanker	                 CVA          ouderen-dementie      neuromusc. (ALS…)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7"/>
          <p:cNvSpPr/>
          <p:nvPr/>
        </p:nvSpPr>
        <p:spPr>
          <a:xfrm>
            <a:off x="2779663" y="1264949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DYSFAGIE</a:t>
            </a:r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548026" y="1437650"/>
            <a:ext cx="96411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</p:txBody>
      </p:sp>
      <p:pic>
        <p:nvPicPr>
          <p:cNvPr id="197" name="Google Shape;19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452" y="3670400"/>
            <a:ext cx="9132422" cy="353834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8"/>
          <p:cNvSpPr txBox="1"/>
          <p:nvPr/>
        </p:nvSpPr>
        <p:spPr>
          <a:xfrm>
            <a:off x="548026" y="2011952"/>
            <a:ext cx="964110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Presbyfagie </a:t>
            </a:r>
            <a:endParaRPr/>
          </a:p>
          <a:p>
            <a: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= normaal verouderingsproces + minder functionele reserve</a:t>
            </a:r>
            <a:endParaRPr/>
          </a:p>
          <a:p>
            <a: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langere orale fase, meer residu oraal/faryngaal, 20% meer kans op penetratie</a:t>
            </a:r>
            <a:endParaRPr/>
          </a:p>
          <a:p>
            <a: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blijft wel voldoende veilig</a:t>
            </a:r>
            <a:endParaRPr/>
          </a:p>
        </p:txBody>
      </p:sp>
      <p:sp>
        <p:nvSpPr>
          <p:cNvPr id="199" name="Google Shape;199;p8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8"/>
          <p:cNvSpPr/>
          <p:nvPr/>
        </p:nvSpPr>
        <p:spPr>
          <a:xfrm>
            <a:off x="2779663" y="1264949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DYSFAGIE</a:t>
            </a: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2dd23faa4_0_1039"/>
          <p:cNvSpPr txBox="1">
            <a:spLocks noGrp="1"/>
          </p:cNvSpPr>
          <p:nvPr>
            <p:ph type="body" idx="1"/>
          </p:nvPr>
        </p:nvSpPr>
        <p:spPr>
          <a:xfrm>
            <a:off x="548025" y="1437650"/>
            <a:ext cx="95376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dk1"/>
              </a:solidFill>
            </a:endParaRPr>
          </a:p>
          <a:p>
            <a:pPr marL="127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4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Bedside slikevaluatie 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Craniale zenuwen en mondholte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Slikfunctie voor vloeistof/halfvaste/vaste consistentie</a:t>
            </a:r>
            <a:endParaRPr sz="2400" i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457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600" i="1">
                <a:solidFill>
                  <a:srgbClr val="000000"/>
                </a:solidFill>
              </a:rPr>
              <a:t>		</a:t>
            </a: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</p:txBody>
      </p:sp>
      <p:pic>
        <p:nvPicPr>
          <p:cNvPr id="208" name="Google Shape;208;gb2dd23faa4_0_1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826" y="3955354"/>
            <a:ext cx="4620799" cy="26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b2dd23faa4_0_10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788" y="3955354"/>
            <a:ext cx="3995275" cy="266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b2dd23faa4_0_1039"/>
          <p:cNvSpPr/>
          <p:nvPr/>
        </p:nvSpPr>
        <p:spPr>
          <a:xfrm>
            <a:off x="534670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b2dd23faa4_0_1039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b2dd23faa4_0_1039"/>
          <p:cNvSpPr/>
          <p:nvPr/>
        </p:nvSpPr>
        <p:spPr>
          <a:xfrm>
            <a:off x="2779663" y="1264949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DYSFAGIE</a:t>
            </a:r>
            <a:endParaRPr/>
          </a:p>
        </p:txBody>
      </p:sp>
      <p:sp>
        <p:nvSpPr>
          <p:cNvPr id="213" name="Google Shape;213;gb2dd23faa4_0_1039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>
            <a:spLocks noGrp="1"/>
          </p:cNvSpPr>
          <p:nvPr>
            <p:ph type="body" idx="1"/>
          </p:nvPr>
        </p:nvSpPr>
        <p:spPr>
          <a:xfrm>
            <a:off x="548025" y="1437650"/>
            <a:ext cx="95376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dk1"/>
              </a:solidFill>
            </a:endParaRPr>
          </a:p>
          <a:p>
            <a:pPr marL="127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4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Objectief onderzoek</a:t>
            </a:r>
            <a:endParaRPr/>
          </a:p>
          <a:p>
            <a:pPr marL="4699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4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Fiberoptic Endoscopic Evaluation		</a:t>
            </a:r>
            <a:endParaRPr/>
          </a:p>
          <a:p>
            <a:pPr marL="4699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4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of swallowing (FEES)</a:t>
            </a:r>
            <a:endParaRPr sz="2000" i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457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600" i="1">
                <a:solidFill>
                  <a:srgbClr val="000000"/>
                </a:solidFill>
              </a:rPr>
              <a:t>		</a:t>
            </a: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</p:txBody>
      </p:sp>
      <p:pic>
        <p:nvPicPr>
          <p:cNvPr id="220" name="Google Shape;22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361" y="3366433"/>
            <a:ext cx="3177123" cy="150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350" y="4812182"/>
            <a:ext cx="4917146" cy="264017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9"/>
          <p:cNvSpPr txBox="1"/>
          <p:nvPr/>
        </p:nvSpPr>
        <p:spPr>
          <a:xfrm>
            <a:off x="5346700" y="2575422"/>
            <a:ext cx="49011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Videofluoroscopie met manometrie /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RX slikact zonder manometrie</a:t>
            </a:r>
            <a:endParaRPr/>
          </a:p>
        </p:txBody>
      </p:sp>
      <p:pic>
        <p:nvPicPr>
          <p:cNvPr id="223" name="Google Shape;223;p9" descr="High-Resolution Manometry of the Pharynx and Esophagus | SpringerLin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5925" y="4985840"/>
            <a:ext cx="3627475" cy="255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9" title="Normal Swallow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05660" y="3366433"/>
            <a:ext cx="2494756" cy="215744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9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9"/>
          <p:cNvSpPr/>
          <p:nvPr/>
        </p:nvSpPr>
        <p:spPr>
          <a:xfrm>
            <a:off x="534670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9"/>
          <p:cNvSpPr/>
          <p:nvPr/>
        </p:nvSpPr>
        <p:spPr>
          <a:xfrm>
            <a:off x="2779663" y="1264949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DYSFAGIE</a:t>
            </a: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a2b2df6a5_0_0"/>
          <p:cNvSpPr txBox="1">
            <a:spLocks noGrp="1"/>
          </p:cNvSpPr>
          <p:nvPr>
            <p:ph type="body" idx="1"/>
          </p:nvPr>
        </p:nvSpPr>
        <p:spPr>
          <a:xfrm>
            <a:off x="548024" y="1437650"/>
            <a:ext cx="99310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chemeClr val="dk1"/>
              </a:solidFill>
            </a:endParaRPr>
          </a:p>
          <a:p>
            <a:pPr marL="127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4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Compensatie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Consistentie (mixen/malen, pletten medicatie, indikken vloeistof)</a:t>
            </a:r>
            <a:endParaRPr/>
          </a:p>
          <a:p>
            <a:pPr marL="914400" lvl="0" indent="457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600" i="1">
                <a:solidFill>
                  <a:srgbClr val="000000"/>
                </a:solidFill>
              </a:rPr>
              <a:t>		</a:t>
            </a: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</p:txBody>
      </p:sp>
      <p:pic>
        <p:nvPicPr>
          <p:cNvPr id="235" name="Google Shape;235;gaa2b2df6a5_0_0"/>
          <p:cNvPicPr preferRelativeResize="0"/>
          <p:nvPr/>
        </p:nvPicPr>
        <p:blipFill rotWithShape="1">
          <a:blip r:embed="rId3">
            <a:alphaModFix/>
          </a:blip>
          <a:srcRect l="26416" r="26178"/>
          <a:stretch/>
        </p:blipFill>
        <p:spPr>
          <a:xfrm>
            <a:off x="1993388" y="5571490"/>
            <a:ext cx="978457" cy="1945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aa2b2df6a5_0_0" descr="Thickenup Gel Express 450ml + Pomp"/>
          <p:cNvPicPr preferRelativeResize="0"/>
          <p:nvPr/>
        </p:nvPicPr>
        <p:blipFill rotWithShape="1">
          <a:blip r:embed="rId4">
            <a:alphaModFix/>
          </a:blip>
          <a:srcRect l="31772" r="26606"/>
          <a:stretch/>
        </p:blipFill>
        <p:spPr>
          <a:xfrm>
            <a:off x="2909765" y="4942637"/>
            <a:ext cx="1071464" cy="257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aa2b2df6a5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5580" y="5339693"/>
            <a:ext cx="2774792" cy="199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aa2b2df6a5_0_0" descr="https://wiki.uz.kuleuven.ac.be/download/thumbnails/749529119/Niveau4_2.jpg?version=1&amp;modificationDate=1684917242503&amp;api=v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780" y="6149379"/>
            <a:ext cx="1840109" cy="122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aa2b2df6a5_0_0" descr="Niveau4_1.jpg"/>
          <p:cNvPicPr preferRelativeResize="0"/>
          <p:nvPr/>
        </p:nvPicPr>
        <p:blipFill rotWithShape="1">
          <a:blip r:embed="rId7">
            <a:alphaModFix/>
          </a:blip>
          <a:srcRect l="14506" r="16079"/>
          <a:stretch/>
        </p:blipFill>
        <p:spPr>
          <a:xfrm>
            <a:off x="120944" y="4303855"/>
            <a:ext cx="1835946" cy="187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aa2b2df6a5_0_0" descr="https://media.s-bol.com/N9YMlP7JgZj8/124x92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76949">
            <a:off x="8412077" y="5857468"/>
            <a:ext cx="2047474" cy="151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aa2b2df6a5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59144" y="4207512"/>
            <a:ext cx="1956378" cy="159829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aa2b2df6a5_0_0"/>
          <p:cNvSpPr/>
          <p:nvPr/>
        </p:nvSpPr>
        <p:spPr>
          <a:xfrm>
            <a:off x="548024" y="2818197"/>
            <a:ext cx="104902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Positie (hoofddraai, chin tuck)</a:t>
            </a:r>
            <a:endParaRPr/>
          </a:p>
        </p:txBody>
      </p:sp>
      <p:sp>
        <p:nvSpPr>
          <p:cNvPr id="243" name="Google Shape;243;gaa2b2df6a5_0_0"/>
          <p:cNvSpPr/>
          <p:nvPr/>
        </p:nvSpPr>
        <p:spPr>
          <a:xfrm>
            <a:off x="548024" y="3151879"/>
            <a:ext cx="10096434" cy="111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Sliktechnieken (krachtig, naslikken, …)</a:t>
            </a:r>
            <a:endParaRPr/>
          </a:p>
          <a:p>
            <a:pPr marL="5080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Aanbiedingswijze (bolusgrootte, temperatuur, tempo, materiaal)</a:t>
            </a:r>
            <a:endParaRPr/>
          </a:p>
          <a:p>
            <a:pPr marL="5080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Altern./aanvullende voedingsweg (NGS/PEG, TPN, bijvoeding)</a:t>
            </a:r>
            <a:endParaRPr/>
          </a:p>
        </p:txBody>
      </p:sp>
      <p:sp>
        <p:nvSpPr>
          <p:cNvPr id="244" name="Google Shape;244;gaa2b2df6a5_0_0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aa2b2df6a5_0_0"/>
          <p:cNvSpPr/>
          <p:nvPr/>
        </p:nvSpPr>
        <p:spPr>
          <a:xfrm>
            <a:off x="534670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aa2b2df6a5_0_0"/>
          <p:cNvSpPr/>
          <p:nvPr/>
        </p:nvSpPr>
        <p:spPr>
          <a:xfrm>
            <a:off x="2779663" y="1264949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DYSFAGIE</a:t>
            </a:r>
            <a:endParaRPr/>
          </a:p>
        </p:txBody>
      </p:sp>
      <p:sp>
        <p:nvSpPr>
          <p:cNvPr id="247" name="Google Shape;247;gaa2b2df6a5_0_0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  <p:sp>
        <p:nvSpPr>
          <p:cNvPr id="248" name="Google Shape;248;gaa2b2df6a5_0_0"/>
          <p:cNvSpPr/>
          <p:nvPr/>
        </p:nvSpPr>
        <p:spPr>
          <a:xfrm>
            <a:off x="7912862" y="1265272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THERAPIE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0" descr="piramid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6385" y="1952512"/>
            <a:ext cx="5827180" cy="527172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0"/>
          <p:cNvSpPr txBox="1">
            <a:spLocks noGrp="1"/>
          </p:cNvSpPr>
          <p:nvPr>
            <p:ph type="body" idx="1"/>
          </p:nvPr>
        </p:nvSpPr>
        <p:spPr>
          <a:xfrm>
            <a:off x="548024" y="1437650"/>
            <a:ext cx="4898411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chemeClr val="dk1"/>
              </a:solidFill>
            </a:endParaRPr>
          </a:p>
          <a:p>
            <a:pPr marL="127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4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Compensatie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Consistentieaanpassing via</a:t>
            </a:r>
            <a:endParaRPr/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IDDSI netwerk</a:t>
            </a:r>
            <a:endParaRPr/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= International Dysphagia Diet Standardisation Initiative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>
              <a:solidFill>
                <a:schemeClr val="dk1"/>
              </a:solidFill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1800" u="sng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1800" u="sng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1800" u="sng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1800" u="sng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1800" u="sng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1400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www.iddsi.org</a:t>
            </a:r>
            <a:endParaRPr sz="1400" u="sng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600" i="1">
                <a:solidFill>
                  <a:srgbClr val="000000"/>
                </a:solidFill>
              </a:rPr>
              <a:t>		</a:t>
            </a: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</p:txBody>
      </p:sp>
      <p:sp>
        <p:nvSpPr>
          <p:cNvPr id="256" name="Google Shape;256;p10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0"/>
          <p:cNvSpPr/>
          <p:nvPr/>
        </p:nvSpPr>
        <p:spPr>
          <a:xfrm>
            <a:off x="534670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0"/>
          <p:cNvSpPr/>
          <p:nvPr/>
        </p:nvSpPr>
        <p:spPr>
          <a:xfrm>
            <a:off x="2779663" y="1264949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DYSFAGIE</a:t>
            </a:r>
            <a:endParaRPr/>
          </a:p>
        </p:txBody>
      </p:sp>
      <p:sp>
        <p:nvSpPr>
          <p:cNvPr id="259" name="Google Shape;259;p10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  <p:sp>
        <p:nvSpPr>
          <p:cNvPr id="260" name="Google Shape;260;p10"/>
          <p:cNvSpPr/>
          <p:nvPr/>
        </p:nvSpPr>
        <p:spPr>
          <a:xfrm>
            <a:off x="7912862" y="1265272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THERAPIE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aa2b2df6a5_0_10"/>
          <p:cNvSpPr txBox="1">
            <a:spLocks noGrp="1"/>
          </p:cNvSpPr>
          <p:nvPr>
            <p:ph type="body" idx="1"/>
          </p:nvPr>
        </p:nvSpPr>
        <p:spPr>
          <a:xfrm>
            <a:off x="543472" y="1258900"/>
            <a:ext cx="4028813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chemeClr val="dk1"/>
              </a:solidFill>
            </a:endParaRPr>
          </a:p>
          <a:p>
            <a:pPr marL="381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Slikrevalidatie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bolus training	</a:t>
            </a:r>
            <a:endParaRPr/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consistentie opbouw </a:t>
            </a:r>
            <a:endParaRPr/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compensatie afbouw</a:t>
            </a:r>
            <a:r>
              <a:rPr lang="nl-BE" sz="2000">
                <a:solidFill>
                  <a:schemeClr val="dk1"/>
                </a:solidFill>
              </a:rPr>
              <a:t>		</a:t>
            </a:r>
            <a:r>
              <a:rPr lang="nl-BE" sz="2600" i="1">
                <a:solidFill>
                  <a:srgbClr val="000000"/>
                </a:solidFill>
              </a:rPr>
              <a:t>		</a:t>
            </a: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</p:txBody>
      </p:sp>
      <p:pic>
        <p:nvPicPr>
          <p:cNvPr id="267" name="Google Shape;267;gaa2b2df6a5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48" y="4151202"/>
            <a:ext cx="4314016" cy="285504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aa2b2df6a5_0_10"/>
          <p:cNvSpPr txBox="1"/>
          <p:nvPr/>
        </p:nvSpPr>
        <p:spPr>
          <a:xfrm>
            <a:off x="5479663" y="2242987"/>
            <a:ext cx="576288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slikoefeningen, spierversterkend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boluspropulsie: IOPI, tongoefeningen</a:t>
            </a:r>
            <a:endParaRPr/>
          </a:p>
        </p:txBody>
      </p:sp>
      <p:sp>
        <p:nvSpPr>
          <p:cNvPr id="269" name="Google Shape;269;gaa2b2df6a5_0_10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aa2b2df6a5_0_10"/>
          <p:cNvSpPr/>
          <p:nvPr/>
        </p:nvSpPr>
        <p:spPr>
          <a:xfrm>
            <a:off x="534670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aa2b2df6a5_0_10"/>
          <p:cNvSpPr/>
          <p:nvPr/>
        </p:nvSpPr>
        <p:spPr>
          <a:xfrm>
            <a:off x="2779663" y="1264949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DYSFAGIE</a:t>
            </a:r>
            <a:endParaRPr/>
          </a:p>
        </p:txBody>
      </p:sp>
      <p:sp>
        <p:nvSpPr>
          <p:cNvPr id="272" name="Google Shape;272;gaa2b2df6a5_0_10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  <p:sp>
        <p:nvSpPr>
          <p:cNvPr id="273" name="Google Shape;273;gaa2b2df6a5_0_10"/>
          <p:cNvSpPr/>
          <p:nvPr/>
        </p:nvSpPr>
        <p:spPr>
          <a:xfrm>
            <a:off x="7912862" y="1265272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THERAPIE</a:t>
            </a:r>
            <a:endParaRPr/>
          </a:p>
        </p:txBody>
      </p:sp>
      <p:pic>
        <p:nvPicPr>
          <p:cNvPr id="274" name="Google Shape;274;gaa2b2df6a5_0_10" descr="Biomedicines | Free Full-Text | Quantitative Measurement of Swallowing  Performance Using Iowa Oral Performance Instrument: A Systematic Review and  Meta-Analys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0139" y="3943258"/>
            <a:ext cx="2791259" cy="19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aa2b2df6a5_0_10" descr="Illustrations therapeutic exercises dysphagia - MedicalGraphics"/>
          <p:cNvPicPr preferRelativeResize="0"/>
          <p:nvPr/>
        </p:nvPicPr>
        <p:blipFill rotWithShape="1">
          <a:blip r:embed="rId5">
            <a:alphaModFix/>
          </a:blip>
          <a:srcRect r="9390"/>
          <a:stretch/>
        </p:blipFill>
        <p:spPr>
          <a:xfrm>
            <a:off x="8803820" y="5787804"/>
            <a:ext cx="1817507" cy="16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aa2b2df6a5_0_10" descr="Swallowing Exercis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84974" y="4032219"/>
            <a:ext cx="1255198" cy="146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aa2b2df6a5_0_10" descr="EMST150 Expiratory Muscle Strength Trainer : Amazon.it: Salute e cura della  persona"/>
          <p:cNvPicPr preferRelativeResize="0"/>
          <p:nvPr/>
        </p:nvPicPr>
        <p:blipFill rotWithShape="1">
          <a:blip r:embed="rId7">
            <a:alphaModFix/>
          </a:blip>
          <a:srcRect l="4186" t="3779" b="45997"/>
          <a:stretch/>
        </p:blipFill>
        <p:spPr>
          <a:xfrm>
            <a:off x="6170138" y="5918750"/>
            <a:ext cx="2791259" cy="14699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aa2b2df6a5_0_10"/>
          <p:cNvSpPr txBox="1"/>
          <p:nvPr/>
        </p:nvSpPr>
        <p:spPr>
          <a:xfrm>
            <a:off x="419829" y="7013659"/>
            <a:ext cx="58460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BE" sz="1400" b="0" i="0" u="none" strike="noStrike" cap="none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www.richtlijnendatabase.nl/richtlijn/orofaryngealedysfagie</a:t>
            </a:r>
            <a:endParaRPr sz="1400" b="0" i="0" u="sng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79" name="Google Shape;279;gaa2b2df6a5_0_10"/>
          <p:cNvSpPr txBox="1"/>
          <p:nvPr/>
        </p:nvSpPr>
        <p:spPr>
          <a:xfrm>
            <a:off x="5479663" y="2937548"/>
            <a:ext cx="58521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farynxcontractie: masako</a:t>
            </a:r>
            <a:endParaRPr/>
          </a:p>
        </p:txBody>
      </p:sp>
      <p:sp>
        <p:nvSpPr>
          <p:cNvPr id="280" name="Google Shape;280;gaa2b2df6a5_0_10"/>
          <p:cNvSpPr txBox="1"/>
          <p:nvPr/>
        </p:nvSpPr>
        <p:spPr>
          <a:xfrm>
            <a:off x="5479663" y="3264365"/>
            <a:ext cx="585216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mondbodemspieren: CTAR, Shaker, EMST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principes motorisch leren (freq, intensiteit, …)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gaa2b2df6a5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186" y="3670400"/>
            <a:ext cx="2569315" cy="1679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aa2b2df6a5_0_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246" y="5520192"/>
            <a:ext cx="1793935" cy="193903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aa2b2df6a5_0_44"/>
          <p:cNvSpPr txBox="1">
            <a:spLocks noGrp="1"/>
          </p:cNvSpPr>
          <p:nvPr>
            <p:ph type="body" idx="1"/>
          </p:nvPr>
        </p:nvSpPr>
        <p:spPr>
          <a:xfrm>
            <a:off x="548025" y="1437650"/>
            <a:ext cx="93531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chemeClr val="dk1"/>
              </a:solidFill>
            </a:endParaRPr>
          </a:p>
          <a:p>
            <a:pPr marL="381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Educatie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Geen afleiding</a:t>
            </a: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- 90° rechtop</a:t>
            </a:r>
            <a:endParaRPr/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Voldoende tijd</a:t>
            </a:r>
            <a:endParaRPr/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Vermijd spreken met voedsel in mond</a:t>
            </a:r>
            <a:endParaRPr/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Ga zelf op ooghoogte zitten</a:t>
            </a:r>
            <a:endParaRPr/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Vermijden flesjes en rietjes</a:t>
            </a: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Vermijden dubbelconsistenties</a:t>
            </a:r>
            <a:endParaRPr/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Goede orale hygïene</a:t>
            </a:r>
            <a:endParaRPr/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Medicatie adaptatie</a:t>
            </a:r>
            <a:endParaRPr/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600">
                <a:solidFill>
                  <a:srgbClr val="000000"/>
                </a:solidFill>
              </a:rPr>
              <a:t>	</a:t>
            </a:r>
            <a:endParaRPr sz="2600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</p:txBody>
      </p:sp>
      <p:pic>
        <p:nvPicPr>
          <p:cNvPr id="289" name="Google Shape;289;gaa2b2df6a5_0_44"/>
          <p:cNvPicPr preferRelativeResize="0"/>
          <p:nvPr/>
        </p:nvPicPr>
        <p:blipFill rotWithShape="1">
          <a:blip r:embed="rId5">
            <a:alphaModFix/>
          </a:blip>
          <a:srcRect l="10321" t="-3760" b="11586"/>
          <a:stretch/>
        </p:blipFill>
        <p:spPr>
          <a:xfrm>
            <a:off x="3585016" y="1603238"/>
            <a:ext cx="1901000" cy="171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aa2b2df6a5_0_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72953" y="1752489"/>
            <a:ext cx="2379817" cy="1917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aa2b2df6a5_0_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52115" y="1879545"/>
            <a:ext cx="1683751" cy="144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aa2b2df6a5_0_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9038" y="6238010"/>
            <a:ext cx="2226505" cy="96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aa2b2df6a5_0_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26507" y="6032754"/>
            <a:ext cx="1006311" cy="129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aa2b2df6a5_0_44" descr="https://tandheelkundegent.be/wp-content/uploads/2019/11/kunstgebit2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19149" y="5635654"/>
            <a:ext cx="2562167" cy="170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aa2b2df6a5_0_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09860" y="3725617"/>
            <a:ext cx="1869817" cy="129848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aa2b2df6a5_0_44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aa2b2df6a5_0_44"/>
          <p:cNvSpPr/>
          <p:nvPr/>
        </p:nvSpPr>
        <p:spPr>
          <a:xfrm>
            <a:off x="534670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aa2b2df6a5_0_44"/>
          <p:cNvSpPr/>
          <p:nvPr/>
        </p:nvSpPr>
        <p:spPr>
          <a:xfrm>
            <a:off x="2779663" y="1264949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DYSFAGIE</a:t>
            </a:r>
            <a:endParaRPr/>
          </a:p>
        </p:txBody>
      </p:sp>
      <p:sp>
        <p:nvSpPr>
          <p:cNvPr id="299" name="Google Shape;299;gaa2b2df6a5_0_44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  <p:sp>
        <p:nvSpPr>
          <p:cNvPr id="300" name="Google Shape;300;gaa2b2df6a5_0_44"/>
          <p:cNvSpPr/>
          <p:nvPr/>
        </p:nvSpPr>
        <p:spPr>
          <a:xfrm>
            <a:off x="7912862" y="1265272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THERAPIE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gaa2b2df6a5_0_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5613" y="3780631"/>
            <a:ext cx="4252099" cy="3473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aa2b2df6a5_0_59"/>
          <p:cNvPicPr preferRelativeResize="0"/>
          <p:nvPr/>
        </p:nvPicPr>
        <p:blipFill rotWithShape="1">
          <a:blip r:embed="rId4">
            <a:alphaModFix/>
          </a:blip>
          <a:srcRect l="16111" r="16497"/>
          <a:stretch/>
        </p:blipFill>
        <p:spPr>
          <a:xfrm>
            <a:off x="5635613" y="1438656"/>
            <a:ext cx="4252099" cy="262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aa2b2df6a5_0_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560" y="1438656"/>
            <a:ext cx="4965053" cy="262183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aa2b2df6a5_0_59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Taalstoornissen</a:t>
            </a:r>
            <a:endParaRPr/>
          </a:p>
        </p:txBody>
      </p:sp>
      <p:pic>
        <p:nvPicPr>
          <p:cNvPr id="310" name="Google Shape;310;gaa2b2df6a5_0_59"/>
          <p:cNvPicPr preferRelativeResize="0"/>
          <p:nvPr/>
        </p:nvPicPr>
        <p:blipFill rotWithShape="1">
          <a:blip r:embed="rId6">
            <a:alphaModFix/>
          </a:blip>
          <a:srcRect t="10209"/>
          <a:stretch/>
        </p:blipFill>
        <p:spPr>
          <a:xfrm>
            <a:off x="670560" y="4060491"/>
            <a:ext cx="4965053" cy="2621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b2dd23faa4_0_6"/>
          <p:cNvSpPr txBox="1">
            <a:spLocks noGrp="1"/>
          </p:cNvSpPr>
          <p:nvPr>
            <p:ph type="title"/>
          </p:nvPr>
        </p:nvSpPr>
        <p:spPr>
          <a:xfrm>
            <a:off x="253588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>
                <a:solidFill>
                  <a:srgbClr val="000000"/>
                </a:solidFill>
              </a:rPr>
              <a:t> </a:t>
            </a:r>
            <a:r>
              <a:rPr lang="nl-BE" sz="3600" b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Inhoud</a:t>
            </a:r>
            <a:endParaRPr b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gb2dd23faa4_0_6"/>
          <p:cNvSpPr txBox="1">
            <a:spLocks noGrp="1"/>
          </p:cNvSpPr>
          <p:nvPr>
            <p:ph type="body" idx="1"/>
          </p:nvPr>
        </p:nvSpPr>
        <p:spPr>
          <a:xfrm>
            <a:off x="669069" y="1206505"/>
            <a:ext cx="89883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3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3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nl-BE" sz="3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nl-BE" sz="3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zie cursus dysfagie 24/05/2024</a:t>
            </a:r>
            <a:endParaRPr sz="3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2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3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Taalstoornissen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endParaRPr sz="32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3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3. Spraakstoornissen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89" name="Google Shape;89;gb2dd23faa4_0_6" descr="A circle of word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2920" t="26721" r="17935" b="23400"/>
          <a:stretch/>
        </p:blipFill>
        <p:spPr>
          <a:xfrm>
            <a:off x="4404519" y="2286000"/>
            <a:ext cx="6441282" cy="5432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1"/>
          <p:cNvPicPr preferRelativeResize="0"/>
          <p:nvPr/>
        </p:nvPicPr>
        <p:blipFill rotWithShape="1">
          <a:blip r:embed="rId3">
            <a:alphaModFix/>
          </a:blip>
          <a:srcRect t="8931"/>
          <a:stretch/>
        </p:blipFill>
        <p:spPr>
          <a:xfrm>
            <a:off x="1352175" y="2002828"/>
            <a:ext cx="7989049" cy="5032267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1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NORMAAL</a:t>
            </a:r>
            <a:endParaRPr/>
          </a:p>
        </p:txBody>
      </p:sp>
      <p:sp>
        <p:nvSpPr>
          <p:cNvPr id="317" name="Google Shape;317;p11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Taalstoornissen</a:t>
            </a:r>
            <a:endParaRPr/>
          </a:p>
        </p:txBody>
      </p:sp>
      <p:sp>
        <p:nvSpPr>
          <p:cNvPr id="318" name="Google Shape;318;p11"/>
          <p:cNvSpPr txBox="1"/>
          <p:nvPr/>
        </p:nvSpPr>
        <p:spPr>
          <a:xfrm>
            <a:off x="838200" y="7165426"/>
            <a:ext cx="58460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BE" sz="1400" b="0" i="0" u="sng" strike="noStrike" cap="none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Ellis &amp;Young. Brain and Language, 1998</a:t>
            </a:r>
            <a:endParaRPr sz="1400" b="0" i="0" u="sng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aa2b2df6a5_0_13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3352" y="3511296"/>
            <a:ext cx="5070048" cy="356878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aa2b2df6a5_0_1394"/>
          <p:cNvSpPr txBox="1">
            <a:spLocks noGrp="1"/>
          </p:cNvSpPr>
          <p:nvPr>
            <p:ph type="body" idx="1"/>
          </p:nvPr>
        </p:nvSpPr>
        <p:spPr>
          <a:xfrm>
            <a:off x="548013" y="1286608"/>
            <a:ext cx="89883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500">
              <a:solidFill>
                <a:srgbClr val="000000"/>
              </a:solidFill>
            </a:endParaRPr>
          </a:p>
          <a:p>
            <a:pPr marL="635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5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Taalbegrip en taalproductie, gesproken en geschreven taal</a:t>
            </a:r>
            <a:endParaRPr/>
          </a:p>
          <a:p>
            <a:pPr marL="4953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Gebied: Broca, Wernicke, Arcuate fascilusus (ACM-gebied)</a:t>
            </a:r>
            <a:endParaRPr/>
          </a:p>
          <a:p>
            <a:pPr marL="4953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Oorzaak: CVA, hersentrauma, -tumor, -infectie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rgbClr val="000000"/>
              </a:solidFill>
            </a:endParaRPr>
          </a:p>
        </p:txBody>
      </p:sp>
      <p:sp>
        <p:nvSpPr>
          <p:cNvPr id="326" name="Google Shape;326;gaa2b2df6a5_0_1394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NORMAAL</a:t>
            </a:r>
            <a:endParaRPr/>
          </a:p>
        </p:txBody>
      </p:sp>
      <p:pic>
        <p:nvPicPr>
          <p:cNvPr id="327" name="Google Shape;327;gaa2b2df6a5_0_1394"/>
          <p:cNvPicPr preferRelativeResize="0"/>
          <p:nvPr/>
        </p:nvPicPr>
        <p:blipFill rotWithShape="1">
          <a:blip r:embed="rId4">
            <a:alphaModFix/>
          </a:blip>
          <a:srcRect l="3865" t="3540" r="4720" b="5459"/>
          <a:stretch/>
        </p:blipFill>
        <p:spPr>
          <a:xfrm>
            <a:off x="142205" y="3511296"/>
            <a:ext cx="5377098" cy="356878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aa2b2df6a5_0_1394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Taalstoornissen</a:t>
            </a:r>
            <a:endParaRPr/>
          </a:p>
        </p:txBody>
      </p:sp>
      <p:sp>
        <p:nvSpPr>
          <p:cNvPr id="329" name="Google Shape;329;gaa2b2df6a5_0_1394"/>
          <p:cNvSpPr/>
          <p:nvPr/>
        </p:nvSpPr>
        <p:spPr>
          <a:xfrm>
            <a:off x="2845390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2"/>
          <p:cNvSpPr txBox="1"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12"/>
          <p:cNvSpPr txBox="1">
            <a:spLocks noGrp="1"/>
          </p:cNvSpPr>
          <p:nvPr>
            <p:ph type="body" idx="1"/>
          </p:nvPr>
        </p:nvSpPr>
        <p:spPr>
          <a:xfrm>
            <a:off x="2095500" y="5918200"/>
            <a:ext cx="6416675" cy="88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Gill Sans"/>
              <a:buNone/>
            </a:pPr>
            <a:endParaRPr/>
          </a:p>
        </p:txBody>
      </p:sp>
      <p:pic>
        <p:nvPicPr>
          <p:cNvPr id="336" name="Google Shape;336;p12" descr="Borderzone Strokes and Transcortical Aphasia | SpringerLin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0827" y="2082473"/>
            <a:ext cx="8454454" cy="4884488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2"/>
          <p:cNvSpPr txBox="1"/>
          <p:nvPr/>
        </p:nvSpPr>
        <p:spPr>
          <a:xfrm>
            <a:off x="744279" y="2082473"/>
            <a:ext cx="1887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Classificatie</a:t>
            </a:r>
            <a:endParaRPr/>
          </a:p>
        </p:txBody>
      </p:sp>
      <p:sp>
        <p:nvSpPr>
          <p:cNvPr id="338" name="Google Shape;338;p12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NORMAAL</a:t>
            </a:r>
            <a:endParaRPr/>
          </a:p>
        </p:txBody>
      </p:sp>
      <p:sp>
        <p:nvSpPr>
          <p:cNvPr id="339" name="Google Shape;339;p12"/>
          <p:cNvSpPr/>
          <p:nvPr/>
        </p:nvSpPr>
        <p:spPr>
          <a:xfrm>
            <a:off x="2845390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2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Taalstoornissen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3"/>
          <p:cNvSpPr txBox="1">
            <a:spLocks noGrp="1"/>
          </p:cNvSpPr>
          <p:nvPr>
            <p:ph type="body" idx="1"/>
          </p:nvPr>
        </p:nvSpPr>
        <p:spPr>
          <a:xfrm>
            <a:off x="548012" y="1437650"/>
            <a:ext cx="9838891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Sensorische afasie </a:t>
            </a:r>
            <a:r>
              <a:rPr lang="nl-BE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(4.40-5.20)</a:t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begrip en nazeggen gestoord,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vloeiend, geen inzicht, parafasieën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Motorische afasie </a:t>
            </a:r>
            <a:r>
              <a:rPr lang="nl-BE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(7.20-8.00)	                  </a:t>
            </a:r>
            <a:r>
              <a:rPr lang="nl-BE" sz="1600" u="sng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https://www.youtube.com/watch?v=G9SZJxjDJpc</a:t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woordvinding, korte zinnen, letterverwisselingen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herhalen, complex begrip en leesbegrip gestoord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onvloeiend, inzicht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Globale afasie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begrip en productie op alle vlakken verstoord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stereotypen, semi-automatische taal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rgbClr val="000000"/>
              </a:solidFill>
            </a:endParaRPr>
          </a:p>
        </p:txBody>
      </p:sp>
      <p:pic>
        <p:nvPicPr>
          <p:cNvPr id="347" name="Google Shape;34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5040" y="1084112"/>
            <a:ext cx="4266519" cy="269651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3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NORMAAL</a:t>
            </a:r>
            <a:endParaRPr/>
          </a:p>
        </p:txBody>
      </p:sp>
      <p:sp>
        <p:nvSpPr>
          <p:cNvPr id="349" name="Google Shape;349;p13"/>
          <p:cNvSpPr/>
          <p:nvPr/>
        </p:nvSpPr>
        <p:spPr>
          <a:xfrm>
            <a:off x="2845390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3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Taalstoornissen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4"/>
          <p:cNvSpPr txBox="1">
            <a:spLocks noGrp="1"/>
          </p:cNvSpPr>
          <p:nvPr>
            <p:ph type="body" idx="1"/>
          </p:nvPr>
        </p:nvSpPr>
        <p:spPr>
          <a:xfrm>
            <a:off x="548012" y="1437650"/>
            <a:ext cx="9522579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Anomische afasie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woordvinding gestoord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begrip en lezen intact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Conductie afasie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woordvinding, nazeggen, hardop lezen en schrijven gestoord 	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leesbegrip intact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Let op!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vaak combinatie</a:t>
            </a: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rol van cognitieve functies</a:t>
            </a: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rrustratie bij patient en omgeving</a:t>
            </a: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rgbClr val="000000"/>
              </a:solidFill>
            </a:endParaRPr>
          </a:p>
        </p:txBody>
      </p:sp>
      <p:sp>
        <p:nvSpPr>
          <p:cNvPr id="357" name="Google Shape;357;p14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NORMAAL</a:t>
            </a:r>
            <a:endParaRPr/>
          </a:p>
        </p:txBody>
      </p:sp>
      <p:sp>
        <p:nvSpPr>
          <p:cNvPr id="358" name="Google Shape;358;p14"/>
          <p:cNvSpPr/>
          <p:nvPr/>
        </p:nvSpPr>
        <p:spPr>
          <a:xfrm>
            <a:off x="2845390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4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Taalstoornissen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 txBox="1">
            <a:spLocks noGrp="1"/>
          </p:cNvSpPr>
          <p:nvPr>
            <p:ph type="body" idx="1"/>
          </p:nvPr>
        </p:nvSpPr>
        <p:spPr>
          <a:xfrm>
            <a:off x="548024" y="1437650"/>
            <a:ext cx="9913675" cy="5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Anamnese + evaluatie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begrip: woordniveau/zinsniveau, gesproken/geschreven</a:t>
            </a: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BE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     - productie: benoemen, woordvloeiendheid, nazeggen, lezen, schrijven, spontane taal</a:t>
            </a: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3000">
                <a:solidFill>
                  <a:srgbClr val="000000"/>
                </a:solidFill>
              </a:rPr>
              <a:t>a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65" name="Google Shape;365;p18"/>
          <p:cNvSpPr/>
          <p:nvPr/>
        </p:nvSpPr>
        <p:spPr>
          <a:xfrm>
            <a:off x="2845390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18" descr="GLOBAMIX 1 - MIX-REEKS &amp; NAH-FOTOGROE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700" y="3644809"/>
            <a:ext cx="2866141" cy="329983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8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NORMAAL</a:t>
            </a:r>
            <a:endParaRPr/>
          </a:p>
        </p:txBody>
      </p:sp>
      <p:sp>
        <p:nvSpPr>
          <p:cNvPr id="368" name="Google Shape;368;p18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Taalstoornissen</a:t>
            </a:r>
            <a:endParaRPr/>
          </a:p>
        </p:txBody>
      </p:sp>
      <p:sp>
        <p:nvSpPr>
          <p:cNvPr id="369" name="Google Shape;369;p18"/>
          <p:cNvSpPr/>
          <p:nvPr/>
        </p:nvSpPr>
        <p:spPr>
          <a:xfrm>
            <a:off x="5459080" y="128405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/>
          </a:p>
        </p:txBody>
      </p:sp>
      <p:pic>
        <p:nvPicPr>
          <p:cNvPr id="370" name="Google Shape;370;p18" descr="CAT-NL | Comprehensive Aphasia T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095" y="3496897"/>
            <a:ext cx="2681510" cy="359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8" descr="Home - Token T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7457283" y="4421517"/>
            <a:ext cx="3290312" cy="189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8" descr="Diagnostische instrumenten - AfasieNe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4088" y="3688842"/>
            <a:ext cx="2284100" cy="329031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8"/>
          <p:cNvSpPr txBox="1"/>
          <p:nvPr/>
        </p:nvSpPr>
        <p:spPr>
          <a:xfrm>
            <a:off x="-324754" y="6883840"/>
            <a:ext cx="7735624" cy="57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BE" sz="1400" b="0" i="0" u="none" strike="noStrike" cap="none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www.richtlijnendatabase.nl/richtlijn/behandeling_afasie_na_herseninfarct</a:t>
            </a:r>
            <a:endParaRPr sz="1400" b="0" i="0" u="none" strike="noStrike" cap="none">
              <a:solidFill>
                <a:srgbClr val="636F7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BE" sz="1400" b="0" i="0" u="sng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NVLF: logopedische richtlijn diagnostiek en behandeling afasie, 2017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5"/>
          <p:cNvSpPr txBox="1">
            <a:spLocks noGrp="1"/>
          </p:cNvSpPr>
          <p:nvPr>
            <p:ph type="body" idx="1"/>
          </p:nvPr>
        </p:nvSpPr>
        <p:spPr>
          <a:xfrm>
            <a:off x="548025" y="1437650"/>
            <a:ext cx="9695028" cy="5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Reorganisatie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Begrip verbeteren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Strategie aanleren (woordvinding, zinsvorming, …)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/>
          </a:p>
        </p:txBody>
      </p:sp>
      <p:sp>
        <p:nvSpPr>
          <p:cNvPr id="380" name="Google Shape;380;p15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Taalstoornissen</a:t>
            </a:r>
            <a:endParaRPr/>
          </a:p>
        </p:txBody>
      </p:sp>
      <p:sp>
        <p:nvSpPr>
          <p:cNvPr id="381" name="Google Shape;381;p15"/>
          <p:cNvSpPr/>
          <p:nvPr/>
        </p:nvSpPr>
        <p:spPr>
          <a:xfrm>
            <a:off x="5354576" y="128405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/>
          </a:p>
        </p:txBody>
      </p:sp>
      <p:sp>
        <p:nvSpPr>
          <p:cNvPr id="382" name="Google Shape;382;p15"/>
          <p:cNvSpPr/>
          <p:nvPr/>
        </p:nvSpPr>
        <p:spPr>
          <a:xfrm>
            <a:off x="2792146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7901959" y="1279694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THERAPIE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5"/>
          <p:cNvSpPr txBox="1"/>
          <p:nvPr/>
        </p:nvSpPr>
        <p:spPr>
          <a:xfrm>
            <a:off x="-324754" y="6883840"/>
            <a:ext cx="7735624" cy="57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BE" sz="1400" b="0" i="0" u="none" strike="noStrike" cap="none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www.richtlijnendatabase.nl/richtlijn/behandeling_afasie_na_herseninfarct</a:t>
            </a:r>
            <a:endParaRPr sz="1400" b="0" i="0" u="none" strike="noStrike" cap="none">
              <a:solidFill>
                <a:srgbClr val="636F7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BE" sz="1400" b="0" i="0" u="sng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NVLF: logopedische richtlijn diagnostiek en behandeling afasie, 2017</a:t>
            </a:r>
            <a:endParaRPr/>
          </a:p>
        </p:txBody>
      </p:sp>
      <p:pic>
        <p:nvPicPr>
          <p:cNvPr id="385" name="Google Shape;38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0080" y="5774643"/>
            <a:ext cx="2522554" cy="156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5" descr="Revalidatiecentrum Pellenberg | Pellenberg"/>
          <p:cNvPicPr preferRelativeResize="0"/>
          <p:nvPr/>
        </p:nvPicPr>
        <p:blipFill rotWithShape="1">
          <a:blip r:embed="rId5">
            <a:alphaModFix/>
          </a:blip>
          <a:srcRect r="8705" b="13676"/>
          <a:stretch/>
        </p:blipFill>
        <p:spPr>
          <a:xfrm>
            <a:off x="4161569" y="3588994"/>
            <a:ext cx="2700000" cy="318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5" descr="Behandelprogramma's en -materiaal - AfasieNe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9456" y="3561260"/>
            <a:ext cx="3243602" cy="324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5" descr="Sequences: Colorcards: 4-step by Speechmark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9640" y="3419177"/>
            <a:ext cx="2825735" cy="2449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body" idx="1"/>
          </p:nvPr>
        </p:nvSpPr>
        <p:spPr>
          <a:xfrm>
            <a:off x="548025" y="1437650"/>
            <a:ext cx="9695028" cy="5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Compensatie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Ondersteunend hulpmiddel aanbieden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   www.ikkannietpraten.be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6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/>
          </a:p>
        </p:txBody>
      </p:sp>
      <p:sp>
        <p:nvSpPr>
          <p:cNvPr id="395" name="Google Shape;395;p16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Taalstoornissen</a:t>
            </a:r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5354576" y="128405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/>
          </a:p>
        </p:txBody>
      </p:sp>
      <p:sp>
        <p:nvSpPr>
          <p:cNvPr id="397" name="Google Shape;397;p16"/>
          <p:cNvSpPr/>
          <p:nvPr/>
        </p:nvSpPr>
        <p:spPr>
          <a:xfrm>
            <a:off x="2792146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6"/>
          <p:cNvSpPr/>
          <p:nvPr/>
        </p:nvSpPr>
        <p:spPr>
          <a:xfrm>
            <a:off x="7901959" y="1279694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THERAPIE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6"/>
          <p:cNvSpPr txBox="1"/>
          <p:nvPr/>
        </p:nvSpPr>
        <p:spPr>
          <a:xfrm>
            <a:off x="-324754" y="6883840"/>
            <a:ext cx="7735624" cy="57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BE" sz="1400" b="0" i="0" u="none" strike="noStrike" cap="none">
                <a:solidFill>
                  <a:srgbClr val="636F77"/>
                </a:solidFill>
                <a:latin typeface="Calibri"/>
                <a:ea typeface="Calibri"/>
                <a:cs typeface="Calibri"/>
                <a:sym typeface="Calibri"/>
              </a:rPr>
              <a:t>www.richtlijnendatabase.nl/richtlijn/behandeling_afasie_na_herseninfarct</a:t>
            </a:r>
            <a:endParaRPr sz="1400" b="0" i="0" u="none" strike="noStrike" cap="none">
              <a:solidFill>
                <a:srgbClr val="636F7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BE" sz="1400" b="0" i="0" u="sng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NVLF: logopedische richtlijn diagnostiek en behandeling afasie, 2017</a:t>
            </a:r>
            <a:endParaRPr/>
          </a:p>
        </p:txBody>
      </p:sp>
      <p:pic>
        <p:nvPicPr>
          <p:cNvPr id="400" name="Google Shape;400;p16" descr="visualisatie ondersteunde communicatie Ondersteunde Communicatie definitie  Al aan ondersteunde communicatie gedacht? - PDF Free Downloa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046" y="3616823"/>
            <a:ext cx="3721100" cy="27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6"/>
          <p:cNvPicPr preferRelativeResize="0"/>
          <p:nvPr/>
        </p:nvPicPr>
        <p:blipFill rotWithShape="1">
          <a:blip r:embed="rId5">
            <a:alphaModFix/>
          </a:blip>
          <a:srcRect l="41009" t="12264" r="17407" b="19846"/>
          <a:stretch/>
        </p:blipFill>
        <p:spPr>
          <a:xfrm>
            <a:off x="4469614" y="3616823"/>
            <a:ext cx="2571266" cy="279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6" descr="Nee wi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52993" y="5055326"/>
            <a:ext cx="2308886" cy="138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6" descr="ja dui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2993" y="3625819"/>
            <a:ext cx="2308886" cy="138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7"/>
          <p:cNvSpPr txBox="1">
            <a:spLocks noGrp="1"/>
          </p:cNvSpPr>
          <p:nvPr>
            <p:ph type="body" idx="1"/>
          </p:nvPr>
        </p:nvSpPr>
        <p:spPr>
          <a:xfrm>
            <a:off x="548025" y="1437650"/>
            <a:ext cx="8988300" cy="5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Educatie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Geen afleiding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Communiceer op ooghoogte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Korte enkelvoudige zinnen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Gebruik mimiek, gebaren, tekeningen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Wees eerlijk en geduldig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Herhaal en parafraseer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Gebruik hulpmiddelen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…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rgbClr val="000000"/>
              </a:solidFill>
            </a:endParaRPr>
          </a:p>
        </p:txBody>
      </p:sp>
      <p:pic>
        <p:nvPicPr>
          <p:cNvPr id="409" name="Google Shape;409;p17" descr="Communiceren met mensen met afas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6743" y="1879720"/>
            <a:ext cx="3814969" cy="547145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7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/>
          </a:p>
        </p:txBody>
      </p:sp>
      <p:sp>
        <p:nvSpPr>
          <p:cNvPr id="411" name="Google Shape;411;p17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2. Taalstoornissen</a:t>
            </a:r>
            <a:endParaRPr/>
          </a:p>
        </p:txBody>
      </p:sp>
      <p:sp>
        <p:nvSpPr>
          <p:cNvPr id="412" name="Google Shape;412;p17"/>
          <p:cNvSpPr/>
          <p:nvPr/>
        </p:nvSpPr>
        <p:spPr>
          <a:xfrm>
            <a:off x="5354576" y="128405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/>
          </a:p>
        </p:txBody>
      </p:sp>
      <p:sp>
        <p:nvSpPr>
          <p:cNvPr id="413" name="Google Shape;413;p17"/>
          <p:cNvSpPr/>
          <p:nvPr/>
        </p:nvSpPr>
        <p:spPr>
          <a:xfrm>
            <a:off x="2792146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AFASIE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7"/>
          <p:cNvSpPr/>
          <p:nvPr/>
        </p:nvSpPr>
        <p:spPr>
          <a:xfrm>
            <a:off x="7901959" y="1279694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THERAPIE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aaac560011_0_29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3. Spraakstoornissen</a:t>
            </a:r>
            <a:endParaRPr/>
          </a:p>
        </p:txBody>
      </p:sp>
      <p:sp>
        <p:nvSpPr>
          <p:cNvPr id="421" name="Google Shape;421;gaaac560011_0_29"/>
          <p:cNvSpPr txBox="1">
            <a:spLocks noGrp="1"/>
          </p:cNvSpPr>
          <p:nvPr>
            <p:ph type="body" idx="1"/>
          </p:nvPr>
        </p:nvSpPr>
        <p:spPr>
          <a:xfrm>
            <a:off x="1169988" y="2266950"/>
            <a:ext cx="8988425" cy="446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endParaRPr/>
          </a:p>
        </p:txBody>
      </p:sp>
      <p:pic>
        <p:nvPicPr>
          <p:cNvPr id="422" name="Google Shape;422;gaaac560011_0_29" descr="Aangezichtsverlamming - Orofaciaal Centrum Vught"/>
          <p:cNvPicPr preferRelativeResize="0"/>
          <p:nvPr/>
        </p:nvPicPr>
        <p:blipFill rotWithShape="1">
          <a:blip r:embed="rId3">
            <a:alphaModFix/>
          </a:blip>
          <a:srcRect t="8062"/>
          <a:stretch/>
        </p:blipFill>
        <p:spPr>
          <a:xfrm>
            <a:off x="4336869" y="1280160"/>
            <a:ext cx="5145588" cy="316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aaac560011_0_29" descr="Dysartrie | Logopediepraktijk Wegwij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9986" y="1468984"/>
            <a:ext cx="4494214" cy="297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aaac560011_0_29" descr="Dysarthr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4200" y="4419304"/>
            <a:ext cx="3818257" cy="254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aaac560011_0_29" descr="jargon, communiceren met technisch woord of moeilijk naar begrijpen taal,  ingewikkeld gesprek, moeilijk naar uitleggen, zakenman praten met jargon  woord in toespraak bubbel dialoog maken andere verward. 13898905  Vectorkunst bij Vecteez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9987" y="4447461"/>
            <a:ext cx="4494213" cy="2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2dd23faa4_0_33"/>
          <p:cNvSpPr txBox="1">
            <a:spLocks noGrp="1"/>
          </p:cNvSpPr>
          <p:nvPr>
            <p:ph type="title"/>
          </p:nvPr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sz="3600" b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b2dd23faa4_0_33"/>
          <p:cNvSpPr txBox="1">
            <a:spLocks noGrp="1"/>
          </p:cNvSpPr>
          <p:nvPr>
            <p:ph type="body" idx="1"/>
          </p:nvPr>
        </p:nvSpPr>
        <p:spPr>
          <a:xfrm>
            <a:off x="548013" y="1437650"/>
            <a:ext cx="89883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97" name="Google Shape;97;gb2dd23faa4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2856" y="1437650"/>
            <a:ext cx="5125669" cy="25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b2dd23faa4_0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3625" y="3988924"/>
            <a:ext cx="3941632" cy="27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b2dd23faa4_0_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2856" y="3988925"/>
            <a:ext cx="3830769" cy="27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b2dd23faa4_0_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3625" y="1437649"/>
            <a:ext cx="3941632" cy="2554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548026" y="1437650"/>
            <a:ext cx="95709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spraakvermogens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ademhaling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fonatie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articulatie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resonantie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prosodie 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rgbClr val="000000"/>
              </a:solidFill>
            </a:endParaRPr>
          </a:p>
        </p:txBody>
      </p:sp>
      <p:sp>
        <p:nvSpPr>
          <p:cNvPr id="432" name="Google Shape;432;p31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3. Spraakstoornissen</a:t>
            </a:r>
            <a:endParaRPr/>
          </a:p>
        </p:txBody>
      </p:sp>
      <p:sp>
        <p:nvSpPr>
          <p:cNvPr id="433" name="Google Shape;433;p31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NORMAAL</a:t>
            </a:r>
            <a:endParaRPr/>
          </a:p>
        </p:txBody>
      </p:sp>
      <p:pic>
        <p:nvPicPr>
          <p:cNvPr id="434" name="Google Shape;434;p31" descr="Neurologopedie Schijnde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0966" y="3252651"/>
            <a:ext cx="3368086" cy="3368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2"/>
          <p:cNvSpPr txBox="1">
            <a:spLocks noGrp="1"/>
          </p:cNvSpPr>
          <p:nvPr>
            <p:ph type="body" idx="1"/>
          </p:nvPr>
        </p:nvSpPr>
        <p:spPr>
          <a:xfrm>
            <a:off x="548026" y="1437650"/>
            <a:ext cx="95709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Dysartrie = motorische spraakstoornis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ademhaling: oppervlakkig, gespannen, costaal, …</a:t>
            </a:r>
            <a:endParaRPr/>
          </a:p>
          <a:p>
            <a:pPr marL="4953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fonatie: hees, geknepen, schor, te zacht, …</a:t>
            </a:r>
            <a:endParaRPr/>
          </a:p>
          <a:p>
            <a:pPr marL="4953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articulatie: onnauwkeurig, klein, slap, gespannen </a:t>
            </a:r>
            <a:endParaRPr/>
          </a:p>
          <a:p>
            <a:pPr marL="4953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resonantie: hyper of hyponasaal</a:t>
            </a:r>
            <a:endParaRPr/>
          </a:p>
          <a:p>
            <a:pPr marL="4953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prosodie: tempo, ontbrekende intonatie, verkeerde melodie, …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Spraakapraxie = planningsstoornis articulatie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blokkages, startprobleem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meer fouten bij langere uitingen, medeklinkergroepen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inconsistent foutenpatroon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rgbClr val="000000"/>
              </a:solidFill>
            </a:endParaRPr>
          </a:p>
        </p:txBody>
      </p:sp>
      <p:sp>
        <p:nvSpPr>
          <p:cNvPr id="441" name="Google Shape;441;p32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3. Spraakstoornissen</a:t>
            </a:r>
            <a:endParaRPr/>
          </a:p>
        </p:txBody>
      </p:sp>
      <p:sp>
        <p:nvSpPr>
          <p:cNvPr id="442" name="Google Shape;442;p32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NORMAAL</a:t>
            </a:r>
            <a:endParaRPr/>
          </a:p>
        </p:txBody>
      </p:sp>
      <p:sp>
        <p:nvSpPr>
          <p:cNvPr id="443" name="Google Shape;443;p32"/>
          <p:cNvSpPr/>
          <p:nvPr/>
        </p:nvSpPr>
        <p:spPr>
          <a:xfrm>
            <a:off x="2792146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DYSARTRIE/ SA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3"/>
          <p:cNvSpPr txBox="1">
            <a:spLocks noGrp="1"/>
          </p:cNvSpPr>
          <p:nvPr>
            <p:ph type="body" idx="1"/>
          </p:nvPr>
        </p:nvSpPr>
        <p:spPr>
          <a:xfrm>
            <a:off x="548026" y="1437650"/>
            <a:ext cx="95709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Oraal-motorisch onderzoek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Maximale prestatietaken, spontane spraak, lezen, nazeggen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rgbClr val="000000"/>
              </a:solidFill>
            </a:endParaRPr>
          </a:p>
        </p:txBody>
      </p:sp>
      <p:sp>
        <p:nvSpPr>
          <p:cNvPr id="450" name="Google Shape;450;p33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3. Spraakstoornissen</a:t>
            </a:r>
            <a:endParaRPr/>
          </a:p>
        </p:txBody>
      </p:sp>
      <p:sp>
        <p:nvSpPr>
          <p:cNvPr id="451" name="Google Shape;451;p33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NORMAAL</a:t>
            </a:r>
            <a:endParaRPr/>
          </a:p>
        </p:txBody>
      </p:sp>
      <p:sp>
        <p:nvSpPr>
          <p:cNvPr id="452" name="Google Shape;452;p33"/>
          <p:cNvSpPr/>
          <p:nvPr/>
        </p:nvSpPr>
        <p:spPr>
          <a:xfrm>
            <a:off x="2792146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DYSARTRIE/ SA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3"/>
          <p:cNvSpPr/>
          <p:nvPr/>
        </p:nvSpPr>
        <p:spPr>
          <a:xfrm>
            <a:off x="5352592" y="1287344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/>
          </a:p>
        </p:txBody>
      </p:sp>
      <p:pic>
        <p:nvPicPr>
          <p:cNvPr id="454" name="Google Shape;454;p33" descr="0"/>
          <p:cNvPicPr preferRelativeResize="0"/>
          <p:nvPr/>
        </p:nvPicPr>
        <p:blipFill rotWithShape="1">
          <a:blip r:embed="rId3">
            <a:alphaModFix/>
          </a:blip>
          <a:srcRect l="17012" r="30501"/>
          <a:stretch/>
        </p:blipFill>
        <p:spPr>
          <a:xfrm>
            <a:off x="4220664" y="3351402"/>
            <a:ext cx="2700000" cy="380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3" descr="Diagnostisch instrument voor apraxie van de spraak | Judith Feiken, Roel  Jonkers | Logopedie | 9789031390595 | Standaard Boekhand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1765" y="3351402"/>
            <a:ext cx="2639019" cy="380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3" descr="Diadochokinesesnelhei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027" y="3351402"/>
            <a:ext cx="3187537" cy="1660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4"/>
          <p:cNvSpPr txBox="1">
            <a:spLocks noGrp="1"/>
          </p:cNvSpPr>
          <p:nvPr>
            <p:ph type="body" idx="1"/>
          </p:nvPr>
        </p:nvSpPr>
        <p:spPr>
          <a:xfrm>
            <a:off x="550251" y="1284058"/>
            <a:ext cx="95709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Optimaliseren spraakverstaanbaarheid en natuurlijkheid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Buikademhaling, ademspan vergroten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Lax Vox stemtherapie, luidheid, zachte inzet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34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3. Spraakstoornissen</a:t>
            </a:r>
            <a:endParaRPr/>
          </a:p>
        </p:txBody>
      </p:sp>
      <p:sp>
        <p:nvSpPr>
          <p:cNvPr id="464" name="Google Shape;464;p34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NORMAAL</a:t>
            </a:r>
            <a:endParaRPr/>
          </a:p>
        </p:txBody>
      </p:sp>
      <p:sp>
        <p:nvSpPr>
          <p:cNvPr id="465" name="Google Shape;465;p34"/>
          <p:cNvSpPr/>
          <p:nvPr/>
        </p:nvSpPr>
        <p:spPr>
          <a:xfrm>
            <a:off x="2792146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DYSARTRIE/ SA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4"/>
          <p:cNvSpPr/>
          <p:nvPr/>
        </p:nvSpPr>
        <p:spPr>
          <a:xfrm>
            <a:off x="5352592" y="1287344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/>
          </a:p>
        </p:txBody>
      </p:sp>
      <p:sp>
        <p:nvSpPr>
          <p:cNvPr id="467" name="Google Shape;467;p34"/>
          <p:cNvSpPr/>
          <p:nvPr/>
        </p:nvSpPr>
        <p:spPr>
          <a:xfrm>
            <a:off x="7913038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THERAPIE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34" descr="LaxVox slang WIT, 25 meter op rol | K2-Publisher.n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538" y="4529257"/>
            <a:ext cx="2244120" cy="289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4" descr="Logopediepraktijk Snoeren en De Kruif | Breda | Spraa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4137" y="4527442"/>
            <a:ext cx="4012506" cy="289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4" descr="Logopedist revalidatieteam | UZ Leuven"/>
          <p:cNvPicPr preferRelativeResize="0"/>
          <p:nvPr/>
        </p:nvPicPr>
        <p:blipFill rotWithShape="1">
          <a:blip r:embed="rId5">
            <a:alphaModFix/>
          </a:blip>
          <a:srcRect l="5197" r="31009"/>
          <a:stretch/>
        </p:blipFill>
        <p:spPr>
          <a:xfrm>
            <a:off x="3336641" y="4527443"/>
            <a:ext cx="2772004" cy="289903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4"/>
          <p:cNvSpPr txBox="1"/>
          <p:nvPr/>
        </p:nvSpPr>
        <p:spPr>
          <a:xfrm>
            <a:off x="1487173" y="3143192"/>
            <a:ext cx="7875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Open mechanisme, pittigheid, medeklinkerclusters</a:t>
            </a:r>
            <a:endParaRPr sz="24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34"/>
          <p:cNvSpPr txBox="1"/>
          <p:nvPr/>
        </p:nvSpPr>
        <p:spPr>
          <a:xfrm>
            <a:off x="1489165" y="3520087"/>
            <a:ext cx="690578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Resonantie verbeteren</a:t>
            </a:r>
            <a:endParaRPr sz="24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BE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Intonatiepatronen, tempo aanpassen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5" descr="De vier valkuilen van communicatie - Qlick coaching Antwerp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0213" y="4685322"/>
            <a:ext cx="4584953" cy="2691811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5"/>
          <p:cNvSpPr txBox="1">
            <a:spLocks noGrp="1"/>
          </p:cNvSpPr>
          <p:nvPr>
            <p:ph type="body" idx="1"/>
          </p:nvPr>
        </p:nvSpPr>
        <p:spPr>
          <a:xfrm>
            <a:off x="550251" y="1284058"/>
            <a:ext cx="95709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Educatie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Spreek trager en voldoende luid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Neem voldoende rustpauzes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Verminder achtergrondlawaai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Wees eerlijk en geduldig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Maak oogcontact, ga op ooghoogte zitten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Herhaal – parafraseer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Verander niet te snel van onderwerp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Groepsgesprekken kunnen lastig zijn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r>
              <a:rPr lang="nl-BE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- Stimuleer non-verbale communicatie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5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3. Spraakstoornissen</a:t>
            </a:r>
            <a:endParaRPr/>
          </a:p>
        </p:txBody>
      </p:sp>
      <p:sp>
        <p:nvSpPr>
          <p:cNvPr id="481" name="Google Shape;481;p35"/>
          <p:cNvSpPr/>
          <p:nvPr/>
        </p:nvSpPr>
        <p:spPr>
          <a:xfrm>
            <a:off x="231700" y="1286608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NORMAAL</a:t>
            </a:r>
            <a:endParaRPr/>
          </a:p>
        </p:txBody>
      </p:sp>
      <p:sp>
        <p:nvSpPr>
          <p:cNvPr id="482" name="Google Shape;482;p35"/>
          <p:cNvSpPr/>
          <p:nvPr/>
        </p:nvSpPr>
        <p:spPr>
          <a:xfrm>
            <a:off x="2792146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DYSARTRIE/ SA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35"/>
          <p:cNvSpPr/>
          <p:nvPr/>
        </p:nvSpPr>
        <p:spPr>
          <a:xfrm>
            <a:off x="5352592" y="1287344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DIAGNOSTIEK</a:t>
            </a:r>
            <a:endParaRPr/>
          </a:p>
        </p:txBody>
      </p:sp>
      <p:sp>
        <p:nvSpPr>
          <p:cNvPr id="484" name="Google Shape;484;p35"/>
          <p:cNvSpPr/>
          <p:nvPr/>
        </p:nvSpPr>
        <p:spPr>
          <a:xfrm>
            <a:off x="7913038" y="1284058"/>
            <a:ext cx="2700000" cy="4371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THERAPIE</a:t>
            </a:r>
            <a:endParaRPr sz="2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36"/>
          <p:cNvPicPr preferRelativeResize="0"/>
          <p:nvPr/>
        </p:nvPicPr>
        <p:blipFill rotWithShape="1">
          <a:blip r:embed="rId3">
            <a:alphaModFix/>
          </a:blip>
          <a:srcRect l="14774" r="22236"/>
          <a:stretch/>
        </p:blipFill>
        <p:spPr>
          <a:xfrm>
            <a:off x="548025" y="3148149"/>
            <a:ext cx="3340727" cy="275500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6"/>
          <p:cNvSpPr txBox="1">
            <a:spLocks noGrp="1"/>
          </p:cNvSpPr>
          <p:nvPr>
            <p:ph type="body" idx="1"/>
          </p:nvPr>
        </p:nvSpPr>
        <p:spPr>
          <a:xfrm>
            <a:off x="548025" y="1437650"/>
            <a:ext cx="93531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Teamwork is zeer belangrijk!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sz="2600">
                <a:solidFill>
                  <a:srgbClr val="000000"/>
                </a:solidFill>
              </a:rPr>
              <a:t>	</a:t>
            </a:r>
            <a:endParaRPr sz="2600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600" i="1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</a:endParaRPr>
          </a:p>
        </p:txBody>
      </p:sp>
      <p:sp>
        <p:nvSpPr>
          <p:cNvPr id="492" name="Google Shape;492;p36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3" name="Google Shape;493;p36"/>
          <p:cNvGrpSpPr/>
          <p:nvPr/>
        </p:nvGrpSpPr>
        <p:grpSpPr>
          <a:xfrm>
            <a:off x="4157590" y="1446957"/>
            <a:ext cx="6333906" cy="5592309"/>
            <a:chOff x="878812" y="-211156"/>
            <a:chExt cx="6333906" cy="5592309"/>
          </a:xfrm>
        </p:grpSpPr>
        <p:sp>
          <p:nvSpPr>
            <p:cNvPr id="494" name="Google Shape;494;p36"/>
            <p:cNvSpPr/>
            <p:nvPr/>
          </p:nvSpPr>
          <p:spPr>
            <a:xfrm>
              <a:off x="2517413" y="1521315"/>
              <a:ext cx="3056027" cy="2241275"/>
            </a:xfrm>
            <a:prstGeom prst="ellipse">
              <a:avLst/>
            </a:prstGeom>
            <a:solidFill>
              <a:srgbClr val="BCDEE1">
                <a:alpha val="49803"/>
              </a:srgb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 txBox="1"/>
            <p:nvPr/>
          </p:nvSpPr>
          <p:spPr>
            <a:xfrm>
              <a:off x="2964958" y="1849542"/>
              <a:ext cx="2160937" cy="1584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nl-BE" sz="24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Patiënt</a:t>
              </a:r>
              <a:endParaRPr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3091802" y="-211156"/>
              <a:ext cx="1928636" cy="1928636"/>
            </a:xfrm>
            <a:prstGeom prst="ellipse">
              <a:avLst/>
            </a:prstGeom>
            <a:solidFill>
              <a:srgbClr val="BCDEE1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 txBox="1"/>
            <p:nvPr/>
          </p:nvSpPr>
          <p:spPr>
            <a:xfrm>
              <a:off x="3374244" y="71286"/>
              <a:ext cx="1363752" cy="136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BE" sz="16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Mantelzorgers</a:t>
              </a:r>
              <a:endParaRPr sz="1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4583889" y="230708"/>
              <a:ext cx="1928636" cy="1928636"/>
            </a:xfrm>
            <a:prstGeom prst="ellipse">
              <a:avLst/>
            </a:prstGeom>
            <a:solidFill>
              <a:srgbClr val="BCDEE1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6"/>
            <p:cNvSpPr txBox="1"/>
            <p:nvPr/>
          </p:nvSpPr>
          <p:spPr>
            <a:xfrm>
              <a:off x="4866331" y="513150"/>
              <a:ext cx="1363752" cy="136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BE" sz="16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Logopedist</a:t>
              </a:r>
              <a:endParaRPr sz="9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5239945" y="1437322"/>
              <a:ext cx="1972773" cy="1753306"/>
            </a:xfrm>
            <a:prstGeom prst="ellipse">
              <a:avLst/>
            </a:prstGeom>
            <a:solidFill>
              <a:srgbClr val="BCDEE1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 txBox="1"/>
            <p:nvPr/>
          </p:nvSpPr>
          <p:spPr>
            <a:xfrm>
              <a:off x="5528851" y="1694088"/>
              <a:ext cx="1394961" cy="1239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BE" sz="16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Ergotherapeut</a:t>
              </a:r>
              <a:endParaRPr sz="1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5018363" y="2709698"/>
              <a:ext cx="1753306" cy="1753306"/>
            </a:xfrm>
            <a:prstGeom prst="ellipse">
              <a:avLst/>
            </a:prstGeom>
            <a:solidFill>
              <a:srgbClr val="BCDEE1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 txBox="1"/>
            <p:nvPr/>
          </p:nvSpPr>
          <p:spPr>
            <a:xfrm>
              <a:off x="5275129" y="2966464"/>
              <a:ext cx="1239774" cy="1239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BE" sz="16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Kinesist</a:t>
              </a:r>
              <a:endParaRPr sz="1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3887500" y="3452515"/>
              <a:ext cx="1928636" cy="1928636"/>
            </a:xfrm>
            <a:prstGeom prst="ellipse">
              <a:avLst/>
            </a:prstGeom>
            <a:solidFill>
              <a:srgbClr val="BCDEE1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 txBox="1"/>
            <p:nvPr/>
          </p:nvSpPr>
          <p:spPr>
            <a:xfrm>
              <a:off x="4169942" y="3734957"/>
              <a:ext cx="1363752" cy="136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BE" sz="16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Diëtist</a:t>
              </a:r>
              <a:endParaRPr sz="1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2328168" y="3452517"/>
              <a:ext cx="1928636" cy="1928636"/>
            </a:xfrm>
            <a:prstGeom prst="ellipse">
              <a:avLst/>
            </a:prstGeom>
            <a:solidFill>
              <a:srgbClr val="BCDEE1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 txBox="1"/>
            <p:nvPr/>
          </p:nvSpPr>
          <p:spPr>
            <a:xfrm>
              <a:off x="2610610" y="3734959"/>
              <a:ext cx="1363752" cy="136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BE" sz="16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Tandarts / Mondhygienist</a:t>
              </a:r>
              <a:endParaRPr sz="1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1231518" y="2622033"/>
              <a:ext cx="1928636" cy="1928636"/>
            </a:xfrm>
            <a:prstGeom prst="ellipse">
              <a:avLst/>
            </a:prstGeom>
            <a:solidFill>
              <a:srgbClr val="BCDEE1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 txBox="1"/>
            <p:nvPr/>
          </p:nvSpPr>
          <p:spPr>
            <a:xfrm>
              <a:off x="1513960" y="2904475"/>
              <a:ext cx="1363752" cy="136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BE" sz="16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Arts / Supervisor</a:t>
              </a: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878812" y="1349662"/>
              <a:ext cx="1928636" cy="1928636"/>
            </a:xfrm>
            <a:prstGeom prst="ellipse">
              <a:avLst/>
            </a:prstGeom>
            <a:solidFill>
              <a:srgbClr val="BCDEE1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 txBox="1"/>
            <p:nvPr/>
          </p:nvSpPr>
          <p:spPr>
            <a:xfrm>
              <a:off x="1161254" y="1632104"/>
              <a:ext cx="1363752" cy="136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BE" sz="16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Apotheek</a:t>
              </a:r>
              <a:endParaRPr sz="9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1589016" y="230707"/>
              <a:ext cx="1928636" cy="1928636"/>
            </a:xfrm>
            <a:prstGeom prst="ellipse">
              <a:avLst/>
            </a:prstGeom>
            <a:solidFill>
              <a:srgbClr val="BCDEE1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 txBox="1"/>
            <p:nvPr/>
          </p:nvSpPr>
          <p:spPr>
            <a:xfrm>
              <a:off x="1871458" y="513149"/>
              <a:ext cx="1363752" cy="136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BE" sz="16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VPK / zorgkundige</a:t>
              </a:r>
              <a:endParaRPr sz="1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gaa2b2df6a5_0_14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2950" y="1147900"/>
            <a:ext cx="6667500" cy="61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b2dd23faa4_0_40" descr="Cerebral Cortical Control of Deglutition | SpringerLin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0005" y="3115927"/>
            <a:ext cx="5058221" cy="359695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b2dd23faa4_0_40"/>
          <p:cNvSpPr txBox="1">
            <a:spLocks noGrp="1"/>
          </p:cNvSpPr>
          <p:nvPr>
            <p:ph type="body" idx="1"/>
          </p:nvPr>
        </p:nvSpPr>
        <p:spPr>
          <a:xfrm>
            <a:off x="666700" y="1440631"/>
            <a:ext cx="936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Veilig en efficiënt slikken vanzelfsprekend? 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Complex neuromusculair proces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- 30 paar spieren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- 6 craniale zenuwen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&gt; 1000x / 24u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b2dd23faa4_0_40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  <p:sp>
        <p:nvSpPr>
          <p:cNvPr id="109" name="Google Shape;109;gb2dd23faa4_0_40"/>
          <p:cNvSpPr txBox="1">
            <a:spLocks noGrp="1"/>
          </p:cNvSpPr>
          <p:nvPr>
            <p:ph type="title"/>
          </p:nvPr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sz="3600" b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b2dd23faa4_0_40"/>
          <p:cNvSpPr txBox="1"/>
          <p:nvPr/>
        </p:nvSpPr>
        <p:spPr>
          <a:xfrm>
            <a:off x="5346700" y="6712884"/>
            <a:ext cx="32624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Shaw S. et al. Otolaryngology Clinics, 2013</a:t>
            </a:r>
            <a:endParaRPr sz="1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 r="47461"/>
          <a:stretch/>
        </p:blipFill>
        <p:spPr>
          <a:xfrm>
            <a:off x="5042388" y="1986772"/>
            <a:ext cx="5400000" cy="5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 txBox="1">
            <a:spLocks noGrp="1"/>
          </p:cNvSpPr>
          <p:nvPr>
            <p:ph type="body" idx="1"/>
          </p:nvPr>
        </p:nvSpPr>
        <p:spPr>
          <a:xfrm>
            <a:off x="891011" y="2274022"/>
            <a:ext cx="4151377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Orale fase: aanpasbaar</a:t>
            </a:r>
            <a:endParaRPr/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Kauwen</a:t>
            </a:r>
            <a:endParaRPr/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Speekselproductie</a:t>
            </a:r>
            <a:endParaRPr/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Bolusvorming </a:t>
            </a:r>
            <a:endParaRPr/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Posterieur transport</a:t>
            </a:r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194350" y="1258900"/>
            <a:ext cx="288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nl-BE" sz="19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Normaal slikproces</a:t>
            </a:r>
            <a:endParaRPr sz="19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 l="52192" r="24043"/>
          <a:stretch/>
        </p:blipFill>
        <p:spPr>
          <a:xfrm>
            <a:off x="7631094" y="2090975"/>
            <a:ext cx="2505456" cy="526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>
            <a:spLocks noGrp="1"/>
          </p:cNvSpPr>
          <p:nvPr>
            <p:ph type="body" idx="1"/>
          </p:nvPr>
        </p:nvSpPr>
        <p:spPr>
          <a:xfrm>
            <a:off x="804671" y="2118500"/>
            <a:ext cx="7454909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Faryngale fase: reflexmatig</a:t>
            </a:r>
            <a:endParaRPr/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Velofaryngale afsluiting (velum)</a:t>
            </a:r>
            <a:endParaRPr/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Afsluiten larynx (epiglottis, hyoid)</a:t>
            </a:r>
            <a:endParaRPr/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Farynxcontractie</a:t>
            </a:r>
            <a:endParaRPr/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Relaxatie en opening slokdarmingang</a:t>
            </a:r>
            <a:endParaRPr/>
          </a:p>
        </p:txBody>
      </p:sp>
      <p:sp>
        <p:nvSpPr>
          <p:cNvPr id="128" name="Google Shape;128;p3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 sz="3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4"/>
          <p:cNvPicPr preferRelativeResize="0"/>
          <p:nvPr/>
        </p:nvPicPr>
        <p:blipFill rotWithShape="1">
          <a:blip r:embed="rId3">
            <a:alphaModFix/>
          </a:blip>
          <a:srcRect l="75956"/>
          <a:stretch/>
        </p:blipFill>
        <p:spPr>
          <a:xfrm>
            <a:off x="7390664" y="2051050"/>
            <a:ext cx="2534878" cy="526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"/>
          <p:cNvSpPr txBox="1">
            <a:spLocks noGrp="1"/>
          </p:cNvSpPr>
          <p:nvPr>
            <p:ph type="body" idx="1"/>
          </p:nvPr>
        </p:nvSpPr>
        <p:spPr>
          <a:xfrm>
            <a:off x="767858" y="2193340"/>
            <a:ext cx="5886039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Oesofagale fase: reflexmatig </a:t>
            </a:r>
            <a:endParaRPr/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Slokdarmperistaltiek</a:t>
            </a:r>
            <a:endParaRPr/>
          </a:p>
          <a:p>
            <a:pPr marL="254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BE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Opening onderste slokdarmsfincter</a:t>
            </a:r>
            <a:endParaRPr/>
          </a:p>
        </p:txBody>
      </p:sp>
      <p:sp>
        <p:nvSpPr>
          <p:cNvPr id="137" name="Google Shape;137;p4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/>
          </a:p>
        </p:txBody>
      </p:sp>
      <p:sp>
        <p:nvSpPr>
          <p:cNvPr id="138" name="Google Shape;138;p4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2779663" y="1264949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DYSFAGIE</a:t>
            </a:r>
            <a:endParaRPr/>
          </a:p>
        </p:txBody>
      </p:sp>
      <p:sp>
        <p:nvSpPr>
          <p:cNvPr id="145" name="Google Shape;145;p5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/>
          </a:p>
        </p:txBody>
      </p:sp>
      <p:pic>
        <p:nvPicPr>
          <p:cNvPr id="146" name="Google Shape;146;p5" descr="physical signs"/>
          <p:cNvPicPr preferRelativeResize="0"/>
          <p:nvPr/>
        </p:nvPicPr>
        <p:blipFill rotWithShape="1">
          <a:blip r:embed="rId3">
            <a:alphaModFix/>
          </a:blip>
          <a:srcRect t="18817"/>
          <a:stretch/>
        </p:blipFill>
        <p:spPr>
          <a:xfrm>
            <a:off x="1230168" y="1721904"/>
            <a:ext cx="8280000" cy="388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 descr="behavioral signs"/>
          <p:cNvPicPr preferRelativeResize="0"/>
          <p:nvPr/>
        </p:nvPicPr>
        <p:blipFill rotWithShape="1">
          <a:blip r:embed="rId4">
            <a:alphaModFix/>
          </a:blip>
          <a:srcRect t="23170"/>
          <a:stretch/>
        </p:blipFill>
        <p:spPr>
          <a:xfrm>
            <a:off x="1230168" y="5613044"/>
            <a:ext cx="8280000" cy="178120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"/>
          <p:cNvSpPr txBox="1"/>
          <p:nvPr/>
        </p:nvSpPr>
        <p:spPr>
          <a:xfrm>
            <a:off x="1294823" y="3025622"/>
            <a:ext cx="8541905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Moeilijke slikinitiatie        Hoesten           Nasale regurgitatie      Labiaal verlies          Speekselverlies</a:t>
            </a:r>
            <a:endParaRPr sz="1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Meermaals slikken       Keelschrapen                                            van eten/drinken</a:t>
            </a:r>
            <a:endParaRPr sz="1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1230168" y="5046741"/>
            <a:ext cx="89883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    Residu in              Natte/borrelende      Pijn bij slikken     Aspiratiepneumonie   Verminderde intake             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mond of keel               stemgeving               (odynofagie)                                                voeding/vocht</a:t>
            </a:r>
            <a:endParaRPr sz="1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1294823" y="6920304"/>
            <a:ext cx="89883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Verandering in        Intake weigeren      Bepaalde voeding          Verlengde              Sociale isolatie</a:t>
            </a:r>
            <a:endParaRPr sz="1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voedingspatroon                                               vermijden               maaltijdduur         Niet eten in groep</a:t>
            </a:r>
            <a:endParaRPr sz="16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  <p:sp>
        <p:nvSpPr>
          <p:cNvPr id="152" name="Google Shape;152;p5"/>
          <p:cNvSpPr txBox="1"/>
          <p:nvPr/>
        </p:nvSpPr>
        <p:spPr>
          <a:xfrm>
            <a:off x="6088868" y="1185116"/>
            <a:ext cx="44101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www.nestlehealthscience.ca/en/dysphagia/dysphagia101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body" idx="1"/>
          </p:nvPr>
        </p:nvSpPr>
        <p:spPr>
          <a:xfrm>
            <a:off x="2774410" y="1140543"/>
            <a:ext cx="7476983" cy="617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800" b="0" i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50%</a:t>
            </a:r>
            <a:r>
              <a:rPr lang="nl-BE" sz="1800" b="0" i="0" baseline="30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                                      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800" b="0" i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1400" b="0" i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Serra-Prat M et al. Age Aging, 2012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400" b="0" i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	Carrion S et al. Clin Nutrition, 2017</a:t>
            </a:r>
            <a:endParaRPr sz="1400" baseline="30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i="0" baseline="30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i="0" baseline="30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800" b="0" i="0" baseline="30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1800" b="0" i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frequente bevinding 	             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800" b="0" i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1400" b="0" i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Cichero J. Regulatory Focus. 2019</a:t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i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800" b="0" i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50%, mortaliteit 50%</a:t>
            </a:r>
            <a:r>
              <a:rPr lang="nl-BE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, vaker bij geriatrische patiënten met pneumonie </a:t>
            </a:r>
            <a:endParaRPr sz="1800" baseline="30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1400" b="0" i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Clave P et al. Rev Esp Enferm Dig, 2004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400" b="0" i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	Ortega O et al. JAMDA, 2017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i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nl-BE" sz="1800" b="0" i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ignificante en psychologische last voor pati</a:t>
            </a:r>
            <a:r>
              <a:rPr lang="nl-BE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ë</a:t>
            </a:r>
            <a:r>
              <a:rPr lang="nl-BE" sz="1800" b="0" i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nt en naasten</a:t>
            </a:r>
            <a:endParaRPr sz="1800" baseline="30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800" b="0" i="0" baseline="30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1400" b="0" i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Miller N &amp; Patterson J. Reviews in Clinical Gerontology, 2014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i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i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hospitalisatiekost en –duur stijgt tot </a:t>
            </a:r>
            <a:r>
              <a:rPr lang="nl-BE" sz="1800" b="0" i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40%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1400" b="0" i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McGinnis CM et al. Nutrition in Clinical Practice, 2019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b="0" i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 b="0" i="0">
              <a:solidFill>
                <a:srgbClr val="636F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6" descr="Malnutri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4932" y="1905268"/>
            <a:ext cx="1140365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 descr="Dehydr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7470" y="2984355"/>
            <a:ext cx="1140367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 descr="Aspiration Pneumon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7470" y="4058597"/>
            <a:ext cx="1140368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 descr="Compromised quality of lif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7470" y="5137684"/>
            <a:ext cx="1140367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 descr="Economic cost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66270" y="6216771"/>
            <a:ext cx="1140368" cy="10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/>
        </p:nvSpPr>
        <p:spPr>
          <a:xfrm>
            <a:off x="2706638" y="210088"/>
            <a:ext cx="898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3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 Slikstoornissen</a:t>
            </a:r>
            <a:endParaRPr/>
          </a:p>
        </p:txBody>
      </p:sp>
      <p:sp>
        <p:nvSpPr>
          <p:cNvPr id="164" name="Google Shape;164;p6"/>
          <p:cNvSpPr/>
          <p:nvPr/>
        </p:nvSpPr>
        <p:spPr>
          <a:xfrm>
            <a:off x="2779663" y="1264949"/>
            <a:ext cx="2700000" cy="432000"/>
          </a:xfrm>
          <a:prstGeom prst="chevron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DYSFAGIE</a:t>
            </a:r>
            <a:endParaRPr/>
          </a:p>
        </p:txBody>
      </p:sp>
      <p:sp>
        <p:nvSpPr>
          <p:cNvPr id="165" name="Google Shape;165;p6"/>
          <p:cNvSpPr/>
          <p:nvPr/>
        </p:nvSpPr>
        <p:spPr>
          <a:xfrm>
            <a:off x="194350" y="1258900"/>
            <a:ext cx="2700000" cy="4320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NORMALE SLIK</a:t>
            </a:r>
            <a:endParaRPr/>
          </a:p>
        </p:txBody>
      </p:sp>
      <p:sp>
        <p:nvSpPr>
          <p:cNvPr id="166" name="Google Shape;166;p6"/>
          <p:cNvSpPr txBox="1"/>
          <p:nvPr/>
        </p:nvSpPr>
        <p:spPr>
          <a:xfrm>
            <a:off x="6088868" y="1185116"/>
            <a:ext cx="44101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www.nestlehealthscience.ca/en/dysphagia/dysphagia101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werpoint_wit_met logo en watermerk">
  <a:themeElements>
    <a:clrScheme name="Powerpoint_Blau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CDFE2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1558</Words>
  <Application>Microsoft Office PowerPoint</Application>
  <PresentationFormat>Personnalisé</PresentationFormat>
  <Paragraphs>421</Paragraphs>
  <Slides>36</Slides>
  <Notes>36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0" baseType="lpstr">
      <vt:lpstr>Calibri</vt:lpstr>
      <vt:lpstr>Gill Sans</vt:lpstr>
      <vt:lpstr>Arial</vt:lpstr>
      <vt:lpstr>powerpoint_wit_met logo en watermerk</vt:lpstr>
      <vt:lpstr>De rol van logopedie binnen revalidatie </vt:lpstr>
      <vt:lpstr> Inhoud</vt:lpstr>
      <vt:lpstr>1. Slikstoornissen</vt:lpstr>
      <vt:lpstr>1. Slikstoornissen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rol van logopedie binnen revalidatie</dc:title>
  <dc:creator>Pieter Lioen</dc:creator>
  <cp:lastModifiedBy>véronique jonart</cp:lastModifiedBy>
  <cp:revision>2</cp:revision>
  <dcterms:created xsi:type="dcterms:W3CDTF">2011-12-15T15:25:10Z</dcterms:created>
  <dcterms:modified xsi:type="dcterms:W3CDTF">2024-03-08T12:33:47Z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Text">
    <vt:lpwstr>L2: Internal use only</vt:lpwstr>
  </property>
</Properties>
</file>