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3" r:id="rId3"/>
    <p:sldId id="267" r:id="rId4"/>
    <p:sldId id="277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90" r:id="rId13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St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1175"/>
            <a:ext cx="30686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0" y="509588"/>
            <a:ext cx="7413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0" y="2044700"/>
            <a:ext cx="12192000" cy="4813300"/>
          </a:xfrm>
          <a:prstGeom prst="rect">
            <a:avLst/>
          </a:prstGeom>
          <a:solidFill>
            <a:schemeClr val="tx2"/>
          </a:solidFill>
        </p:spPr>
        <p:txBody>
          <a:bodyPr lIns="972000" tIns="720000" rIns="1080000" bIns="720000"/>
          <a:lstStyle>
            <a:lvl1pPr marL="0" indent="0">
              <a:spcAft>
                <a:spcPts val="1200"/>
              </a:spcAft>
              <a:buNone/>
              <a:defRPr sz="48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32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934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+Se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09588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52092" y="542923"/>
            <a:ext cx="8677561" cy="656365"/>
          </a:xfrm>
          <a:prstGeom prst="rect">
            <a:avLst/>
          </a:prstGeom>
        </p:spPr>
        <p:txBody>
          <a:bodyPr lIns="180000" tIns="0" rIns="180000" bIns="108000" anchor="b" anchorCtr="0"/>
          <a:lstStyle>
            <a:lvl1pPr>
              <a:lnSpc>
                <a:spcPts val="32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49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29022" y="542923"/>
            <a:ext cx="9200631" cy="656365"/>
          </a:xfrm>
          <a:prstGeom prst="rect">
            <a:avLst/>
          </a:prstGeom>
        </p:spPr>
        <p:txBody>
          <a:bodyPr lIns="180000" tIns="0" rIns="180000" bIns="108000" anchor="b" anchorCtr="0"/>
          <a:lstStyle>
            <a:lvl1pPr>
              <a:lnSpc>
                <a:spcPts val="32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7" y="1749976"/>
            <a:ext cx="10629086" cy="45129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230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+Sedes /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09588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040518" y="-1"/>
            <a:ext cx="9151482" cy="1296000"/>
          </a:xfrm>
          <a:prstGeom prst="rect">
            <a:avLst/>
          </a:prstGeom>
          <a:solidFill>
            <a:schemeClr val="tx2"/>
          </a:solidFill>
        </p:spPr>
        <p:txBody>
          <a:bodyPr lIns="180000" tIns="360000" rIns="180000" bIns="180000" anchor="b" anchorCtr="0"/>
          <a:lstStyle>
            <a:lvl1pPr>
              <a:lnSpc>
                <a:spcPts val="32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925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 /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62200" y="-1"/>
            <a:ext cx="9829800" cy="1296000"/>
          </a:xfrm>
          <a:prstGeom prst="rect">
            <a:avLst/>
          </a:prstGeom>
          <a:solidFill>
            <a:schemeClr val="tx2"/>
          </a:solidFill>
        </p:spPr>
        <p:txBody>
          <a:bodyPr lIns="180000" tIns="360000" rIns="180000" bIns="180000" anchor="b" anchorCtr="0"/>
          <a:lstStyle>
            <a:lvl1pPr>
              <a:lnSpc>
                <a:spcPts val="32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200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+Sedes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8" y="5845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88" y="584358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799"/>
          </a:xfrm>
          <a:prstGeom prst="rect">
            <a:avLst/>
          </a:prstGeom>
          <a:solidFill>
            <a:schemeClr val="tx2"/>
          </a:solidFill>
        </p:spPr>
        <p:txBody>
          <a:bodyPr lIns="0" tIns="360000" rIns="360000" bIns="180000" anchor="ctr" anchorCtr="0"/>
          <a:lstStyle>
            <a:lvl1pPr marL="900000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20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5" y="5845175"/>
            <a:ext cx="16208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799"/>
          </a:xfrm>
          <a:prstGeom prst="rect">
            <a:avLst/>
          </a:prstGeom>
          <a:solidFill>
            <a:schemeClr val="tx2"/>
          </a:solidFill>
        </p:spPr>
        <p:txBody>
          <a:bodyPr lIns="0" tIns="360000" rIns="360000" bIns="180000" anchor="ctr" anchorCtr="0"/>
          <a:lstStyle>
            <a:lvl1pPr marL="900000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8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inhoud 4"/>
          <p:cNvSpPr>
            <a:spLocks noGrp="1" noChangeArrowheads="1"/>
          </p:cNvSpPr>
          <p:nvPr>
            <p:ph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nl-BE" altLang="nl-BE" dirty="0"/>
              <a:t>Verpleegkunde op E230</a:t>
            </a:r>
          </a:p>
          <a:p>
            <a:pPr algn="ctr" eaLnBrk="1" hangingPunct="1"/>
            <a:r>
              <a:rPr lang="nl-BE" altLang="nl-BE" dirty="0"/>
              <a:t>Revalidatie geriatrie</a:t>
            </a:r>
          </a:p>
          <a:p>
            <a:pPr algn="ctr" eaLnBrk="1" hangingPunct="1"/>
            <a:r>
              <a:rPr lang="nl-BE" altLang="nl-BE" dirty="0"/>
              <a:t>UZ Leuven - campus Pellenberg</a:t>
            </a:r>
          </a:p>
          <a:p>
            <a:pPr eaLnBrk="1" hangingPunct="1"/>
            <a:endParaRPr lang="nl-BE" altLang="nl-BE" dirty="0"/>
          </a:p>
          <a:p>
            <a:pPr eaLnBrk="1" hangingPunct="1"/>
            <a:endParaRPr lang="nl-BE" altLang="nl-BE" dirty="0"/>
          </a:p>
          <a:p>
            <a:pPr eaLnBrk="1" hangingPunct="1"/>
            <a:r>
              <a:rPr lang="nl-BE" altLang="nl-BE" dirty="0"/>
              <a:t>2023</a:t>
            </a:r>
          </a:p>
          <a:p>
            <a:pPr eaLnBrk="1" hangingPunct="1"/>
            <a:r>
              <a:rPr lang="nl-BE" altLang="nl-BE" dirty="0"/>
              <a:t>                   Mia Van der Velpen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A08530F-DB8A-A34D-9A08-1B65A331A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85732"/>
            <a:ext cx="12191999" cy="1472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A639A-0E48-615C-56DA-67B07804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Voorbereiden op ontslag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5424D-9CFD-7A1B-F545-B1B774A736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Opnameduur is afhankelijk van revalidatiedoelstellingen.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Preventieve aanvragen in WZC:</a:t>
            </a:r>
          </a:p>
          <a:p>
            <a:pPr marL="1143000" lvl="1" indent="-457200"/>
            <a:r>
              <a:rPr lang="nl-BE" dirty="0"/>
              <a:t>ontslag naar huis niet mogelijk of onzeker =&gt; tijdens verblijf reeds preventieve aanvragen bij enkele WZC naar keuze opstarten. Aanvragen zijn geheel vrijblijvend.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228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A639A-0E48-615C-56DA-67B07804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Voorbereiden op ontslag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5424D-9CFD-7A1B-F545-B1B774A736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Therapeutisch verlof:</a:t>
            </a:r>
          </a:p>
          <a:p>
            <a:pPr marL="1143000" lvl="1" indent="-457200"/>
            <a:r>
              <a:rPr lang="nl-BE" dirty="0"/>
              <a:t>aangeleerde vaardigheden thuis toepassen + kan verder richting geven aan de therapie. </a:t>
            </a:r>
          </a:p>
          <a:p>
            <a:pPr marL="1143000" lvl="1" indent="-457200"/>
            <a:r>
              <a:rPr lang="nl-BE" dirty="0"/>
              <a:t>familieleden of naasten kunnen wennen aan de nieuwe situatie en zich beter voorbereiden op de thuiskomst. </a:t>
            </a:r>
          </a:p>
          <a:p>
            <a:pPr marL="1143000" lvl="1" indent="-457200"/>
            <a:r>
              <a:rPr lang="nl-BE" dirty="0"/>
              <a:t>opbouwend: weekenddag – weekend (1/2 overnachtingen)</a:t>
            </a:r>
          </a:p>
          <a:p>
            <a:pPr marL="1143000" lvl="1" indent="-457200"/>
            <a:r>
              <a:rPr lang="nl-BE" dirty="0"/>
              <a:t>rol VPK:  </a:t>
            </a:r>
          </a:p>
          <a:p>
            <a:pPr marL="1600200" lvl="2" indent="-457200"/>
            <a:r>
              <a:rPr lang="nl-BE" dirty="0"/>
              <a:t>betrekken van familie bij de zorg, bijvoorbeeld met de transfer van bed naar rolstoel, de transfer van rolstoel naar toilet ... </a:t>
            </a:r>
          </a:p>
          <a:p>
            <a:pPr marL="1600200" lvl="2" indent="-457200"/>
            <a:r>
              <a:rPr lang="nl-BE" dirty="0"/>
              <a:t>contacteren van thuisverpleegkundige diensten</a:t>
            </a:r>
          </a:p>
          <a:p>
            <a:pPr marL="1600200" lvl="2" indent="-457200"/>
            <a:r>
              <a:rPr lang="nl-BE" sz="2000" dirty="0"/>
              <a:t>zorgen voor de medische voorschriften en het verzorgingsmateriaal</a:t>
            </a:r>
          </a:p>
          <a:p>
            <a:pPr marL="1600200" lvl="2" indent="-457200"/>
            <a:r>
              <a:rPr lang="nl-BE" dirty="0"/>
              <a:t>evaluatie van het therapeutische verlof</a:t>
            </a:r>
            <a:endParaRPr lang="nl-BE" sz="2000" dirty="0"/>
          </a:p>
          <a:p>
            <a:pPr marL="1600200" lvl="2" indent="-457200"/>
            <a:endParaRPr lang="nl-BE" dirty="0"/>
          </a:p>
          <a:p>
            <a:pPr marL="1600200" lvl="2" indent="-457200"/>
            <a:endParaRPr lang="nl-BE" dirty="0"/>
          </a:p>
          <a:p>
            <a:pPr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029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87830-5E39-CCD8-BC02-02525ED9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Positieve</a:t>
            </a:r>
            <a:r>
              <a:rPr lang="en-US" dirty="0"/>
              <a:t> spirit </a:t>
            </a:r>
            <a:r>
              <a:rPr lang="en-US" dirty="0" err="1"/>
              <a:t>binnen</a:t>
            </a:r>
            <a:r>
              <a:rPr lang="en-US" dirty="0"/>
              <a:t> het team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4562D4-E041-A1DB-8A45-7CBC28CE024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112C1F9D-43F2-4192-5A99-8BA665E30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" y="1497000"/>
            <a:ext cx="3050417" cy="305041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2C01126-314F-14A9-95A4-1BBA02101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53" r="1" b="28894"/>
          <a:stretch/>
        </p:blipFill>
        <p:spPr>
          <a:xfrm>
            <a:off x="3135253" y="2663611"/>
            <a:ext cx="5921494" cy="251163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AAB702-8545-2459-5B09-77FCFE862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26547" y="1497000"/>
            <a:ext cx="3614431" cy="46265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7" descr="Afbeelding met persoon, kleding, raam, person&#10;&#10;Automatisch gegenereerde beschrijving">
            <a:extLst>
              <a:ext uri="{FF2B5EF4-FFF2-40B4-BE49-F238E27FC236}">
                <a16:creationId xmlns:a16="http://schemas.microsoft.com/office/drawing/2014/main" id="{5BB1F1BE-F7AC-F83E-CA8D-C0B553F25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6" y="3752619"/>
            <a:ext cx="3440418" cy="258031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73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9829800" cy="1295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E230: voor wie?</a:t>
            </a:r>
          </a:p>
        </p:txBody>
      </p:sp>
      <p:sp>
        <p:nvSpPr>
          <p:cNvPr id="11267" name="Tijdelijke aanduiding voor inhoud 2"/>
          <p:cNvSpPr>
            <a:spLocks noGrp="1" noChangeArrowheads="1"/>
          </p:cNvSpPr>
          <p:nvPr>
            <p:ph sz="quarter" idx="11"/>
          </p:nvPr>
        </p:nvSpPr>
        <p:spPr bwMode="auto">
          <a:xfrm>
            <a:off x="900112" y="1749424"/>
            <a:ext cx="10758487" cy="4900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b="0" i="0" dirty="0">
                <a:solidFill>
                  <a:srgbClr val="333333"/>
                </a:solidFill>
                <a:effectLst/>
                <a:latin typeface="acumin-pro"/>
              </a:rPr>
              <a:t>Op de geriatrische revalidatieafdeling worden volwassenen opgenomen:</a:t>
            </a:r>
          </a:p>
          <a:p>
            <a:endParaRPr lang="nl-BE" sz="1050" b="0" i="0" dirty="0">
              <a:solidFill>
                <a:srgbClr val="333333"/>
              </a:solidFill>
              <a:effectLst/>
              <a:latin typeface="acumin-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33333"/>
                </a:solidFill>
                <a:latin typeface="acumin-pro"/>
              </a:rPr>
              <a:t>vanaf 70 jaar voor revalidatie na een niet-aangeboren hersenletsel (NAH) – </a:t>
            </a:r>
            <a:r>
              <a:rPr lang="nl-BE" i="1" dirty="0">
                <a:solidFill>
                  <a:srgbClr val="333333"/>
                </a:solidFill>
                <a:latin typeface="acumin-pro"/>
              </a:rPr>
              <a:t>10 tot 12 bedden</a:t>
            </a:r>
            <a:r>
              <a:rPr lang="nl-BE" dirty="0">
                <a:solidFill>
                  <a:srgbClr val="333333"/>
                </a:solidFill>
                <a:latin typeface="acumin-pro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1050" dirty="0">
              <a:solidFill>
                <a:srgbClr val="333333"/>
              </a:solidFill>
              <a:latin typeface="acumin-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33333"/>
                </a:solidFill>
                <a:latin typeface="acumin-pro"/>
              </a:rPr>
              <a:t>v</a:t>
            </a:r>
            <a:r>
              <a:rPr lang="nl-BE" b="0" i="0" dirty="0">
                <a:solidFill>
                  <a:srgbClr val="333333"/>
                </a:solidFill>
                <a:effectLst/>
                <a:latin typeface="acumin-pro"/>
              </a:rPr>
              <a:t>anaf 75 jaar met complexe zorgnoden voor algemene revalidatie (bv. na een langdurig verblijf op intensieve zorgen, een operatie...) of revalidatie na een fractuur (bv. na een heupfractuur) – </a:t>
            </a:r>
            <a:r>
              <a:rPr lang="nl-BE" b="0" i="1" dirty="0">
                <a:solidFill>
                  <a:srgbClr val="333333"/>
                </a:solidFill>
                <a:effectLst/>
                <a:latin typeface="acumin-pro"/>
              </a:rPr>
              <a:t>18 bedden.</a:t>
            </a:r>
          </a:p>
          <a:p>
            <a:endParaRPr lang="nl-BE" b="0" i="0" dirty="0">
              <a:solidFill>
                <a:srgbClr val="333333"/>
              </a:solidFill>
              <a:effectLst/>
              <a:latin typeface="acumin-pro"/>
            </a:endParaRPr>
          </a:p>
          <a:p>
            <a:pPr eaLnBrk="1" hangingPunct="1"/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311166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9829800" cy="1295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Inclusiecriteria NAH</a:t>
            </a:r>
          </a:p>
        </p:txBody>
      </p:sp>
      <p:sp>
        <p:nvSpPr>
          <p:cNvPr id="11267" name="Tijdelijke aanduiding voor inhoud 2"/>
          <p:cNvSpPr>
            <a:spLocks noGrp="1" noChangeArrowheads="1"/>
          </p:cNvSpPr>
          <p:nvPr>
            <p:ph sz="quarter" idx="11"/>
          </p:nvPr>
        </p:nvSpPr>
        <p:spPr bwMode="auto">
          <a:xfrm>
            <a:off x="900112" y="1749424"/>
            <a:ext cx="10928365" cy="4900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BE" altLang="nl-BE" sz="2800" dirty="0"/>
              <a:t>Vanaf 70 jaar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BE" altLang="nl-BE" sz="2800" dirty="0"/>
              <a:t>Recent een beroerte of een andere acute hersenaandoening doorgemaakt met revalidatienood.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/>
              <a:t>Medisch stabiel: </a:t>
            </a:r>
            <a:r>
              <a:rPr lang="nl-B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geen nood aan herhaalde specifieke medische diagnostiek, behandeling, ingrepen, opvolging en technische onderzoeken die in GHB moeten gebeuren.</a:t>
            </a:r>
            <a:endParaRPr lang="nl-BE" altLang="nl-BE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BE" altLang="nl-BE" sz="2800" dirty="0"/>
              <a:t>In staat het revalidatieprogramma te begrijpen en uit te voeren.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BE" altLang="nl-BE" sz="2800" dirty="0"/>
              <a:t>Patiënt en naasten gemotiveerd voor actieve deelname aan revalidatie.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BE" altLang="nl-BE" sz="2800" dirty="0"/>
              <a:t>Akkoord met vooropgestelde herstelplan en ontslagbeleid.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E9517-7DB3-B730-09DE-67201FD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Inclusiecriteria fractuur- en algemene revalidatie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64E0D-2FA6-2864-8478-10807C66E0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Vanaf 75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Complexe zorgnoden voor algemene revalidatie of revalidatie na het oplopen van een breuk.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altLang="nl-BE" sz="2800" dirty="0"/>
              <a:t>Medisch stabiel: </a:t>
            </a:r>
            <a:r>
              <a:rPr lang="nl-B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geen nood aan herhaalde specifieke medische diagnostiek, behandeling, ingrepen, opvolging en technische onderzoeken die in GHB moeten gebeuren.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altLang="nl-BE" sz="2800" dirty="0"/>
              <a:t>In staat het revalidatieprogramma te begrijpen en uit te voeren.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altLang="nl-BE" sz="2800" dirty="0"/>
              <a:t>Patiënt en naasten gemotiveerd voor actieve deelname aan revalidatie.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altLang="nl-BE" sz="2800" dirty="0"/>
              <a:t>Akkoord met vooropgestelde herstelplan en ontslagbeleid.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Aanvragen WZC zijn gebeurd: ontslagbeleid wordt besproken in GHB.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87117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E9517-7DB3-B730-09DE-67201FD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Verpleegkundig kader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64E0D-2FA6-2864-8478-10807C66E0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1 Hoofdverpleegkundige (75%)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1 adjunct HVP (25%)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Verpleegkundigen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Zorgkundigen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Zorgondersteuning door kine, ergo,…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Logistiek medewerkers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Studenten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Vrijwilligers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83F205-D0A9-C803-A2F0-CAA4F330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38" y="2256639"/>
            <a:ext cx="5027364" cy="33567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5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E9517-7DB3-B730-09DE-67201FD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Taken verpleegkundige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64E0D-2FA6-2864-8478-10807C66E0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Continue aanwezigheid =&gt; spilfiguur tijdens revalidatieproces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Informeren - observeren - klinisch redeneren – begeleiden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Educatie: van bij opname reeds werken aan ontslagdoelen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Coördineren van de 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Verpleegkundige taken: </a:t>
            </a:r>
          </a:p>
          <a:p>
            <a:pPr marL="1028700" lvl="1" indent="-342900"/>
            <a:r>
              <a:rPr lang="nl-BE" dirty="0"/>
              <a:t>Verzorging</a:t>
            </a:r>
          </a:p>
          <a:p>
            <a:pPr marL="1028700" lvl="1" indent="-342900"/>
            <a:r>
              <a:rPr lang="nl-BE" dirty="0"/>
              <a:t>Sondevoeding</a:t>
            </a:r>
          </a:p>
          <a:p>
            <a:pPr marL="1028700" lvl="1" indent="-342900"/>
            <a:r>
              <a:rPr lang="nl-BE" dirty="0"/>
              <a:t>Infuustherapie</a:t>
            </a:r>
          </a:p>
          <a:p>
            <a:pPr marL="1028700" lvl="1" indent="-342900"/>
            <a:r>
              <a:rPr lang="nl-BE" dirty="0"/>
              <a:t>Wondzorg</a:t>
            </a:r>
          </a:p>
          <a:p>
            <a:pPr marL="1028700" lvl="1" indent="-342900"/>
            <a:r>
              <a:rPr lang="nl-BE" dirty="0"/>
              <a:t>Toiletgebeuren/(In)continentie</a:t>
            </a:r>
          </a:p>
          <a:p>
            <a:pPr marL="1028700" lvl="1" indent="-342900"/>
            <a:r>
              <a:rPr lang="nl-BE" dirty="0"/>
              <a:t>Medicatie  </a:t>
            </a:r>
          </a:p>
          <a:p>
            <a:pPr marL="1028700" lvl="1" indent="-342900"/>
            <a:r>
              <a:rPr lang="nl-BE" dirty="0"/>
              <a:t>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72F3BE-7029-368B-C9F6-28D3BEA1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50" y="4379053"/>
            <a:ext cx="2979406" cy="198932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4A2DE7-E339-F529-346E-2B0CF5F1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5652"/>
            <a:ext cx="3095440" cy="206680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3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E9517-7DB3-B730-09DE-67201FD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64E0D-2FA6-2864-8478-10807C66E0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Oefenmomenten mogelijk maken, loskoppelen van leidingen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Positionering: </a:t>
            </a:r>
          </a:p>
          <a:p>
            <a:pPr marL="1028700" lvl="1" indent="-342900"/>
            <a:r>
              <a:rPr lang="nl-BE" sz="1600" dirty="0"/>
              <a:t>in de rolstoel</a:t>
            </a:r>
          </a:p>
          <a:p>
            <a:pPr marL="1028700" lvl="1" indent="-342900"/>
            <a:r>
              <a:rPr lang="nl-BE" sz="1600" dirty="0"/>
              <a:t>in bed</a:t>
            </a:r>
          </a:p>
          <a:p>
            <a:pPr marL="1028700" lvl="1" indent="-342900"/>
            <a:r>
              <a:rPr lang="nl-BE" sz="1600" dirty="0"/>
              <a:t>aan de lavabo</a:t>
            </a:r>
          </a:p>
          <a:p>
            <a:pPr marL="1028700" lvl="1" indent="-342900"/>
            <a:r>
              <a:rPr lang="nl-BE" sz="1600" dirty="0"/>
              <a:t>aan tafel in de eetzaal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Autotransfert</a:t>
            </a:r>
            <a:endParaRPr lang="nl-BE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Beweging stimuleren op de afdeling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Aandacht voor valpreventie    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FB9D44-60A5-46AE-6F9A-EACFF3A54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73" y="3945052"/>
            <a:ext cx="2857989" cy="27030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A385A08-F6FB-0CBA-E573-678714B9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06" y="2499919"/>
            <a:ext cx="3246260" cy="216750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9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071F3-B6E4-240A-D5F7-96969634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Revalidatie: interprofessioneel gebeuren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EE201-D153-51D6-1F92-B4F8D203ED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Interprofessioneel dossier (IPD):  werken met doelstellingen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Leerproces naar vlotter bewegen, gebruik van hulpmiddelen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Tijdens de dagelijkse activiteiten zoals wassen, eten en verplaatsen de aangeleerde vaardigheden verder begeleiden en inoefenen. </a:t>
            </a:r>
          </a:p>
          <a:p>
            <a:r>
              <a:rPr lang="nl-BE" dirty="0"/>
              <a:t>	=&gt; hiervoor nauwe samenwerking met </a:t>
            </a:r>
            <a:r>
              <a:rPr lang="nl-BE"/>
              <a:t>andere teamleden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Vertrek vanuit mogelijkheden en doelstellingen van de patiënt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Opvang emotionele crisismomenten.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824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4D2AD-2410-3511-AC2B-EC9ADBE7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Multidisciplinaire teamvergadering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D93ED-429E-D57A-5F38-6B9A6E4CA7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Wekelijkse teamvergadering (dinsdag/woensdag)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Multidisciplinair: ergo, kine, arts, logo, VPK, sociaal assistent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Bespreken van de revalidatie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Evalueren en bijsturen van multidisciplinaire doelstellingen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18456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ZLE">
      <a:dk1>
        <a:sysClr val="windowText" lastClr="000000"/>
      </a:dk1>
      <a:lt1>
        <a:sysClr val="window" lastClr="FFFFFF"/>
      </a:lt1>
      <a:dk2>
        <a:srgbClr val="00A1D8"/>
      </a:dk2>
      <a:lt2>
        <a:srgbClr val="AEDBF2"/>
      </a:lt2>
      <a:accent1>
        <a:srgbClr val="79C8E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ZLE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LE_PP template_wit.pptx" id="{365B8571-F1EB-486F-AD78-306F791BF75B}" vid="{46C151BA-EC82-4553-898E-1C349CCDD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UZL_PP template_wit</Template>
  <TotalTime>0</TotalTime>
  <Words>565</Words>
  <Application>Microsoft Office PowerPoint</Application>
  <PresentationFormat>Grand écran</PresentationFormat>
  <Paragraphs>89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acumin-pro</vt:lpstr>
      <vt:lpstr>Arial</vt:lpstr>
      <vt:lpstr>Calibri</vt:lpstr>
      <vt:lpstr>Gill Sans Std</vt:lpstr>
      <vt:lpstr>Kantoorthema</vt:lpstr>
      <vt:lpstr>Présentation PowerPoint</vt:lpstr>
      <vt:lpstr>E230: voor wie?</vt:lpstr>
      <vt:lpstr>Inclusiecriteria NAH</vt:lpstr>
      <vt:lpstr>Inclusiecriteria fractuur- en algemene revalidatie</vt:lpstr>
      <vt:lpstr>Verpleegkundig kader</vt:lpstr>
      <vt:lpstr>Taken verpleegkundige</vt:lpstr>
      <vt:lpstr>Beweging</vt:lpstr>
      <vt:lpstr>Revalidatie: interprofessioneel gebeuren</vt:lpstr>
      <vt:lpstr>Multidisciplinaire teamvergadering</vt:lpstr>
      <vt:lpstr>Voorbereiden op ontslag</vt:lpstr>
      <vt:lpstr>Voorbereiden op ontslag</vt:lpstr>
      <vt:lpstr>Positieve spirit binnen het team</vt:lpstr>
    </vt:vector>
  </TitlesOfParts>
  <Company>UZ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Mia Van Der Velpen</dc:creator>
  <cp:lastModifiedBy>véronique jonart</cp:lastModifiedBy>
  <cp:revision>35</cp:revision>
  <dcterms:created xsi:type="dcterms:W3CDTF">2021-05-03T12:41:29Z</dcterms:created>
  <dcterms:modified xsi:type="dcterms:W3CDTF">2024-03-08T12:34:11Z</dcterms:modified>
</cp:coreProperties>
</file>