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9"/>
  </p:notesMasterIdLst>
  <p:sldIdLst>
    <p:sldId id="374" r:id="rId2"/>
    <p:sldId id="375" r:id="rId3"/>
    <p:sldId id="377" r:id="rId4"/>
    <p:sldId id="376" r:id="rId5"/>
    <p:sldId id="452" r:id="rId6"/>
    <p:sldId id="455" r:id="rId7"/>
    <p:sldId id="380" r:id="rId8"/>
    <p:sldId id="456" r:id="rId9"/>
    <p:sldId id="442" r:id="rId10"/>
    <p:sldId id="451" r:id="rId11"/>
    <p:sldId id="443" r:id="rId12"/>
    <p:sldId id="444" r:id="rId13"/>
    <p:sldId id="453" r:id="rId14"/>
    <p:sldId id="454" r:id="rId15"/>
    <p:sldId id="446" r:id="rId16"/>
    <p:sldId id="447" r:id="rId17"/>
    <p:sldId id="448" r:id="rId18"/>
    <p:sldId id="449" r:id="rId19"/>
    <p:sldId id="402" r:id="rId20"/>
    <p:sldId id="400" r:id="rId21"/>
    <p:sldId id="441" r:id="rId22"/>
    <p:sldId id="407" r:id="rId23"/>
    <p:sldId id="423" r:id="rId24"/>
    <p:sldId id="421" r:id="rId25"/>
    <p:sldId id="431" r:id="rId26"/>
    <p:sldId id="435" r:id="rId27"/>
    <p:sldId id="439" r:id="rId28"/>
  </p:sldIdLst>
  <p:sldSz cx="10058400" cy="7772400"/>
  <p:notesSz cx="10058400" cy="7772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62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34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76901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24069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2777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27845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03745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66584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07713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Tijdelijke aanduiding voor notities 2"/>
          <p:cNvSpPr>
            <a:spLocks noGrp="1"/>
          </p:cNvSpPr>
          <p:nvPr>
            <p:ph type="body" idx="1"/>
          </p:nvPr>
        </p:nvSpPr>
        <p:spPr>
          <a:xfrm>
            <a:off x="1006475" y="3740150"/>
            <a:ext cx="8045450" cy="3060700"/>
          </a:xfrm>
          <a:prstGeom prst="rect">
            <a:avLst/>
          </a:prstGeom>
        </p:spPr>
        <p:txBody>
          <a:bodyPr/>
          <a:lstStyle/>
          <a:p>
            <a:endParaRPr lang="nl-BE" dirty="0"/>
          </a:p>
        </p:txBody>
      </p:sp>
    </p:spTree>
    <p:extLst>
      <p:ext uri="{BB962C8B-B14F-4D97-AF65-F5344CB8AC3E}">
        <p14:creationId xmlns:p14="http://schemas.microsoft.com/office/powerpoint/2010/main" val="190177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8163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06441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26288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4828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2728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6593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37439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2" descr="Titelblad"/>
          <p:cNvPicPr>
            <a:picLocks noChangeAspect="1" noChangeArrowheads="1"/>
          </p:cNvPicPr>
          <p:nvPr/>
        </p:nvPicPr>
        <p:blipFill>
          <a:blip r:embed="rId3"/>
          <a:srcRect/>
          <a:stretch>
            <a:fillRect/>
          </a:stretch>
        </p:blipFill>
        <p:spPr bwMode="auto">
          <a:xfrm>
            <a:off x="1494" y="0"/>
            <a:ext cx="10056906" cy="7770768"/>
          </a:xfrm>
          <a:prstGeom prst="rect">
            <a:avLst/>
          </a:prstGeom>
          <a:noFill/>
        </p:spPr>
      </p:pic>
      <p:sp>
        <p:nvSpPr>
          <p:cNvPr id="6153" name="Rectangle 9"/>
          <p:cNvSpPr>
            <a:spLocks noGrp="1" noChangeArrowheads="1"/>
          </p:cNvSpPr>
          <p:nvPr>
            <p:ph type="subTitle" sz="quarter" idx="1"/>
          </p:nvPr>
        </p:nvSpPr>
        <p:spPr>
          <a:xfrm>
            <a:off x="727205" y="4404306"/>
            <a:ext cx="8548744" cy="443858"/>
          </a:xfrm>
        </p:spPr>
        <p:txBody>
          <a:bodyPr lIns="80147" tIns="40074" rIns="80147" bIns="40074"/>
          <a:lstStyle>
            <a:lvl1pPr marL="0" indent="0">
              <a:buFontTx/>
              <a:buNone/>
              <a:defRPr sz="1760" b="1">
                <a:solidFill>
                  <a:schemeClr val="bg1"/>
                </a:solidFill>
              </a:defRPr>
            </a:lvl1pPr>
          </a:lstStyle>
          <a:p>
            <a:r>
              <a:rPr lang="nl-BE"/>
              <a:t>Click to edit Master subtitle style</a:t>
            </a:r>
            <a:endParaRPr lang="nl-NL"/>
          </a:p>
        </p:txBody>
      </p:sp>
      <p:sp>
        <p:nvSpPr>
          <p:cNvPr id="6147" name="Rectangle 3"/>
          <p:cNvSpPr>
            <a:spLocks noGrp="1" noChangeArrowheads="1"/>
          </p:cNvSpPr>
          <p:nvPr>
            <p:ph type="ctrTitle"/>
          </p:nvPr>
        </p:nvSpPr>
        <p:spPr>
          <a:xfrm>
            <a:off x="727205" y="3665087"/>
            <a:ext cx="8550237" cy="443858"/>
          </a:xfrm>
        </p:spPr>
        <p:txBody>
          <a:bodyPr/>
          <a:lstStyle>
            <a:lvl1pPr>
              <a:defRPr sz="2310">
                <a:solidFill>
                  <a:schemeClr val="bg1"/>
                </a:solidFill>
              </a:defRPr>
            </a:lvl1pPr>
          </a:lstStyle>
          <a:p>
            <a:r>
              <a:rPr lang="nl-BE"/>
              <a:t>Click to edit Master title style</a:t>
            </a:r>
            <a:endParaRPr lang="nl-NL"/>
          </a:p>
        </p:txBody>
      </p:sp>
      <p:sp>
        <p:nvSpPr>
          <p:cNvPr id="6149" name="Rectangle 5"/>
          <p:cNvSpPr>
            <a:spLocks noGrp="1" noChangeArrowheads="1"/>
          </p:cNvSpPr>
          <p:nvPr>
            <p:ph type="dt" sz="half" idx="2"/>
          </p:nvPr>
        </p:nvSpPr>
        <p:spPr/>
        <p:txBody>
          <a:bodyPr/>
          <a:lstStyle>
            <a:lvl1pPr>
              <a:defRPr>
                <a:solidFill>
                  <a:schemeClr val="tx1"/>
                </a:solidFill>
              </a:defRPr>
            </a:lvl1pPr>
          </a:lstStyle>
          <a:p>
            <a:fld id="{5A6193B2-916B-E243-9DE1-19BA9CC7AD29}" type="datetimeFigureOut">
              <a:rPr lang="en-US" smtClean="0">
                <a:solidFill>
                  <a:srgbClr val="000000"/>
                </a:solidFill>
              </a:rPr>
              <a:pPr/>
              <a:t>3/8/2024</a:t>
            </a:fld>
            <a:endParaRPr lang="nl-NL">
              <a:solidFill>
                <a:srgbClr val="000000"/>
              </a:solidFill>
            </a:endParaRPr>
          </a:p>
        </p:txBody>
      </p:sp>
      <p:sp>
        <p:nvSpPr>
          <p:cNvPr id="6150" name="Rectangle 6"/>
          <p:cNvSpPr>
            <a:spLocks noGrp="1" noChangeArrowheads="1"/>
          </p:cNvSpPr>
          <p:nvPr>
            <p:ph type="ftr" sz="quarter" idx="3"/>
          </p:nvPr>
        </p:nvSpPr>
        <p:spPr/>
        <p:txBody>
          <a:bodyPr/>
          <a:lstStyle>
            <a:lvl1pPr>
              <a:defRPr>
                <a:solidFill>
                  <a:schemeClr val="tx1"/>
                </a:solidFill>
              </a:defRPr>
            </a:lvl1pPr>
          </a:lstStyle>
          <a:p>
            <a:endParaRPr lang="nl-NL">
              <a:solidFill>
                <a:srgbClr val="000000"/>
              </a:solidFill>
            </a:endParaRPr>
          </a:p>
        </p:txBody>
      </p:sp>
      <p:sp>
        <p:nvSpPr>
          <p:cNvPr id="6151" name="Rectangle 7"/>
          <p:cNvSpPr>
            <a:spLocks noGrp="1" noChangeArrowheads="1"/>
          </p:cNvSpPr>
          <p:nvPr>
            <p:ph type="sldNum" sz="quarter" idx="4"/>
          </p:nvPr>
        </p:nvSpPr>
        <p:spPr/>
        <p:txBody>
          <a:bodyPr/>
          <a:lstStyle>
            <a:lvl1pPr>
              <a:defRPr>
                <a:solidFill>
                  <a:schemeClr val="tx1"/>
                </a:solidFill>
              </a:defRPr>
            </a:lvl1pPr>
          </a:lstStyle>
          <a:p>
            <a:fld id="{921EB50D-53FA-D84E-8711-0AF5A59BAE62}" type="slidenum">
              <a:rPr lang="nl-NL" smtClean="0">
                <a:solidFill>
                  <a:srgbClr val="000000"/>
                </a:solidFill>
              </a:rPr>
              <a:pPr/>
              <a:t>‹N°›</a:t>
            </a:fld>
            <a:endParaRPr lang="nl-NL">
              <a:solidFill>
                <a:srgbClr val="000000"/>
              </a:solidFill>
            </a:endParaRPr>
          </a:p>
        </p:txBody>
      </p:sp>
    </p:spTree>
    <p:extLst>
      <p:ext uri="{BB962C8B-B14F-4D97-AF65-F5344CB8AC3E}">
        <p14:creationId xmlns:p14="http://schemas.microsoft.com/office/powerpoint/2010/main" val="291500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lvl1pPr>
              <a:defRPr/>
            </a:lvl1pPr>
          </a:lstStyle>
          <a:p>
            <a:fld id="{5A6193B2-916B-E243-9DE1-19BA9CC7AD29}" type="datetimeFigureOut">
              <a:rPr lang="en-US" smtClean="0">
                <a:solidFill>
                  <a:srgbClr val="808080"/>
                </a:solidFill>
              </a:rPr>
              <a:pPr/>
              <a:t>3/8/2024</a:t>
            </a:fld>
            <a:endParaRPr lang="nl-NL">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nl-NL">
              <a:solidFill>
                <a:srgbClr val="808080"/>
              </a:solidFill>
            </a:endParaRPr>
          </a:p>
        </p:txBody>
      </p:sp>
      <p:sp>
        <p:nvSpPr>
          <p:cNvPr id="6" name="Slide Number Placeholder 5"/>
          <p:cNvSpPr>
            <a:spLocks noGrp="1"/>
          </p:cNvSpPr>
          <p:nvPr>
            <p:ph type="sldNum" sz="quarter" idx="12"/>
          </p:nvPr>
        </p:nvSpPr>
        <p:spPr/>
        <p:txBody>
          <a:bodyPr/>
          <a:lstStyle>
            <a:lvl1pPr>
              <a:defRPr smtClean="0"/>
            </a:lvl1pPr>
          </a:lstStyle>
          <a:p>
            <a:fld id="{921EB50D-53FA-D84E-8711-0AF5A59BAE62}" type="slidenum">
              <a:rPr lang="nl-NL">
                <a:solidFill>
                  <a:srgbClr val="808080"/>
                </a:solidFill>
              </a:rPr>
              <a:pPr/>
              <a:t>‹N°›</a:t>
            </a:fld>
            <a:endParaRPr lang="nl-NL">
              <a:solidFill>
                <a:srgbClr val="808080"/>
              </a:solidFill>
            </a:endParaRPr>
          </a:p>
        </p:txBody>
      </p:sp>
    </p:spTree>
    <p:extLst>
      <p:ext uri="{BB962C8B-B14F-4D97-AF65-F5344CB8AC3E}">
        <p14:creationId xmlns:p14="http://schemas.microsoft.com/office/powerpoint/2010/main" val="269074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2260" y="1294041"/>
            <a:ext cx="2112922" cy="5626544"/>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1100511" y="1294041"/>
            <a:ext cx="6198399" cy="5626544"/>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lvl1pPr>
              <a:defRPr/>
            </a:lvl1pPr>
          </a:lstStyle>
          <a:p>
            <a:fld id="{5A6193B2-916B-E243-9DE1-19BA9CC7AD29}" type="datetimeFigureOut">
              <a:rPr lang="en-US" smtClean="0">
                <a:solidFill>
                  <a:srgbClr val="808080"/>
                </a:solidFill>
              </a:rPr>
              <a:pPr/>
              <a:t>3/8/2024</a:t>
            </a:fld>
            <a:endParaRPr lang="nl-NL">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nl-NL">
              <a:solidFill>
                <a:srgbClr val="808080"/>
              </a:solidFill>
            </a:endParaRPr>
          </a:p>
        </p:txBody>
      </p:sp>
      <p:sp>
        <p:nvSpPr>
          <p:cNvPr id="6" name="Slide Number Placeholder 5"/>
          <p:cNvSpPr>
            <a:spLocks noGrp="1"/>
          </p:cNvSpPr>
          <p:nvPr>
            <p:ph type="sldNum" sz="quarter" idx="12"/>
          </p:nvPr>
        </p:nvSpPr>
        <p:spPr/>
        <p:txBody>
          <a:bodyPr/>
          <a:lstStyle>
            <a:lvl1pPr>
              <a:defRPr smtClean="0"/>
            </a:lvl1pPr>
          </a:lstStyle>
          <a:p>
            <a:fld id="{921EB50D-53FA-D84E-8711-0AF5A59BAE62}" type="slidenum">
              <a:rPr lang="nl-NL">
                <a:solidFill>
                  <a:srgbClr val="808080"/>
                </a:solidFill>
              </a:rPr>
              <a:pPr/>
              <a:t>‹N°›</a:t>
            </a:fld>
            <a:endParaRPr lang="nl-NL">
              <a:solidFill>
                <a:srgbClr val="808080"/>
              </a:solidFill>
            </a:endParaRPr>
          </a:p>
        </p:txBody>
      </p:sp>
    </p:spTree>
    <p:extLst>
      <p:ext uri="{BB962C8B-B14F-4D97-AF65-F5344CB8AC3E}">
        <p14:creationId xmlns:p14="http://schemas.microsoft.com/office/powerpoint/2010/main" val="3531200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2145"/>
            </a:lvl1pPr>
          </a:lstStyle>
          <a:p>
            <a:r>
              <a:rPr lang="en-GB" noProof="0" dirty="0"/>
              <a:t>Sub title &amp; bullets</a:t>
            </a:r>
          </a:p>
        </p:txBody>
      </p:sp>
      <p:sp>
        <p:nvSpPr>
          <p:cNvPr id="4" name="Text Placeholder 3"/>
          <p:cNvSpPr>
            <a:spLocks noGrp="1"/>
          </p:cNvSpPr>
          <p:nvPr>
            <p:ph type="body" sz="quarter" idx="10" hasCustomPrompt="1"/>
          </p:nvPr>
        </p:nvSpPr>
        <p:spPr>
          <a:xfrm>
            <a:off x="467280" y="1721760"/>
            <a:ext cx="9108000" cy="5181600"/>
          </a:xfrm>
        </p:spPr>
        <p:txBody>
          <a:bodyPr/>
          <a:lstStyle>
            <a:lvl1pPr>
              <a:defRPr baseline="0"/>
            </a:lvl1pPr>
            <a:lvl3pPr marL="295989" indent="-147995">
              <a:buFont typeface="Calibri" panose="020F0502020204030204" pitchFamily="34" charset="0"/>
              <a:buChar char="‒"/>
              <a:defRPr/>
            </a:lvl3pPr>
            <a:lvl4pPr marL="443984" indent="-147995">
              <a:defRPr/>
            </a:lvl4pPr>
            <a:lvl5pPr marL="667941" indent="-153234">
              <a:defRPr/>
            </a:lvl5pPr>
          </a:lstStyle>
          <a:p>
            <a:pPr lvl="0"/>
            <a:r>
              <a:rPr lang="en-GB" noProof="0" dirty="0"/>
              <a:t>Subtitle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Slide Number Placeholder 2"/>
          <p:cNvSpPr>
            <a:spLocks noGrp="1"/>
          </p:cNvSpPr>
          <p:nvPr>
            <p:ph type="sldNum" sz="quarter" idx="11"/>
          </p:nvPr>
        </p:nvSpPr>
        <p:spPr>
          <a:xfrm>
            <a:off x="7828059" y="7320450"/>
            <a:ext cx="2263140" cy="413808"/>
          </a:xfrm>
          <a:prstGeom prst="rect">
            <a:avLst/>
          </a:prstGeom>
        </p:spPr>
        <p:txBody>
          <a:bodyPr/>
          <a:lstStyle/>
          <a:p>
            <a:fld id="{D2FB28C2-7767-415A-AEC1-19ADB18B6783}" type="slidenum">
              <a:rPr lang="en-US" smtClean="0">
                <a:solidFill>
                  <a:srgbClr val="808080"/>
                </a:solidFill>
              </a:rPr>
              <a:pPr/>
              <a:t>‹N°›</a:t>
            </a:fld>
            <a:endParaRPr lang="en-US">
              <a:solidFill>
                <a:srgbClr val="808080"/>
              </a:solidFill>
            </a:endParaRPr>
          </a:p>
        </p:txBody>
      </p:sp>
    </p:spTree>
    <p:extLst>
      <p:ext uri="{BB962C8B-B14F-4D97-AF65-F5344CB8AC3E}">
        <p14:creationId xmlns:p14="http://schemas.microsoft.com/office/powerpoint/2010/main" val="308400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02129" y="310113"/>
            <a:ext cx="9049392" cy="1295944"/>
          </a:xfrm>
        </p:spPr>
        <p:txBody>
          <a:bodyPr/>
          <a:lstStyle/>
          <a:p>
            <a:r>
              <a:rPr lang="en-US"/>
              <a:t>Click to edit Master title style</a:t>
            </a:r>
          </a:p>
        </p:txBody>
      </p:sp>
      <p:sp>
        <p:nvSpPr>
          <p:cNvPr id="3" name="Content Placeholder 2"/>
          <p:cNvSpPr>
            <a:spLocks noGrp="1"/>
          </p:cNvSpPr>
          <p:nvPr>
            <p:ph sz="half" idx="1"/>
          </p:nvPr>
        </p:nvSpPr>
        <p:spPr>
          <a:xfrm>
            <a:off x="502129" y="1818240"/>
            <a:ext cx="9049392" cy="2485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129" y="4460725"/>
            <a:ext cx="9049392" cy="2485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solidFill>
                <a:srgbClr val="808080"/>
              </a:solidFill>
            </a:endParaRPr>
          </a:p>
        </p:txBody>
      </p:sp>
      <p:sp>
        <p:nvSpPr>
          <p:cNvPr id="6" name="Rectangle 4"/>
          <p:cNvSpPr>
            <a:spLocks noGrp="1" noChangeArrowheads="1"/>
          </p:cNvSpPr>
          <p:nvPr>
            <p:ph type="ftr" idx="11"/>
          </p:nvPr>
        </p:nvSpPr>
        <p:spPr>
          <a:ln/>
        </p:spPr>
        <p:txBody>
          <a:bodyPr/>
          <a:lstStyle>
            <a:lvl1pPr>
              <a:defRPr/>
            </a:lvl1pPr>
          </a:lstStyle>
          <a:p>
            <a:endParaRPr lang="en-US">
              <a:solidFill>
                <a:srgbClr val="808080"/>
              </a:solidFill>
            </a:endParaRPr>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solidFill>
                  <a:srgbClr val="808080"/>
                </a:solidFill>
              </a:rPr>
              <a:pPr/>
              <a:t>‹N°›</a:t>
            </a:fld>
            <a:endParaRPr lang="en-GB">
              <a:solidFill>
                <a:srgbClr val="808080"/>
              </a:solidFill>
            </a:endParaRPr>
          </a:p>
        </p:txBody>
      </p:sp>
    </p:spTree>
    <p:extLst>
      <p:ext uri="{BB962C8B-B14F-4D97-AF65-F5344CB8AC3E}">
        <p14:creationId xmlns:p14="http://schemas.microsoft.com/office/powerpoint/2010/main" val="388243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lvl1pPr>
              <a:defRPr/>
            </a:lvl1pPr>
          </a:lstStyle>
          <a:p>
            <a:fld id="{5A6193B2-916B-E243-9DE1-19BA9CC7AD29}" type="datetimeFigureOut">
              <a:rPr lang="en-US" smtClean="0">
                <a:solidFill>
                  <a:srgbClr val="808080"/>
                </a:solidFill>
              </a:rPr>
              <a:pPr/>
              <a:t>3/8/2024</a:t>
            </a:fld>
            <a:endParaRPr lang="nl-NL">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nl-NL">
              <a:solidFill>
                <a:srgbClr val="808080"/>
              </a:solidFill>
            </a:endParaRPr>
          </a:p>
        </p:txBody>
      </p:sp>
      <p:sp>
        <p:nvSpPr>
          <p:cNvPr id="6" name="Slide Number Placeholder 5"/>
          <p:cNvSpPr>
            <a:spLocks noGrp="1"/>
          </p:cNvSpPr>
          <p:nvPr>
            <p:ph type="sldNum" sz="quarter" idx="12"/>
          </p:nvPr>
        </p:nvSpPr>
        <p:spPr/>
        <p:txBody>
          <a:bodyPr/>
          <a:lstStyle>
            <a:lvl1pPr>
              <a:defRPr smtClean="0"/>
            </a:lvl1pPr>
          </a:lstStyle>
          <a:p>
            <a:fld id="{921EB50D-53FA-D84E-8711-0AF5A59BAE62}" type="slidenum">
              <a:rPr lang="nl-NL">
                <a:solidFill>
                  <a:srgbClr val="808080"/>
                </a:solidFill>
              </a:rPr>
              <a:pPr/>
              <a:t>‹N°›</a:t>
            </a:fld>
            <a:endParaRPr lang="nl-NL">
              <a:solidFill>
                <a:srgbClr val="808080"/>
              </a:solidFill>
            </a:endParaRPr>
          </a:p>
        </p:txBody>
      </p:sp>
    </p:spTree>
    <p:extLst>
      <p:ext uri="{BB962C8B-B14F-4D97-AF65-F5344CB8AC3E}">
        <p14:creationId xmlns:p14="http://schemas.microsoft.com/office/powerpoint/2010/main" val="343131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400" y="4995029"/>
            <a:ext cx="8550237" cy="1543710"/>
          </a:xfrm>
        </p:spPr>
        <p:txBody>
          <a:bodyPr anchor="t"/>
          <a:lstStyle>
            <a:lvl1pPr algn="l">
              <a:defRPr sz="3850" b="1" cap="all"/>
            </a:lvl1pPr>
          </a:lstStyle>
          <a:p>
            <a:r>
              <a:rPr lang="nl-BE"/>
              <a:t>Click to edit Master title style</a:t>
            </a:r>
            <a:endParaRPr lang="en-US"/>
          </a:p>
        </p:txBody>
      </p:sp>
      <p:sp>
        <p:nvSpPr>
          <p:cNvPr id="3" name="Text Placeholder 2"/>
          <p:cNvSpPr>
            <a:spLocks noGrp="1"/>
          </p:cNvSpPr>
          <p:nvPr>
            <p:ph type="body" idx="1"/>
          </p:nvPr>
        </p:nvSpPr>
        <p:spPr>
          <a:xfrm>
            <a:off x="794400" y="3294663"/>
            <a:ext cx="8550237" cy="1700365"/>
          </a:xfrm>
        </p:spPr>
        <p:txBody>
          <a:bodyPr anchor="b"/>
          <a:lstStyle>
            <a:lvl1pPr marL="0" indent="0">
              <a:buNone/>
              <a:defRPr sz="1980"/>
            </a:lvl1pPr>
            <a:lvl2pPr marL="440810" indent="0">
              <a:buNone/>
              <a:defRPr sz="1760"/>
            </a:lvl2pPr>
            <a:lvl3pPr marL="881619" indent="0">
              <a:buNone/>
              <a:defRPr sz="1540"/>
            </a:lvl3pPr>
            <a:lvl4pPr marL="1322428" indent="0">
              <a:buNone/>
              <a:defRPr sz="1320"/>
            </a:lvl4pPr>
            <a:lvl5pPr marL="1763237" indent="0">
              <a:buNone/>
              <a:defRPr sz="1320"/>
            </a:lvl5pPr>
            <a:lvl6pPr marL="2204047" indent="0">
              <a:buNone/>
              <a:defRPr sz="1320"/>
            </a:lvl6pPr>
            <a:lvl7pPr marL="2644857" indent="0">
              <a:buNone/>
              <a:defRPr sz="1320"/>
            </a:lvl7pPr>
            <a:lvl8pPr marL="3085666" indent="0">
              <a:buNone/>
              <a:defRPr sz="1320"/>
            </a:lvl8pPr>
            <a:lvl9pPr marL="3526475" indent="0">
              <a:buNone/>
              <a:defRPr sz="1320"/>
            </a:lvl9pPr>
          </a:lstStyle>
          <a:p>
            <a:pPr lvl="0"/>
            <a:r>
              <a:rPr lang="nl-BE"/>
              <a:t>Click to edit Master text styles</a:t>
            </a:r>
          </a:p>
        </p:txBody>
      </p:sp>
      <p:sp>
        <p:nvSpPr>
          <p:cNvPr id="4" name="Date Placeholder 3"/>
          <p:cNvSpPr>
            <a:spLocks noGrp="1"/>
          </p:cNvSpPr>
          <p:nvPr>
            <p:ph type="dt" sz="half" idx="10"/>
          </p:nvPr>
        </p:nvSpPr>
        <p:spPr/>
        <p:txBody>
          <a:bodyPr/>
          <a:lstStyle>
            <a:lvl1pPr>
              <a:defRPr/>
            </a:lvl1pPr>
          </a:lstStyle>
          <a:p>
            <a:fld id="{5A6193B2-916B-E243-9DE1-19BA9CC7AD29}" type="datetimeFigureOut">
              <a:rPr lang="en-US" smtClean="0">
                <a:solidFill>
                  <a:srgbClr val="808080"/>
                </a:solidFill>
              </a:rPr>
              <a:pPr/>
              <a:t>3/8/2024</a:t>
            </a:fld>
            <a:endParaRPr lang="nl-NL">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nl-NL">
              <a:solidFill>
                <a:srgbClr val="808080"/>
              </a:solidFill>
            </a:endParaRPr>
          </a:p>
        </p:txBody>
      </p:sp>
      <p:sp>
        <p:nvSpPr>
          <p:cNvPr id="6" name="Slide Number Placeholder 5"/>
          <p:cNvSpPr>
            <a:spLocks noGrp="1"/>
          </p:cNvSpPr>
          <p:nvPr>
            <p:ph type="sldNum" sz="quarter" idx="12"/>
          </p:nvPr>
        </p:nvSpPr>
        <p:spPr/>
        <p:txBody>
          <a:bodyPr/>
          <a:lstStyle>
            <a:lvl1pPr>
              <a:defRPr smtClean="0"/>
            </a:lvl1pPr>
          </a:lstStyle>
          <a:p>
            <a:fld id="{921EB50D-53FA-D84E-8711-0AF5A59BAE62}" type="slidenum">
              <a:rPr lang="nl-NL">
                <a:solidFill>
                  <a:srgbClr val="808080"/>
                </a:solidFill>
              </a:rPr>
              <a:pPr/>
              <a:t>‹N°›</a:t>
            </a:fld>
            <a:endParaRPr lang="nl-NL">
              <a:solidFill>
                <a:srgbClr val="808080"/>
              </a:solidFill>
            </a:endParaRPr>
          </a:p>
        </p:txBody>
      </p:sp>
    </p:spTree>
    <p:extLst>
      <p:ext uri="{BB962C8B-B14F-4D97-AF65-F5344CB8AC3E}">
        <p14:creationId xmlns:p14="http://schemas.microsoft.com/office/powerpoint/2010/main" val="219442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1100512" y="2330252"/>
            <a:ext cx="4155659" cy="4590334"/>
          </a:xfrm>
        </p:spPr>
        <p:txBody>
          <a:bodyPr/>
          <a:lstStyle>
            <a:lvl1pPr>
              <a:defRPr sz="2750"/>
            </a:lvl1pPr>
            <a:lvl2pPr>
              <a:defRPr sz="2310"/>
            </a:lvl2pPr>
            <a:lvl3pPr>
              <a:defRPr sz="1980"/>
            </a:lvl3pPr>
            <a:lvl4pPr>
              <a:defRPr sz="1760"/>
            </a:lvl4pPr>
            <a:lvl5pPr>
              <a:defRPr sz="1760"/>
            </a:lvl5pPr>
            <a:lvl6pPr>
              <a:defRPr sz="1760"/>
            </a:lvl6pPr>
            <a:lvl7pPr>
              <a:defRPr sz="1760"/>
            </a:lvl7pPr>
            <a:lvl8pPr>
              <a:defRPr sz="1760"/>
            </a:lvl8pPr>
            <a:lvl9pPr>
              <a:defRPr sz="176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5399522" y="2330252"/>
            <a:ext cx="4155660" cy="4590334"/>
          </a:xfrm>
        </p:spPr>
        <p:txBody>
          <a:bodyPr/>
          <a:lstStyle>
            <a:lvl1pPr>
              <a:defRPr sz="2750"/>
            </a:lvl1pPr>
            <a:lvl2pPr>
              <a:defRPr sz="2310"/>
            </a:lvl2pPr>
            <a:lvl3pPr>
              <a:defRPr sz="1980"/>
            </a:lvl3pPr>
            <a:lvl4pPr>
              <a:defRPr sz="1760"/>
            </a:lvl4pPr>
            <a:lvl5pPr>
              <a:defRPr sz="1760"/>
            </a:lvl5pPr>
            <a:lvl6pPr>
              <a:defRPr sz="1760"/>
            </a:lvl6pPr>
            <a:lvl7pPr>
              <a:defRPr sz="1760"/>
            </a:lvl7pPr>
            <a:lvl8pPr>
              <a:defRPr sz="1760"/>
            </a:lvl8pPr>
            <a:lvl9pPr>
              <a:defRPr sz="176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lvl1pPr>
              <a:defRPr/>
            </a:lvl1pPr>
          </a:lstStyle>
          <a:p>
            <a:fld id="{5A6193B2-916B-E243-9DE1-19BA9CC7AD29}" type="datetimeFigureOut">
              <a:rPr lang="en-US" smtClean="0">
                <a:solidFill>
                  <a:srgbClr val="808080"/>
                </a:solidFill>
              </a:rPr>
              <a:pPr/>
              <a:t>3/8/2024</a:t>
            </a:fld>
            <a:endParaRPr lang="nl-NL">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nl-NL">
              <a:solidFill>
                <a:srgbClr val="808080"/>
              </a:solidFill>
            </a:endParaRPr>
          </a:p>
        </p:txBody>
      </p:sp>
      <p:sp>
        <p:nvSpPr>
          <p:cNvPr id="7" name="Slide Number Placeholder 6"/>
          <p:cNvSpPr>
            <a:spLocks noGrp="1"/>
          </p:cNvSpPr>
          <p:nvPr>
            <p:ph type="sldNum" sz="quarter" idx="12"/>
          </p:nvPr>
        </p:nvSpPr>
        <p:spPr/>
        <p:txBody>
          <a:bodyPr/>
          <a:lstStyle>
            <a:lvl1pPr>
              <a:defRPr smtClean="0"/>
            </a:lvl1pPr>
          </a:lstStyle>
          <a:p>
            <a:fld id="{921EB50D-53FA-D84E-8711-0AF5A59BAE62}" type="slidenum">
              <a:rPr lang="nl-NL">
                <a:solidFill>
                  <a:srgbClr val="808080"/>
                </a:solidFill>
              </a:rPr>
              <a:pPr/>
              <a:t>‹N°›</a:t>
            </a:fld>
            <a:endParaRPr lang="nl-NL">
              <a:solidFill>
                <a:srgbClr val="808080"/>
              </a:solidFill>
            </a:endParaRPr>
          </a:p>
        </p:txBody>
      </p:sp>
    </p:spTree>
    <p:extLst>
      <p:ext uri="{BB962C8B-B14F-4D97-AF65-F5344CB8AC3E}">
        <p14:creationId xmlns:p14="http://schemas.microsoft.com/office/powerpoint/2010/main" val="126149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20" y="311680"/>
            <a:ext cx="9051963" cy="1295672"/>
          </a:xfrm>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503220" y="1739530"/>
            <a:ext cx="4443854" cy="724532"/>
          </a:xfrm>
        </p:spPr>
        <p:txBody>
          <a:bodyPr anchor="b"/>
          <a:lstStyle>
            <a:lvl1pPr marL="0" indent="0">
              <a:buNone/>
              <a:defRPr sz="2310" b="1"/>
            </a:lvl1pPr>
            <a:lvl2pPr marL="440810" indent="0">
              <a:buNone/>
              <a:defRPr sz="1980" b="1"/>
            </a:lvl2pPr>
            <a:lvl3pPr marL="881619" indent="0">
              <a:buNone/>
              <a:defRPr sz="1760" b="1"/>
            </a:lvl3pPr>
            <a:lvl4pPr marL="1322428" indent="0">
              <a:buNone/>
              <a:defRPr sz="1540" b="1"/>
            </a:lvl4pPr>
            <a:lvl5pPr marL="1763237" indent="0">
              <a:buNone/>
              <a:defRPr sz="1540" b="1"/>
            </a:lvl5pPr>
            <a:lvl6pPr marL="2204047" indent="0">
              <a:buNone/>
              <a:defRPr sz="1540" b="1"/>
            </a:lvl6pPr>
            <a:lvl7pPr marL="2644857" indent="0">
              <a:buNone/>
              <a:defRPr sz="1540" b="1"/>
            </a:lvl7pPr>
            <a:lvl8pPr marL="3085666" indent="0">
              <a:buNone/>
              <a:defRPr sz="1540" b="1"/>
            </a:lvl8pPr>
            <a:lvl9pPr marL="3526475" indent="0">
              <a:buNone/>
              <a:defRPr sz="1540" b="1"/>
            </a:lvl9pPr>
          </a:lstStyle>
          <a:p>
            <a:pPr lvl="0"/>
            <a:r>
              <a:rPr lang="nl-BE"/>
              <a:t>Click to edit Master text styles</a:t>
            </a:r>
          </a:p>
        </p:txBody>
      </p:sp>
      <p:sp>
        <p:nvSpPr>
          <p:cNvPr id="4" name="Content Placeholder 3"/>
          <p:cNvSpPr>
            <a:spLocks noGrp="1"/>
          </p:cNvSpPr>
          <p:nvPr>
            <p:ph sz="half" idx="2"/>
          </p:nvPr>
        </p:nvSpPr>
        <p:spPr>
          <a:xfrm>
            <a:off x="503220" y="2464062"/>
            <a:ext cx="4443854" cy="4479370"/>
          </a:xfrm>
        </p:spPr>
        <p:txBody>
          <a:bodyPr/>
          <a:lstStyle>
            <a:lvl1pPr>
              <a:defRPr sz="2310"/>
            </a:lvl1pPr>
            <a:lvl2pPr>
              <a:defRPr sz="1980"/>
            </a:lvl2pPr>
            <a:lvl3pPr>
              <a:defRPr sz="1760"/>
            </a:lvl3pPr>
            <a:lvl4pPr>
              <a:defRPr sz="1540"/>
            </a:lvl4pPr>
            <a:lvl5pPr>
              <a:defRPr sz="1540"/>
            </a:lvl5pPr>
            <a:lvl6pPr>
              <a:defRPr sz="1540"/>
            </a:lvl6pPr>
            <a:lvl7pPr>
              <a:defRPr sz="1540"/>
            </a:lvl7pPr>
            <a:lvl8pPr>
              <a:defRPr sz="1540"/>
            </a:lvl8pPr>
            <a:lvl9pPr>
              <a:defRPr sz="154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5109835" y="1739530"/>
            <a:ext cx="4445348" cy="724532"/>
          </a:xfrm>
        </p:spPr>
        <p:txBody>
          <a:bodyPr anchor="b"/>
          <a:lstStyle>
            <a:lvl1pPr marL="0" indent="0">
              <a:buNone/>
              <a:defRPr sz="2310" b="1"/>
            </a:lvl1pPr>
            <a:lvl2pPr marL="440810" indent="0">
              <a:buNone/>
              <a:defRPr sz="1980" b="1"/>
            </a:lvl2pPr>
            <a:lvl3pPr marL="881619" indent="0">
              <a:buNone/>
              <a:defRPr sz="1760" b="1"/>
            </a:lvl3pPr>
            <a:lvl4pPr marL="1322428" indent="0">
              <a:buNone/>
              <a:defRPr sz="1540" b="1"/>
            </a:lvl4pPr>
            <a:lvl5pPr marL="1763237" indent="0">
              <a:buNone/>
              <a:defRPr sz="1540" b="1"/>
            </a:lvl5pPr>
            <a:lvl6pPr marL="2204047" indent="0">
              <a:buNone/>
              <a:defRPr sz="1540" b="1"/>
            </a:lvl6pPr>
            <a:lvl7pPr marL="2644857" indent="0">
              <a:buNone/>
              <a:defRPr sz="1540" b="1"/>
            </a:lvl7pPr>
            <a:lvl8pPr marL="3085666" indent="0">
              <a:buNone/>
              <a:defRPr sz="1540" b="1"/>
            </a:lvl8pPr>
            <a:lvl9pPr marL="3526475" indent="0">
              <a:buNone/>
              <a:defRPr sz="1540" b="1"/>
            </a:lvl9pPr>
          </a:lstStyle>
          <a:p>
            <a:pPr lvl="0"/>
            <a:r>
              <a:rPr lang="nl-BE"/>
              <a:t>Click to edit Master text styles</a:t>
            </a:r>
          </a:p>
        </p:txBody>
      </p:sp>
      <p:sp>
        <p:nvSpPr>
          <p:cNvPr id="6" name="Content Placeholder 5"/>
          <p:cNvSpPr>
            <a:spLocks noGrp="1"/>
          </p:cNvSpPr>
          <p:nvPr>
            <p:ph sz="quarter" idx="4"/>
          </p:nvPr>
        </p:nvSpPr>
        <p:spPr>
          <a:xfrm>
            <a:off x="5109835" y="2464062"/>
            <a:ext cx="4445348" cy="4479370"/>
          </a:xfrm>
        </p:spPr>
        <p:txBody>
          <a:bodyPr/>
          <a:lstStyle>
            <a:lvl1pPr>
              <a:defRPr sz="2310"/>
            </a:lvl1pPr>
            <a:lvl2pPr>
              <a:defRPr sz="1980"/>
            </a:lvl2pPr>
            <a:lvl3pPr>
              <a:defRPr sz="1760"/>
            </a:lvl3pPr>
            <a:lvl4pPr>
              <a:defRPr sz="1540"/>
            </a:lvl4pPr>
            <a:lvl5pPr>
              <a:defRPr sz="1540"/>
            </a:lvl5pPr>
            <a:lvl6pPr>
              <a:defRPr sz="1540"/>
            </a:lvl6pPr>
            <a:lvl7pPr>
              <a:defRPr sz="1540"/>
            </a:lvl7pPr>
            <a:lvl8pPr>
              <a:defRPr sz="1540"/>
            </a:lvl8pPr>
            <a:lvl9pPr>
              <a:defRPr sz="154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lvl1pPr>
              <a:defRPr/>
            </a:lvl1pPr>
          </a:lstStyle>
          <a:p>
            <a:fld id="{5A6193B2-916B-E243-9DE1-19BA9CC7AD29}" type="datetimeFigureOut">
              <a:rPr lang="en-US" smtClean="0">
                <a:solidFill>
                  <a:srgbClr val="808080"/>
                </a:solidFill>
              </a:rPr>
              <a:pPr/>
              <a:t>3/8/2024</a:t>
            </a:fld>
            <a:endParaRPr lang="nl-NL">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nl-NL">
              <a:solidFill>
                <a:srgbClr val="808080"/>
              </a:solidFill>
            </a:endParaRPr>
          </a:p>
        </p:txBody>
      </p:sp>
      <p:sp>
        <p:nvSpPr>
          <p:cNvPr id="9" name="Slide Number Placeholder 8"/>
          <p:cNvSpPr>
            <a:spLocks noGrp="1"/>
          </p:cNvSpPr>
          <p:nvPr>
            <p:ph type="sldNum" sz="quarter" idx="12"/>
          </p:nvPr>
        </p:nvSpPr>
        <p:spPr/>
        <p:txBody>
          <a:bodyPr/>
          <a:lstStyle>
            <a:lvl1pPr>
              <a:defRPr smtClean="0"/>
            </a:lvl1pPr>
          </a:lstStyle>
          <a:p>
            <a:fld id="{921EB50D-53FA-D84E-8711-0AF5A59BAE62}" type="slidenum">
              <a:rPr lang="nl-NL">
                <a:solidFill>
                  <a:srgbClr val="808080"/>
                </a:solidFill>
              </a:rPr>
              <a:pPr/>
              <a:t>‹N°›</a:t>
            </a:fld>
            <a:endParaRPr lang="nl-NL">
              <a:solidFill>
                <a:srgbClr val="808080"/>
              </a:solidFill>
            </a:endParaRPr>
          </a:p>
        </p:txBody>
      </p:sp>
    </p:spTree>
    <p:extLst>
      <p:ext uri="{BB962C8B-B14F-4D97-AF65-F5344CB8AC3E}">
        <p14:creationId xmlns:p14="http://schemas.microsoft.com/office/powerpoint/2010/main" val="169829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A6193B2-916B-E243-9DE1-19BA9CC7AD29}" type="datetimeFigureOut">
              <a:rPr lang="en-US" smtClean="0">
                <a:solidFill>
                  <a:srgbClr val="808080"/>
                </a:solidFill>
              </a:rPr>
              <a:pPr/>
              <a:t>3/8/2024</a:t>
            </a:fld>
            <a:endParaRPr lang="nl-NL">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nl-NL">
              <a:solidFill>
                <a:srgbClr val="808080"/>
              </a:solidFill>
            </a:endParaRPr>
          </a:p>
        </p:txBody>
      </p:sp>
      <p:sp>
        <p:nvSpPr>
          <p:cNvPr id="5" name="Slide Number Placeholder 4"/>
          <p:cNvSpPr>
            <a:spLocks noGrp="1"/>
          </p:cNvSpPr>
          <p:nvPr>
            <p:ph type="sldNum" sz="quarter" idx="12"/>
          </p:nvPr>
        </p:nvSpPr>
        <p:spPr/>
        <p:txBody>
          <a:bodyPr/>
          <a:lstStyle>
            <a:lvl1pPr>
              <a:defRPr smtClean="0"/>
            </a:lvl1pPr>
          </a:lstStyle>
          <a:p>
            <a:fld id="{921EB50D-53FA-D84E-8711-0AF5A59BAE62}" type="slidenum">
              <a:rPr lang="nl-NL">
                <a:solidFill>
                  <a:srgbClr val="808080"/>
                </a:solidFill>
              </a:rPr>
              <a:pPr/>
              <a:t>‹N°›</a:t>
            </a:fld>
            <a:endParaRPr lang="nl-NL">
              <a:solidFill>
                <a:srgbClr val="808080"/>
              </a:solidFill>
            </a:endParaRPr>
          </a:p>
        </p:txBody>
      </p:sp>
    </p:spTree>
    <p:extLst>
      <p:ext uri="{BB962C8B-B14F-4D97-AF65-F5344CB8AC3E}">
        <p14:creationId xmlns:p14="http://schemas.microsoft.com/office/powerpoint/2010/main" val="13273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A6193B2-916B-E243-9DE1-19BA9CC7AD29}" type="datetimeFigureOut">
              <a:rPr lang="en-US" smtClean="0">
                <a:solidFill>
                  <a:srgbClr val="808080"/>
                </a:solidFill>
              </a:rPr>
              <a:pPr/>
              <a:t>3/8/2024</a:t>
            </a:fld>
            <a:endParaRPr lang="nl-NL">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nl-NL">
              <a:solidFill>
                <a:srgbClr val="808080"/>
              </a:solidFill>
            </a:endParaRPr>
          </a:p>
        </p:txBody>
      </p:sp>
      <p:sp>
        <p:nvSpPr>
          <p:cNvPr id="4" name="Slide Number Placeholder 3"/>
          <p:cNvSpPr>
            <a:spLocks noGrp="1"/>
          </p:cNvSpPr>
          <p:nvPr>
            <p:ph type="sldNum" sz="quarter" idx="12"/>
          </p:nvPr>
        </p:nvSpPr>
        <p:spPr/>
        <p:txBody>
          <a:bodyPr/>
          <a:lstStyle>
            <a:lvl1pPr>
              <a:defRPr smtClean="0"/>
            </a:lvl1pPr>
          </a:lstStyle>
          <a:p>
            <a:fld id="{921EB50D-53FA-D84E-8711-0AF5A59BAE62}" type="slidenum">
              <a:rPr lang="nl-NL">
                <a:solidFill>
                  <a:srgbClr val="808080"/>
                </a:solidFill>
              </a:rPr>
              <a:pPr/>
              <a:t>‹N°›</a:t>
            </a:fld>
            <a:endParaRPr lang="nl-NL">
              <a:solidFill>
                <a:srgbClr val="808080"/>
              </a:solidFill>
            </a:endParaRPr>
          </a:p>
        </p:txBody>
      </p:sp>
    </p:spTree>
    <p:extLst>
      <p:ext uri="{BB962C8B-B14F-4D97-AF65-F5344CB8AC3E}">
        <p14:creationId xmlns:p14="http://schemas.microsoft.com/office/powerpoint/2010/main" val="187443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20" y="310048"/>
            <a:ext cx="3308999" cy="1316886"/>
          </a:xfrm>
        </p:spPr>
        <p:txBody>
          <a:bodyPr anchor="b"/>
          <a:lstStyle>
            <a:lvl1pPr algn="l">
              <a:defRPr sz="1980" b="1"/>
            </a:lvl1pPr>
          </a:lstStyle>
          <a:p>
            <a:r>
              <a:rPr lang="nl-BE"/>
              <a:t>Click to edit Master title style</a:t>
            </a:r>
            <a:endParaRPr lang="en-US"/>
          </a:p>
        </p:txBody>
      </p:sp>
      <p:sp>
        <p:nvSpPr>
          <p:cNvPr id="3" name="Content Placeholder 2"/>
          <p:cNvSpPr>
            <a:spLocks noGrp="1"/>
          </p:cNvSpPr>
          <p:nvPr>
            <p:ph idx="1"/>
          </p:nvPr>
        </p:nvSpPr>
        <p:spPr>
          <a:xfrm>
            <a:off x="3933169" y="310047"/>
            <a:ext cx="5622013" cy="6633384"/>
          </a:xfrm>
        </p:spPr>
        <p:txBody>
          <a:bodyPr/>
          <a:lstStyle>
            <a:lvl1pPr>
              <a:defRPr sz="3080"/>
            </a:lvl1pPr>
            <a:lvl2pPr>
              <a:defRPr sz="2750"/>
            </a:lvl2pPr>
            <a:lvl3pPr>
              <a:defRPr sz="2310"/>
            </a:lvl3pPr>
            <a:lvl4pPr>
              <a:defRPr sz="1980"/>
            </a:lvl4pPr>
            <a:lvl5pPr>
              <a:defRPr sz="1980"/>
            </a:lvl5pPr>
            <a:lvl6pPr>
              <a:defRPr sz="1980"/>
            </a:lvl6pPr>
            <a:lvl7pPr>
              <a:defRPr sz="1980"/>
            </a:lvl7pPr>
            <a:lvl8pPr>
              <a:defRPr sz="1980"/>
            </a:lvl8pPr>
            <a:lvl9pPr>
              <a:defRPr sz="198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503220" y="1626935"/>
            <a:ext cx="3308999" cy="5316497"/>
          </a:xfrm>
        </p:spPr>
        <p:txBody>
          <a:bodyPr/>
          <a:lstStyle>
            <a:lvl1pPr marL="0" indent="0">
              <a:buNone/>
              <a:defRPr sz="1320"/>
            </a:lvl1pPr>
            <a:lvl2pPr marL="440810" indent="0">
              <a:buNone/>
              <a:defRPr sz="1210"/>
            </a:lvl2pPr>
            <a:lvl3pPr marL="881619" indent="0">
              <a:buNone/>
              <a:defRPr sz="990"/>
            </a:lvl3pPr>
            <a:lvl4pPr marL="1322428" indent="0">
              <a:buNone/>
              <a:defRPr sz="880"/>
            </a:lvl4pPr>
            <a:lvl5pPr marL="1763237" indent="0">
              <a:buNone/>
              <a:defRPr sz="880"/>
            </a:lvl5pPr>
            <a:lvl6pPr marL="2204047" indent="0">
              <a:buNone/>
              <a:defRPr sz="880"/>
            </a:lvl6pPr>
            <a:lvl7pPr marL="2644857" indent="0">
              <a:buNone/>
              <a:defRPr sz="880"/>
            </a:lvl7pPr>
            <a:lvl8pPr marL="3085666" indent="0">
              <a:buNone/>
              <a:defRPr sz="880"/>
            </a:lvl8pPr>
            <a:lvl9pPr marL="3526475" indent="0">
              <a:buNone/>
              <a:defRPr sz="880"/>
            </a:lvl9pPr>
          </a:lstStyle>
          <a:p>
            <a:pPr lvl="0"/>
            <a:r>
              <a:rPr lang="nl-BE"/>
              <a:t>Click to edit Master text styles</a:t>
            </a:r>
          </a:p>
        </p:txBody>
      </p:sp>
      <p:sp>
        <p:nvSpPr>
          <p:cNvPr id="5" name="Date Placeholder 4"/>
          <p:cNvSpPr>
            <a:spLocks noGrp="1"/>
          </p:cNvSpPr>
          <p:nvPr>
            <p:ph type="dt" sz="half" idx="10"/>
          </p:nvPr>
        </p:nvSpPr>
        <p:spPr/>
        <p:txBody>
          <a:bodyPr/>
          <a:lstStyle>
            <a:lvl1pPr>
              <a:defRPr/>
            </a:lvl1pPr>
          </a:lstStyle>
          <a:p>
            <a:fld id="{5A6193B2-916B-E243-9DE1-19BA9CC7AD29}" type="datetimeFigureOut">
              <a:rPr lang="en-US" smtClean="0">
                <a:solidFill>
                  <a:srgbClr val="808080"/>
                </a:solidFill>
              </a:rPr>
              <a:pPr/>
              <a:t>3/8/2024</a:t>
            </a:fld>
            <a:endParaRPr lang="nl-NL">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nl-NL">
              <a:solidFill>
                <a:srgbClr val="808080"/>
              </a:solidFill>
            </a:endParaRPr>
          </a:p>
        </p:txBody>
      </p:sp>
      <p:sp>
        <p:nvSpPr>
          <p:cNvPr id="7" name="Slide Number Placeholder 6"/>
          <p:cNvSpPr>
            <a:spLocks noGrp="1"/>
          </p:cNvSpPr>
          <p:nvPr>
            <p:ph type="sldNum" sz="quarter" idx="12"/>
          </p:nvPr>
        </p:nvSpPr>
        <p:spPr/>
        <p:txBody>
          <a:bodyPr/>
          <a:lstStyle>
            <a:lvl1pPr>
              <a:defRPr smtClean="0"/>
            </a:lvl1pPr>
          </a:lstStyle>
          <a:p>
            <a:fld id="{921EB50D-53FA-D84E-8711-0AF5A59BAE62}" type="slidenum">
              <a:rPr lang="nl-NL">
                <a:solidFill>
                  <a:srgbClr val="808080"/>
                </a:solidFill>
              </a:rPr>
              <a:pPr/>
              <a:t>‹N°›</a:t>
            </a:fld>
            <a:endParaRPr lang="nl-NL">
              <a:solidFill>
                <a:srgbClr val="808080"/>
              </a:solidFill>
            </a:endParaRPr>
          </a:p>
        </p:txBody>
      </p:sp>
    </p:spTree>
    <p:extLst>
      <p:ext uri="{BB962C8B-B14F-4D97-AF65-F5344CB8AC3E}">
        <p14:creationId xmlns:p14="http://schemas.microsoft.com/office/powerpoint/2010/main" val="356981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065" y="5440517"/>
            <a:ext cx="6035637" cy="642940"/>
          </a:xfrm>
        </p:spPr>
        <p:txBody>
          <a:bodyPr anchor="b"/>
          <a:lstStyle>
            <a:lvl1pPr algn="l">
              <a:defRPr sz="1980" b="1"/>
            </a:lvl1pPr>
          </a:lstStyle>
          <a:p>
            <a:r>
              <a:rPr lang="nl-BE"/>
              <a:t>Click to edit Master title style</a:t>
            </a:r>
            <a:endParaRPr lang="en-US"/>
          </a:p>
        </p:txBody>
      </p:sp>
      <p:sp>
        <p:nvSpPr>
          <p:cNvPr id="3" name="Picture Placeholder 2"/>
          <p:cNvSpPr>
            <a:spLocks noGrp="1"/>
          </p:cNvSpPr>
          <p:nvPr>
            <p:ph type="pic" idx="1"/>
          </p:nvPr>
        </p:nvSpPr>
        <p:spPr>
          <a:xfrm>
            <a:off x="1971065" y="695160"/>
            <a:ext cx="6035637" cy="4662134"/>
          </a:xfrm>
        </p:spPr>
        <p:txBody>
          <a:bodyPr/>
          <a:lstStyle>
            <a:lvl1pPr marL="0" indent="0">
              <a:buNone/>
              <a:defRPr sz="3080"/>
            </a:lvl1pPr>
            <a:lvl2pPr marL="440810" indent="0">
              <a:buNone/>
              <a:defRPr sz="2750"/>
            </a:lvl2pPr>
            <a:lvl3pPr marL="881619" indent="0">
              <a:buNone/>
              <a:defRPr sz="2310"/>
            </a:lvl3pPr>
            <a:lvl4pPr marL="1322428" indent="0">
              <a:buNone/>
              <a:defRPr sz="1980"/>
            </a:lvl4pPr>
            <a:lvl5pPr marL="1763237" indent="0">
              <a:buNone/>
              <a:defRPr sz="1980"/>
            </a:lvl5pPr>
            <a:lvl6pPr marL="2204047" indent="0">
              <a:buNone/>
              <a:defRPr sz="1980"/>
            </a:lvl6pPr>
            <a:lvl7pPr marL="2644857" indent="0">
              <a:buNone/>
              <a:defRPr sz="1980"/>
            </a:lvl7pPr>
            <a:lvl8pPr marL="3085666" indent="0">
              <a:buNone/>
              <a:defRPr sz="1980"/>
            </a:lvl8pPr>
            <a:lvl9pPr marL="3526475" indent="0">
              <a:buNone/>
              <a:defRPr sz="1980"/>
            </a:lvl9pPr>
          </a:lstStyle>
          <a:p>
            <a:r>
              <a:rPr lang="nl-BE"/>
              <a:t>Click icon to add picture</a:t>
            </a:r>
            <a:endParaRPr lang="en-US"/>
          </a:p>
        </p:txBody>
      </p:sp>
      <p:sp>
        <p:nvSpPr>
          <p:cNvPr id="4" name="Text Placeholder 3"/>
          <p:cNvSpPr>
            <a:spLocks noGrp="1"/>
          </p:cNvSpPr>
          <p:nvPr>
            <p:ph type="body" sz="half" idx="2"/>
          </p:nvPr>
        </p:nvSpPr>
        <p:spPr>
          <a:xfrm>
            <a:off x="1971065" y="6083458"/>
            <a:ext cx="6035637" cy="912193"/>
          </a:xfrm>
        </p:spPr>
        <p:txBody>
          <a:bodyPr/>
          <a:lstStyle>
            <a:lvl1pPr marL="0" indent="0">
              <a:buNone/>
              <a:defRPr sz="1320"/>
            </a:lvl1pPr>
            <a:lvl2pPr marL="440810" indent="0">
              <a:buNone/>
              <a:defRPr sz="1210"/>
            </a:lvl2pPr>
            <a:lvl3pPr marL="881619" indent="0">
              <a:buNone/>
              <a:defRPr sz="990"/>
            </a:lvl3pPr>
            <a:lvl4pPr marL="1322428" indent="0">
              <a:buNone/>
              <a:defRPr sz="880"/>
            </a:lvl4pPr>
            <a:lvl5pPr marL="1763237" indent="0">
              <a:buNone/>
              <a:defRPr sz="880"/>
            </a:lvl5pPr>
            <a:lvl6pPr marL="2204047" indent="0">
              <a:buNone/>
              <a:defRPr sz="880"/>
            </a:lvl6pPr>
            <a:lvl7pPr marL="2644857" indent="0">
              <a:buNone/>
              <a:defRPr sz="880"/>
            </a:lvl7pPr>
            <a:lvl8pPr marL="3085666" indent="0">
              <a:buNone/>
              <a:defRPr sz="880"/>
            </a:lvl8pPr>
            <a:lvl9pPr marL="3526475" indent="0">
              <a:buNone/>
              <a:defRPr sz="880"/>
            </a:lvl9pPr>
          </a:lstStyle>
          <a:p>
            <a:pPr lvl="0"/>
            <a:r>
              <a:rPr lang="nl-BE"/>
              <a:t>Click to edit Master text styles</a:t>
            </a:r>
          </a:p>
        </p:txBody>
      </p:sp>
      <p:sp>
        <p:nvSpPr>
          <p:cNvPr id="5" name="Date Placeholder 4"/>
          <p:cNvSpPr>
            <a:spLocks noGrp="1"/>
          </p:cNvSpPr>
          <p:nvPr>
            <p:ph type="dt" sz="half" idx="10"/>
          </p:nvPr>
        </p:nvSpPr>
        <p:spPr/>
        <p:txBody>
          <a:bodyPr/>
          <a:lstStyle>
            <a:lvl1pPr>
              <a:defRPr/>
            </a:lvl1pPr>
          </a:lstStyle>
          <a:p>
            <a:fld id="{5A6193B2-916B-E243-9DE1-19BA9CC7AD29}" type="datetimeFigureOut">
              <a:rPr lang="en-US" smtClean="0">
                <a:solidFill>
                  <a:srgbClr val="808080"/>
                </a:solidFill>
              </a:rPr>
              <a:pPr/>
              <a:t>3/8/2024</a:t>
            </a:fld>
            <a:endParaRPr lang="nl-NL">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nl-NL">
              <a:solidFill>
                <a:srgbClr val="808080"/>
              </a:solidFill>
            </a:endParaRPr>
          </a:p>
        </p:txBody>
      </p:sp>
      <p:sp>
        <p:nvSpPr>
          <p:cNvPr id="7" name="Slide Number Placeholder 6"/>
          <p:cNvSpPr>
            <a:spLocks noGrp="1"/>
          </p:cNvSpPr>
          <p:nvPr>
            <p:ph type="sldNum" sz="quarter" idx="12"/>
          </p:nvPr>
        </p:nvSpPr>
        <p:spPr/>
        <p:txBody>
          <a:bodyPr/>
          <a:lstStyle>
            <a:lvl1pPr>
              <a:defRPr smtClean="0"/>
            </a:lvl1pPr>
          </a:lstStyle>
          <a:p>
            <a:fld id="{921EB50D-53FA-D84E-8711-0AF5A59BAE62}" type="slidenum">
              <a:rPr lang="nl-NL">
                <a:solidFill>
                  <a:srgbClr val="808080"/>
                </a:solidFill>
              </a:rPr>
              <a:pPr/>
              <a:t>‹N°›</a:t>
            </a:fld>
            <a:endParaRPr lang="nl-NL">
              <a:solidFill>
                <a:srgbClr val="808080"/>
              </a:solidFill>
            </a:endParaRPr>
          </a:p>
        </p:txBody>
      </p:sp>
    </p:spTree>
    <p:extLst>
      <p:ext uri="{BB962C8B-B14F-4D97-AF65-F5344CB8AC3E}">
        <p14:creationId xmlns:p14="http://schemas.microsoft.com/office/powerpoint/2010/main" val="60462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wit"/>
          <p:cNvPicPr>
            <a:picLocks noChangeAspect="1" noChangeArrowheads="1"/>
          </p:cNvPicPr>
          <p:nvPr/>
        </p:nvPicPr>
        <p:blipFill>
          <a:blip r:embed="rId15"/>
          <a:srcRect/>
          <a:stretch>
            <a:fillRect/>
          </a:stretch>
        </p:blipFill>
        <p:spPr bwMode="auto">
          <a:xfrm>
            <a:off x="1" y="0"/>
            <a:ext cx="10056907" cy="7770768"/>
          </a:xfrm>
          <a:prstGeom prst="rect">
            <a:avLst/>
          </a:prstGeom>
          <a:noFill/>
        </p:spPr>
      </p:pic>
      <p:sp>
        <p:nvSpPr>
          <p:cNvPr id="1026" name="Rectangle 2"/>
          <p:cNvSpPr>
            <a:spLocks noGrp="1" noChangeArrowheads="1"/>
          </p:cNvSpPr>
          <p:nvPr>
            <p:ph type="title"/>
          </p:nvPr>
        </p:nvSpPr>
        <p:spPr bwMode="auto">
          <a:xfrm>
            <a:off x="1100512" y="1294041"/>
            <a:ext cx="8454670" cy="814282"/>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1100512" y="2330252"/>
            <a:ext cx="8454670" cy="4590334"/>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503219" y="7077242"/>
            <a:ext cx="2347358" cy="540134"/>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defTabSz="1005597">
              <a:defRPr sz="1540">
                <a:solidFill>
                  <a:schemeClr val="bg2"/>
                </a:solidFill>
              </a:defRPr>
            </a:lvl1pPr>
          </a:lstStyle>
          <a:p>
            <a:fld id="{5A6193B2-916B-E243-9DE1-19BA9CC7AD29}" type="datetimeFigureOut">
              <a:rPr lang="en-US" smtClean="0">
                <a:solidFill>
                  <a:srgbClr val="808080"/>
                </a:solidFill>
              </a:rPr>
              <a:pPr/>
              <a:t>3/8/2024</a:t>
            </a:fld>
            <a:endParaRPr lang="nl-NL">
              <a:solidFill>
                <a:srgbClr val="808080"/>
              </a:solidFill>
            </a:endParaRPr>
          </a:p>
        </p:txBody>
      </p:sp>
      <p:sp>
        <p:nvSpPr>
          <p:cNvPr id="1029" name="Rectangle 5"/>
          <p:cNvSpPr>
            <a:spLocks noGrp="1" noChangeArrowheads="1"/>
          </p:cNvSpPr>
          <p:nvPr>
            <p:ph type="ftr" sz="quarter" idx="3"/>
          </p:nvPr>
        </p:nvSpPr>
        <p:spPr bwMode="auto">
          <a:xfrm>
            <a:off x="3435924" y="7077242"/>
            <a:ext cx="3186554" cy="540134"/>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defTabSz="1005597">
              <a:defRPr sz="1540">
                <a:solidFill>
                  <a:schemeClr val="bg2"/>
                </a:solidFill>
              </a:defRPr>
            </a:lvl1pPr>
          </a:lstStyle>
          <a:p>
            <a:endParaRPr lang="nl-NL">
              <a:solidFill>
                <a:srgbClr val="808080"/>
              </a:solidFill>
            </a:endParaRPr>
          </a:p>
        </p:txBody>
      </p:sp>
      <p:sp>
        <p:nvSpPr>
          <p:cNvPr id="1030" name="Rectangle 6"/>
          <p:cNvSpPr>
            <a:spLocks noGrp="1" noChangeArrowheads="1"/>
          </p:cNvSpPr>
          <p:nvPr>
            <p:ph type="sldNum" sz="quarter" idx="4"/>
          </p:nvPr>
        </p:nvSpPr>
        <p:spPr bwMode="auto">
          <a:xfrm>
            <a:off x="7207824" y="7077242"/>
            <a:ext cx="2347358" cy="540134"/>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defTabSz="1005597">
              <a:defRPr sz="1540">
                <a:solidFill>
                  <a:schemeClr val="bg2"/>
                </a:solidFill>
              </a:defRPr>
            </a:lvl1pPr>
          </a:lstStyle>
          <a:p>
            <a:fld id="{921EB50D-53FA-D84E-8711-0AF5A59BAE62}" type="slidenum">
              <a:rPr lang="nl-NL" smtClean="0">
                <a:solidFill>
                  <a:srgbClr val="808080"/>
                </a:solidFill>
              </a:rPr>
              <a:pPr/>
              <a:t>‹N°›</a:t>
            </a:fld>
            <a:endParaRPr lang="nl-NL">
              <a:solidFill>
                <a:srgbClr val="808080"/>
              </a:solidFill>
            </a:endParaRPr>
          </a:p>
        </p:txBody>
      </p:sp>
    </p:spTree>
    <p:extLst>
      <p:ext uri="{BB962C8B-B14F-4D97-AF65-F5344CB8AC3E}">
        <p14:creationId xmlns:p14="http://schemas.microsoft.com/office/powerpoint/2010/main" val="35579796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1005597" rtl="0" eaLnBrk="1" fontAlgn="base" hangingPunct="1">
        <a:spcBef>
          <a:spcPct val="0"/>
        </a:spcBef>
        <a:spcAft>
          <a:spcPct val="0"/>
        </a:spcAft>
        <a:defRPr sz="3850" b="1">
          <a:solidFill>
            <a:schemeClr val="bg2"/>
          </a:solidFill>
          <a:latin typeface="+mj-lt"/>
          <a:ea typeface="+mj-ea"/>
          <a:cs typeface="+mj-cs"/>
        </a:defRPr>
      </a:lvl1pPr>
      <a:lvl2pPr algn="l" defTabSz="1005597" rtl="0" eaLnBrk="1" fontAlgn="base" hangingPunct="1">
        <a:spcBef>
          <a:spcPct val="0"/>
        </a:spcBef>
        <a:spcAft>
          <a:spcPct val="0"/>
        </a:spcAft>
        <a:defRPr sz="3850" b="1">
          <a:solidFill>
            <a:schemeClr val="bg2"/>
          </a:solidFill>
          <a:latin typeface="Gill Sans Std" pitchFamily="34" charset="0"/>
        </a:defRPr>
      </a:lvl2pPr>
      <a:lvl3pPr algn="l" defTabSz="1005597" rtl="0" eaLnBrk="1" fontAlgn="base" hangingPunct="1">
        <a:spcBef>
          <a:spcPct val="0"/>
        </a:spcBef>
        <a:spcAft>
          <a:spcPct val="0"/>
        </a:spcAft>
        <a:defRPr sz="3850" b="1">
          <a:solidFill>
            <a:schemeClr val="bg2"/>
          </a:solidFill>
          <a:latin typeface="Gill Sans Std" pitchFamily="34" charset="0"/>
        </a:defRPr>
      </a:lvl3pPr>
      <a:lvl4pPr algn="l" defTabSz="1005597" rtl="0" eaLnBrk="1" fontAlgn="base" hangingPunct="1">
        <a:spcBef>
          <a:spcPct val="0"/>
        </a:spcBef>
        <a:spcAft>
          <a:spcPct val="0"/>
        </a:spcAft>
        <a:defRPr sz="3850" b="1">
          <a:solidFill>
            <a:schemeClr val="bg2"/>
          </a:solidFill>
          <a:latin typeface="Gill Sans Std" pitchFamily="34" charset="0"/>
        </a:defRPr>
      </a:lvl4pPr>
      <a:lvl5pPr algn="l" defTabSz="1005597" rtl="0" eaLnBrk="1" fontAlgn="base" hangingPunct="1">
        <a:spcBef>
          <a:spcPct val="0"/>
        </a:spcBef>
        <a:spcAft>
          <a:spcPct val="0"/>
        </a:spcAft>
        <a:defRPr sz="3850" b="1">
          <a:solidFill>
            <a:schemeClr val="bg2"/>
          </a:solidFill>
          <a:latin typeface="Gill Sans Std" pitchFamily="34" charset="0"/>
        </a:defRPr>
      </a:lvl5pPr>
      <a:lvl6pPr marL="440810" algn="l" defTabSz="1005597" rtl="0" eaLnBrk="1" fontAlgn="base" hangingPunct="1">
        <a:spcBef>
          <a:spcPct val="0"/>
        </a:spcBef>
        <a:spcAft>
          <a:spcPct val="0"/>
        </a:spcAft>
        <a:defRPr sz="3850" b="1">
          <a:solidFill>
            <a:schemeClr val="bg2"/>
          </a:solidFill>
          <a:latin typeface="Gill Sans Std" pitchFamily="34" charset="0"/>
        </a:defRPr>
      </a:lvl6pPr>
      <a:lvl7pPr marL="881619" algn="l" defTabSz="1005597" rtl="0" eaLnBrk="1" fontAlgn="base" hangingPunct="1">
        <a:spcBef>
          <a:spcPct val="0"/>
        </a:spcBef>
        <a:spcAft>
          <a:spcPct val="0"/>
        </a:spcAft>
        <a:defRPr sz="3850" b="1">
          <a:solidFill>
            <a:schemeClr val="bg2"/>
          </a:solidFill>
          <a:latin typeface="Gill Sans Std" pitchFamily="34" charset="0"/>
        </a:defRPr>
      </a:lvl7pPr>
      <a:lvl8pPr marL="1322428" algn="l" defTabSz="1005597" rtl="0" eaLnBrk="1" fontAlgn="base" hangingPunct="1">
        <a:spcBef>
          <a:spcPct val="0"/>
        </a:spcBef>
        <a:spcAft>
          <a:spcPct val="0"/>
        </a:spcAft>
        <a:defRPr sz="3850" b="1">
          <a:solidFill>
            <a:schemeClr val="bg2"/>
          </a:solidFill>
          <a:latin typeface="Gill Sans Std" pitchFamily="34" charset="0"/>
        </a:defRPr>
      </a:lvl8pPr>
      <a:lvl9pPr marL="1763237" algn="l" defTabSz="1005597" rtl="0" eaLnBrk="1" fontAlgn="base" hangingPunct="1">
        <a:spcBef>
          <a:spcPct val="0"/>
        </a:spcBef>
        <a:spcAft>
          <a:spcPct val="0"/>
        </a:spcAft>
        <a:defRPr sz="3850" b="1">
          <a:solidFill>
            <a:schemeClr val="bg2"/>
          </a:solidFill>
          <a:latin typeface="Gill Sans Std" pitchFamily="34" charset="0"/>
        </a:defRPr>
      </a:lvl9pPr>
    </p:titleStyle>
    <p:bodyStyle>
      <a:lvl1pPr marL="376525" indent="-376525" algn="l" defTabSz="1005597" rtl="0" eaLnBrk="1" fontAlgn="base" hangingPunct="1">
        <a:spcBef>
          <a:spcPct val="20000"/>
        </a:spcBef>
        <a:spcAft>
          <a:spcPct val="0"/>
        </a:spcAft>
        <a:buChar char="•"/>
        <a:defRPr sz="3520">
          <a:solidFill>
            <a:schemeClr val="bg2"/>
          </a:solidFill>
          <a:latin typeface="+mn-lt"/>
          <a:ea typeface="+mn-ea"/>
          <a:cs typeface="+mn-cs"/>
        </a:defRPr>
      </a:lvl1pPr>
      <a:lvl2pPr marL="817334" indent="-313771" algn="l" defTabSz="1005597" rtl="0" eaLnBrk="1" fontAlgn="base" hangingPunct="1">
        <a:spcBef>
          <a:spcPct val="20000"/>
        </a:spcBef>
        <a:spcAft>
          <a:spcPct val="0"/>
        </a:spcAft>
        <a:buChar char="–"/>
        <a:defRPr sz="3080">
          <a:solidFill>
            <a:schemeClr val="bg2"/>
          </a:solidFill>
          <a:latin typeface="+mn-lt"/>
          <a:ea typeface="ＭＳ Ｐゴシック" pitchFamily="-111" charset="-128"/>
        </a:defRPr>
      </a:lvl2pPr>
      <a:lvl3pPr marL="1256614" indent="-251017" algn="l" defTabSz="1005597" rtl="0" eaLnBrk="1" fontAlgn="base" hangingPunct="1">
        <a:spcBef>
          <a:spcPct val="20000"/>
        </a:spcBef>
        <a:spcAft>
          <a:spcPct val="0"/>
        </a:spcAft>
        <a:buChar char="•"/>
        <a:defRPr sz="2640">
          <a:solidFill>
            <a:schemeClr val="bg2"/>
          </a:solidFill>
          <a:latin typeface="+mn-lt"/>
          <a:ea typeface="ＭＳ Ｐゴシック" pitchFamily="-111" charset="-128"/>
        </a:defRPr>
      </a:lvl3pPr>
      <a:lvl4pPr marL="1760176" indent="-251017" algn="l" defTabSz="1005597" rtl="0" eaLnBrk="1" fontAlgn="base" hangingPunct="1">
        <a:spcBef>
          <a:spcPct val="20000"/>
        </a:spcBef>
        <a:spcAft>
          <a:spcPct val="0"/>
        </a:spcAft>
        <a:buChar char="–"/>
        <a:defRPr sz="2200">
          <a:solidFill>
            <a:schemeClr val="bg2"/>
          </a:solidFill>
          <a:latin typeface="+mn-lt"/>
          <a:ea typeface="ＭＳ Ｐゴシック" pitchFamily="-111" charset="-128"/>
        </a:defRPr>
      </a:lvl4pPr>
      <a:lvl5pPr marL="2262209" indent="-251017" algn="l" defTabSz="1005597" rtl="0" eaLnBrk="1" fontAlgn="base" hangingPunct="1">
        <a:spcBef>
          <a:spcPct val="20000"/>
        </a:spcBef>
        <a:spcAft>
          <a:spcPct val="0"/>
        </a:spcAft>
        <a:buChar char="»"/>
        <a:defRPr sz="2200">
          <a:solidFill>
            <a:schemeClr val="bg2"/>
          </a:solidFill>
          <a:latin typeface="+mn-lt"/>
          <a:ea typeface="ＭＳ Ｐゴシック" pitchFamily="-111" charset="-128"/>
        </a:defRPr>
      </a:lvl5pPr>
      <a:lvl6pPr marL="2703019" indent="-251017" algn="l" defTabSz="1005597" rtl="0" eaLnBrk="1" fontAlgn="base" hangingPunct="1">
        <a:spcBef>
          <a:spcPct val="20000"/>
        </a:spcBef>
        <a:spcAft>
          <a:spcPct val="0"/>
        </a:spcAft>
        <a:buChar char="»"/>
        <a:defRPr sz="2200">
          <a:solidFill>
            <a:schemeClr val="bg2"/>
          </a:solidFill>
          <a:latin typeface="+mn-lt"/>
          <a:ea typeface="ＭＳ Ｐゴシック" pitchFamily="-111" charset="-128"/>
        </a:defRPr>
      </a:lvl6pPr>
      <a:lvl7pPr marL="3143828" indent="-251017" algn="l" defTabSz="1005597" rtl="0" eaLnBrk="1" fontAlgn="base" hangingPunct="1">
        <a:spcBef>
          <a:spcPct val="20000"/>
        </a:spcBef>
        <a:spcAft>
          <a:spcPct val="0"/>
        </a:spcAft>
        <a:buChar char="»"/>
        <a:defRPr sz="2200">
          <a:solidFill>
            <a:schemeClr val="bg2"/>
          </a:solidFill>
          <a:latin typeface="+mn-lt"/>
          <a:ea typeface="ＭＳ Ｐゴシック" pitchFamily="-111" charset="-128"/>
        </a:defRPr>
      </a:lvl7pPr>
      <a:lvl8pPr marL="3584637" indent="-251017" algn="l" defTabSz="1005597" rtl="0" eaLnBrk="1" fontAlgn="base" hangingPunct="1">
        <a:spcBef>
          <a:spcPct val="20000"/>
        </a:spcBef>
        <a:spcAft>
          <a:spcPct val="0"/>
        </a:spcAft>
        <a:buChar char="»"/>
        <a:defRPr sz="2200">
          <a:solidFill>
            <a:schemeClr val="bg2"/>
          </a:solidFill>
          <a:latin typeface="+mn-lt"/>
          <a:ea typeface="ＭＳ Ｐゴシック" pitchFamily="-111" charset="-128"/>
        </a:defRPr>
      </a:lvl8pPr>
      <a:lvl9pPr marL="4025447" indent="-251017" algn="l" defTabSz="1005597" rtl="0" eaLnBrk="1" fontAlgn="base" hangingPunct="1">
        <a:spcBef>
          <a:spcPct val="20000"/>
        </a:spcBef>
        <a:spcAft>
          <a:spcPct val="0"/>
        </a:spcAft>
        <a:buChar char="»"/>
        <a:defRPr sz="2200">
          <a:solidFill>
            <a:schemeClr val="bg2"/>
          </a:solidFill>
          <a:latin typeface="+mn-lt"/>
          <a:ea typeface="ＭＳ Ｐゴシック" pitchFamily="-111" charset="-128"/>
        </a:defRPr>
      </a:lvl9pPr>
    </p:bodyStyle>
    <p:otherStyle>
      <a:defPPr>
        <a:defRPr lang="en-US"/>
      </a:defPPr>
      <a:lvl1pPr marL="0" algn="l" defTabSz="440810" rtl="0" eaLnBrk="1" latinLnBrk="0" hangingPunct="1">
        <a:defRPr sz="1760" kern="1200">
          <a:solidFill>
            <a:schemeClr val="tx1"/>
          </a:solidFill>
          <a:latin typeface="+mn-lt"/>
          <a:ea typeface="+mn-ea"/>
          <a:cs typeface="+mn-cs"/>
        </a:defRPr>
      </a:lvl1pPr>
      <a:lvl2pPr marL="440810" algn="l" defTabSz="440810" rtl="0" eaLnBrk="1" latinLnBrk="0" hangingPunct="1">
        <a:defRPr sz="1760" kern="1200">
          <a:solidFill>
            <a:schemeClr val="tx1"/>
          </a:solidFill>
          <a:latin typeface="+mn-lt"/>
          <a:ea typeface="+mn-ea"/>
          <a:cs typeface="+mn-cs"/>
        </a:defRPr>
      </a:lvl2pPr>
      <a:lvl3pPr marL="881619" algn="l" defTabSz="440810" rtl="0" eaLnBrk="1" latinLnBrk="0" hangingPunct="1">
        <a:defRPr sz="1760" kern="1200">
          <a:solidFill>
            <a:schemeClr val="tx1"/>
          </a:solidFill>
          <a:latin typeface="+mn-lt"/>
          <a:ea typeface="+mn-ea"/>
          <a:cs typeface="+mn-cs"/>
        </a:defRPr>
      </a:lvl3pPr>
      <a:lvl4pPr marL="1322428" algn="l" defTabSz="440810" rtl="0" eaLnBrk="1" latinLnBrk="0" hangingPunct="1">
        <a:defRPr sz="1760" kern="1200">
          <a:solidFill>
            <a:schemeClr val="tx1"/>
          </a:solidFill>
          <a:latin typeface="+mn-lt"/>
          <a:ea typeface="+mn-ea"/>
          <a:cs typeface="+mn-cs"/>
        </a:defRPr>
      </a:lvl4pPr>
      <a:lvl5pPr marL="1763237" algn="l" defTabSz="440810" rtl="0" eaLnBrk="1" latinLnBrk="0" hangingPunct="1">
        <a:defRPr sz="1760" kern="1200">
          <a:solidFill>
            <a:schemeClr val="tx1"/>
          </a:solidFill>
          <a:latin typeface="+mn-lt"/>
          <a:ea typeface="+mn-ea"/>
          <a:cs typeface="+mn-cs"/>
        </a:defRPr>
      </a:lvl5pPr>
      <a:lvl6pPr marL="2204047" algn="l" defTabSz="440810" rtl="0" eaLnBrk="1" latinLnBrk="0" hangingPunct="1">
        <a:defRPr sz="1760" kern="1200">
          <a:solidFill>
            <a:schemeClr val="tx1"/>
          </a:solidFill>
          <a:latin typeface="+mn-lt"/>
          <a:ea typeface="+mn-ea"/>
          <a:cs typeface="+mn-cs"/>
        </a:defRPr>
      </a:lvl6pPr>
      <a:lvl7pPr marL="2644857" algn="l" defTabSz="440810" rtl="0" eaLnBrk="1" latinLnBrk="0" hangingPunct="1">
        <a:defRPr sz="1760" kern="1200">
          <a:solidFill>
            <a:schemeClr val="tx1"/>
          </a:solidFill>
          <a:latin typeface="+mn-lt"/>
          <a:ea typeface="+mn-ea"/>
          <a:cs typeface="+mn-cs"/>
        </a:defRPr>
      </a:lvl7pPr>
      <a:lvl8pPr marL="3085666" algn="l" defTabSz="440810" rtl="0" eaLnBrk="1" latinLnBrk="0" hangingPunct="1">
        <a:defRPr sz="1760" kern="1200">
          <a:solidFill>
            <a:schemeClr val="tx1"/>
          </a:solidFill>
          <a:latin typeface="+mn-lt"/>
          <a:ea typeface="+mn-ea"/>
          <a:cs typeface="+mn-cs"/>
        </a:defRPr>
      </a:lvl8pPr>
      <a:lvl9pPr marL="3526475" algn="l" defTabSz="440810" rtl="0" eaLnBrk="1" latinLnBrk="0" hangingPunct="1">
        <a:defRPr sz="1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riziv.fgov.be/SiteCollectionDocuments/consensus_lange_tekst_20151105.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hajournals.org/doi/full/10.1161/STR.0000000000000098"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strokeguideline.org/app/uploads/2023/04/National-Clinical-Guideline-for-Stroke-2023.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hyperlink" Target="http://www.riziv.fgov.be/nl/themas/kost-terugbetaling/ziekten/locomotorische-handicaps/Paginas/behandeling-revalidatiecentra.aspx#.V9j1U03r2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p:txBody>
          <a:bodyPr/>
          <a:lstStyle/>
          <a:p>
            <a:r>
              <a:rPr lang="nl-NL" sz="1800" dirty="0" err="1"/>
              <a:t>Prof.</a:t>
            </a:r>
            <a:r>
              <a:rPr lang="nl-NL" sz="1800" dirty="0"/>
              <a:t> Dr. Jos Tournoy</a:t>
            </a:r>
          </a:p>
        </p:txBody>
      </p:sp>
      <p:sp>
        <p:nvSpPr>
          <p:cNvPr id="2" name="Title 1"/>
          <p:cNvSpPr>
            <a:spLocks noGrp="1"/>
          </p:cNvSpPr>
          <p:nvPr>
            <p:ph type="ctrTitle"/>
          </p:nvPr>
        </p:nvSpPr>
        <p:spPr>
          <a:xfrm>
            <a:off x="727205" y="3433245"/>
            <a:ext cx="8550237" cy="669149"/>
          </a:xfrm>
        </p:spPr>
        <p:txBody>
          <a:bodyPr/>
          <a:lstStyle/>
          <a:p>
            <a:pPr marL="103505" marR="96520" algn="ctr">
              <a:lnSpc>
                <a:spcPct val="100000"/>
              </a:lnSpc>
            </a:pPr>
            <a:r>
              <a:rPr lang="en-US" sz="2400" spc="-5" dirty="0">
                <a:solidFill>
                  <a:srgbClr val="FFFFFF"/>
                </a:solidFill>
                <a:latin typeface="Arial Narrow"/>
                <a:cs typeface="Arial Narrow"/>
              </a:rPr>
              <a:t>G</a:t>
            </a:r>
            <a:r>
              <a:rPr lang="en-US" sz="2400" dirty="0">
                <a:solidFill>
                  <a:srgbClr val="FFFFFF"/>
                </a:solidFill>
                <a:latin typeface="Arial Narrow"/>
                <a:cs typeface="Arial Narrow"/>
              </a:rPr>
              <a:t>uideli</a:t>
            </a:r>
            <a:r>
              <a:rPr lang="en-US" sz="2400" spc="-10" dirty="0">
                <a:solidFill>
                  <a:srgbClr val="FFFFFF"/>
                </a:solidFill>
                <a:latin typeface="Arial Narrow"/>
                <a:cs typeface="Arial Narrow"/>
              </a:rPr>
              <a:t>n</a:t>
            </a:r>
            <a:r>
              <a:rPr lang="en-US" sz="2400" dirty="0">
                <a:solidFill>
                  <a:srgbClr val="FFFFFF"/>
                </a:solidFill>
                <a:latin typeface="Arial Narrow"/>
                <a:cs typeface="Arial Narrow"/>
              </a:rPr>
              <a:t>es</a:t>
            </a:r>
            <a:r>
              <a:rPr lang="en-US" sz="2400" spc="-114" dirty="0">
                <a:solidFill>
                  <a:srgbClr val="FFFFFF"/>
                </a:solidFill>
                <a:latin typeface="Times New Roman"/>
                <a:cs typeface="Times New Roman"/>
              </a:rPr>
              <a:t> </a:t>
            </a:r>
            <a:r>
              <a:rPr lang="en-US" sz="2400" dirty="0">
                <a:solidFill>
                  <a:srgbClr val="FFFFFF"/>
                </a:solidFill>
                <a:latin typeface="Arial Narrow"/>
                <a:cs typeface="Arial Narrow"/>
              </a:rPr>
              <a:t>for</a:t>
            </a:r>
            <a:r>
              <a:rPr lang="en-US" sz="2400" spc="-180" dirty="0">
                <a:solidFill>
                  <a:srgbClr val="FFFFFF"/>
                </a:solidFill>
                <a:latin typeface="Times New Roman"/>
                <a:cs typeface="Times New Roman"/>
              </a:rPr>
              <a:t> </a:t>
            </a:r>
            <a:r>
              <a:rPr lang="en-US" sz="2400" spc="-5" dirty="0">
                <a:solidFill>
                  <a:srgbClr val="FFFFFF"/>
                </a:solidFill>
                <a:latin typeface="Arial Narrow"/>
                <a:cs typeface="Arial Narrow"/>
              </a:rPr>
              <a:t>A</a:t>
            </a:r>
            <a:r>
              <a:rPr lang="en-US" sz="2400" dirty="0">
                <a:solidFill>
                  <a:srgbClr val="FFFFFF"/>
                </a:solidFill>
                <a:latin typeface="Arial Narrow"/>
                <a:cs typeface="Arial Narrow"/>
              </a:rPr>
              <a:t>dult</a:t>
            </a:r>
            <a:r>
              <a:rPr lang="en-US" sz="2400" spc="-95" dirty="0">
                <a:solidFill>
                  <a:srgbClr val="FFFFFF"/>
                </a:solidFill>
                <a:latin typeface="Times New Roman"/>
                <a:cs typeface="Times New Roman"/>
              </a:rPr>
              <a:t> </a:t>
            </a:r>
            <a:r>
              <a:rPr lang="en-US" sz="2400" spc="-5" dirty="0">
                <a:solidFill>
                  <a:srgbClr val="FFFFFF"/>
                </a:solidFill>
                <a:latin typeface="Arial Narrow"/>
                <a:cs typeface="Arial Narrow"/>
              </a:rPr>
              <a:t>S</a:t>
            </a:r>
            <a:r>
              <a:rPr lang="en-US" sz="2400" dirty="0">
                <a:solidFill>
                  <a:srgbClr val="FFFFFF"/>
                </a:solidFill>
                <a:latin typeface="Arial Narrow"/>
                <a:cs typeface="Arial Narrow"/>
              </a:rPr>
              <a:t>t</a:t>
            </a:r>
            <a:r>
              <a:rPr lang="en-US" sz="2400" spc="-5" dirty="0">
                <a:solidFill>
                  <a:srgbClr val="FFFFFF"/>
                </a:solidFill>
                <a:latin typeface="Arial Narrow"/>
                <a:cs typeface="Arial Narrow"/>
              </a:rPr>
              <a:t>r</a:t>
            </a:r>
            <a:r>
              <a:rPr lang="en-US" sz="2400" dirty="0">
                <a:solidFill>
                  <a:srgbClr val="FFFFFF"/>
                </a:solidFill>
                <a:latin typeface="Arial Narrow"/>
                <a:cs typeface="Arial Narrow"/>
              </a:rPr>
              <a:t>oke</a:t>
            </a:r>
            <a:r>
              <a:rPr lang="en-US" sz="2400" spc="-80" dirty="0">
                <a:solidFill>
                  <a:srgbClr val="FFFFFF"/>
                </a:solidFill>
                <a:latin typeface="Times New Roman"/>
                <a:cs typeface="Times New Roman"/>
              </a:rPr>
              <a:t> </a:t>
            </a:r>
            <a:r>
              <a:rPr lang="en-US" sz="2400" spc="-5" dirty="0">
                <a:solidFill>
                  <a:srgbClr val="FFFFFF"/>
                </a:solidFill>
                <a:latin typeface="Arial Narrow"/>
                <a:cs typeface="Arial Narrow"/>
              </a:rPr>
              <a:t>R</a:t>
            </a:r>
            <a:r>
              <a:rPr lang="en-US" sz="2400" dirty="0">
                <a:solidFill>
                  <a:srgbClr val="FFFFFF"/>
                </a:solidFill>
                <a:latin typeface="Arial Narrow"/>
                <a:cs typeface="Arial Narrow"/>
              </a:rPr>
              <a:t>ehabilit</a:t>
            </a:r>
            <a:r>
              <a:rPr lang="en-US" sz="2400" spc="-10" dirty="0">
                <a:solidFill>
                  <a:srgbClr val="FFFFFF"/>
                </a:solidFill>
                <a:latin typeface="Arial Narrow"/>
                <a:cs typeface="Arial Narrow"/>
              </a:rPr>
              <a:t>a</a:t>
            </a:r>
            <a:r>
              <a:rPr lang="en-US" sz="2400" dirty="0">
                <a:solidFill>
                  <a:srgbClr val="FFFFFF"/>
                </a:solidFill>
                <a:latin typeface="Arial Narrow"/>
                <a:cs typeface="Arial Narrow"/>
              </a:rPr>
              <a:t>ti</a:t>
            </a:r>
            <a:r>
              <a:rPr lang="en-US" sz="2400" spc="-10" dirty="0">
                <a:solidFill>
                  <a:srgbClr val="FFFFFF"/>
                </a:solidFill>
                <a:latin typeface="Arial Narrow"/>
                <a:cs typeface="Arial Narrow"/>
              </a:rPr>
              <a:t>o</a:t>
            </a:r>
            <a:r>
              <a:rPr lang="en-US" sz="2400" dirty="0">
                <a:solidFill>
                  <a:srgbClr val="FFFFFF"/>
                </a:solidFill>
                <a:latin typeface="Arial Narrow"/>
                <a:cs typeface="Arial Narrow"/>
              </a:rPr>
              <a:t>n</a:t>
            </a:r>
            <a:r>
              <a:rPr lang="en-US" sz="2400" spc="-114" dirty="0">
                <a:solidFill>
                  <a:srgbClr val="FFFFFF"/>
                </a:solidFill>
                <a:latin typeface="Times New Roman"/>
                <a:cs typeface="Times New Roman"/>
              </a:rPr>
              <a:t> </a:t>
            </a:r>
            <a:r>
              <a:rPr lang="en-US" sz="2400" dirty="0">
                <a:solidFill>
                  <a:srgbClr val="FFFFFF"/>
                </a:solidFill>
                <a:latin typeface="Arial Narrow"/>
                <a:cs typeface="Arial Narrow"/>
              </a:rPr>
              <a:t>and</a:t>
            </a:r>
            <a:r>
              <a:rPr lang="en-US" sz="2400" dirty="0">
                <a:solidFill>
                  <a:srgbClr val="FFFFFF"/>
                </a:solidFill>
                <a:latin typeface="Times New Roman"/>
                <a:cs typeface="Times New Roman"/>
              </a:rPr>
              <a:t> </a:t>
            </a:r>
            <a:r>
              <a:rPr lang="en-US" sz="2400" spc="-5" dirty="0">
                <a:solidFill>
                  <a:srgbClr val="FFFFFF"/>
                </a:solidFill>
                <a:latin typeface="Arial Narrow"/>
                <a:cs typeface="Arial Narrow"/>
              </a:rPr>
              <a:t>R</a:t>
            </a:r>
            <a:r>
              <a:rPr lang="en-US" sz="2400" dirty="0">
                <a:solidFill>
                  <a:srgbClr val="FFFFFF"/>
                </a:solidFill>
                <a:latin typeface="Arial Narrow"/>
                <a:cs typeface="Arial Narrow"/>
              </a:rPr>
              <a:t>ecove</a:t>
            </a:r>
            <a:r>
              <a:rPr lang="en-US" sz="2400" spc="-5" dirty="0">
                <a:solidFill>
                  <a:srgbClr val="FFFFFF"/>
                </a:solidFill>
                <a:latin typeface="Arial Narrow"/>
                <a:cs typeface="Arial Narrow"/>
              </a:rPr>
              <a:t>r</a:t>
            </a:r>
            <a:r>
              <a:rPr lang="en-US" sz="2400" dirty="0">
                <a:solidFill>
                  <a:srgbClr val="FFFFFF"/>
                </a:solidFill>
                <a:latin typeface="Arial Narrow"/>
                <a:cs typeface="Arial Narrow"/>
              </a:rPr>
              <a:t>y</a:t>
            </a:r>
            <a:endParaRPr lang="en-US" sz="2400" dirty="0">
              <a:latin typeface="Arial Narrow"/>
              <a:cs typeface="Arial Narrow"/>
            </a:endParaRPr>
          </a:p>
        </p:txBody>
      </p:sp>
      <p:sp>
        <p:nvSpPr>
          <p:cNvPr id="4" name="TextBox 3"/>
          <p:cNvSpPr txBox="1"/>
          <p:nvPr/>
        </p:nvSpPr>
        <p:spPr>
          <a:xfrm>
            <a:off x="3555488" y="7284644"/>
            <a:ext cx="6491814" cy="278538"/>
          </a:xfrm>
          <a:prstGeom prst="rect">
            <a:avLst/>
          </a:prstGeom>
          <a:noFill/>
        </p:spPr>
        <p:txBody>
          <a:bodyPr wrap="square" rtlCol="0">
            <a:spAutoFit/>
          </a:bodyPr>
          <a:lstStyle/>
          <a:p>
            <a:pPr algn="r" defTabSz="502920"/>
            <a:r>
              <a:rPr lang="fr-BE" sz="1210" i="1" dirty="0">
                <a:solidFill>
                  <a:srgbClr val="000000">
                    <a:lumMod val="50000"/>
                    <a:lumOff val="50000"/>
                  </a:srgbClr>
                </a:solidFill>
              </a:rPr>
              <a:t>BMS </a:t>
            </a:r>
            <a:r>
              <a:rPr lang="fr-BE" sz="1210" i="1" dirty="0" err="1">
                <a:solidFill>
                  <a:srgbClr val="000000">
                    <a:lumMod val="50000"/>
                    <a:lumOff val="50000"/>
                  </a:srgbClr>
                </a:solidFill>
              </a:rPr>
              <a:t>internal</a:t>
            </a:r>
            <a:r>
              <a:rPr lang="fr-BE" sz="1210" i="1" dirty="0">
                <a:solidFill>
                  <a:srgbClr val="000000">
                    <a:lumMod val="50000"/>
                    <a:lumOff val="50000"/>
                  </a:srgbClr>
                </a:solidFill>
              </a:rPr>
              <a:t> </a:t>
            </a:r>
            <a:r>
              <a:rPr lang="fr-BE" sz="1210" i="1" dirty="0" err="1">
                <a:solidFill>
                  <a:srgbClr val="000000">
                    <a:lumMod val="50000"/>
                    <a:lumOff val="50000"/>
                  </a:srgbClr>
                </a:solidFill>
              </a:rPr>
              <a:t>review</a:t>
            </a:r>
            <a:r>
              <a:rPr lang="fr-BE" sz="1210" i="1" dirty="0">
                <a:solidFill>
                  <a:srgbClr val="000000">
                    <a:lumMod val="50000"/>
                    <a:lumOff val="50000"/>
                  </a:srgbClr>
                </a:solidFill>
              </a:rPr>
              <a:t> </a:t>
            </a:r>
            <a:r>
              <a:rPr lang="fr-BE" sz="1210" i="1" dirty="0" err="1">
                <a:solidFill>
                  <a:srgbClr val="000000">
                    <a:lumMod val="50000"/>
                    <a:lumOff val="50000"/>
                  </a:srgbClr>
                </a:solidFill>
              </a:rPr>
              <a:t>number</a:t>
            </a:r>
            <a:r>
              <a:rPr lang="fr-BE" sz="1210" i="1" dirty="0">
                <a:solidFill>
                  <a:srgbClr val="000000">
                    <a:lumMod val="50000"/>
                    <a:lumOff val="50000"/>
                  </a:srgbClr>
                </a:solidFill>
              </a:rPr>
              <a:t> 432BE17PR01104/170116</a:t>
            </a:r>
          </a:p>
        </p:txBody>
      </p:sp>
      <p:sp>
        <p:nvSpPr>
          <p:cNvPr id="6" name="Afgeronde rechthoek 5"/>
          <p:cNvSpPr/>
          <p:nvPr/>
        </p:nvSpPr>
        <p:spPr bwMode="auto">
          <a:xfrm>
            <a:off x="6801395" y="449580"/>
            <a:ext cx="2825931" cy="1810512"/>
          </a:xfrm>
          <a:prstGeom prst="roundRect">
            <a:avLst/>
          </a:prstGeom>
          <a:solidFill>
            <a:schemeClr val="bg1"/>
          </a:solidFill>
          <a:ln w="9525" cap="flat" cmpd="sng" algn="ctr">
            <a:noFill/>
            <a:prstDash val="solid"/>
            <a:round/>
            <a:headEnd type="none" w="med" len="med"/>
            <a:tailEnd type="none" w="med" len="med"/>
          </a:ln>
          <a:effectLst/>
        </p:spPr>
        <p:txBody>
          <a:bodyPr vert="horz" wrap="square" lIns="100584" tIns="50292" rIns="100584" bIns="50292" numCol="1" rtlCol="0" anchor="t" anchorCtr="0" compatLnSpc="1">
            <a:prstTxWarp prst="textNoShape">
              <a:avLst/>
            </a:prstTxWarp>
          </a:bodyPr>
          <a:lstStyle/>
          <a:p>
            <a:pPr defTabSz="1147287" fontAlgn="base">
              <a:spcBef>
                <a:spcPct val="0"/>
              </a:spcBef>
              <a:spcAft>
                <a:spcPct val="0"/>
              </a:spcAft>
            </a:pPr>
            <a:endParaRPr lang="nl-BE" sz="2310">
              <a:solidFill>
                <a:srgbClr val="000000"/>
              </a:solidFill>
              <a:latin typeface="Arial" pitchFamily="-111" charset="0"/>
            </a:endParaRPr>
          </a:p>
        </p:txBody>
      </p:sp>
      <p:pic>
        <p:nvPicPr>
          <p:cNvPr id="5" name="Afbeelding 4"/>
          <p:cNvPicPr>
            <a:picLocks noChangeAspect="1"/>
          </p:cNvPicPr>
          <p:nvPr/>
        </p:nvPicPr>
        <p:blipFill>
          <a:blip r:embed="rId2"/>
          <a:stretch>
            <a:fillRect/>
          </a:stretch>
        </p:blipFill>
        <p:spPr>
          <a:xfrm>
            <a:off x="6497891" y="1075344"/>
            <a:ext cx="3129434" cy="1040537"/>
          </a:xfrm>
          <a:prstGeom prst="rect">
            <a:avLst/>
          </a:prstGeom>
        </p:spPr>
      </p:pic>
      <p:sp>
        <p:nvSpPr>
          <p:cNvPr id="7" name="Subtitle 2"/>
          <p:cNvSpPr txBox="1">
            <a:spLocks/>
          </p:cNvSpPr>
          <p:nvPr/>
        </p:nvSpPr>
        <p:spPr bwMode="auto">
          <a:xfrm>
            <a:off x="727204" y="5005393"/>
            <a:ext cx="8548744" cy="430803"/>
          </a:xfrm>
          <a:prstGeom prst="rect">
            <a:avLst/>
          </a:prstGeom>
          <a:noFill/>
          <a:ln w="9525">
            <a:noFill/>
            <a:miter lim="800000"/>
            <a:headEnd/>
            <a:tailEnd/>
          </a:ln>
          <a:effectLst/>
        </p:spPr>
        <p:txBody>
          <a:bodyPr vert="horz" wrap="square" lIns="88162" tIns="44081" rIns="88162" bIns="44081" numCol="1" anchor="t" anchorCtr="0" compatLnSpc="1">
            <a:prstTxWarp prst="textNoShape">
              <a:avLst/>
            </a:prstTxWarp>
          </a:bodyPr>
          <a:lstStyle>
            <a:lvl1pPr marL="0" indent="0" algn="l" defTabSz="914179" rtl="0" eaLnBrk="1" fontAlgn="base" hangingPunct="1">
              <a:spcBef>
                <a:spcPct val="20000"/>
              </a:spcBef>
              <a:spcAft>
                <a:spcPct val="0"/>
              </a:spcAft>
              <a:buFontTx/>
              <a:buNone/>
              <a:defRPr sz="1600" b="1">
                <a:solidFill>
                  <a:schemeClr val="bg1"/>
                </a:solidFill>
                <a:latin typeface="+mn-lt"/>
                <a:ea typeface="+mn-ea"/>
                <a:cs typeface="+mn-cs"/>
              </a:defRPr>
            </a:lvl1pPr>
            <a:lvl2pPr marL="743031" indent="-285246" algn="l" defTabSz="914179" rtl="0" eaLnBrk="1" fontAlgn="base" hangingPunct="1">
              <a:spcBef>
                <a:spcPct val="20000"/>
              </a:spcBef>
              <a:spcAft>
                <a:spcPct val="0"/>
              </a:spcAft>
              <a:buChar char="–"/>
              <a:defRPr sz="2800">
                <a:solidFill>
                  <a:schemeClr val="bg2"/>
                </a:solidFill>
                <a:latin typeface="+mn-lt"/>
                <a:ea typeface="ＭＳ Ｐゴシック" pitchFamily="-111" charset="-128"/>
              </a:defRPr>
            </a:lvl2pPr>
            <a:lvl3pPr marL="1142376" indent="-228197" algn="l" defTabSz="914179" rtl="0" eaLnBrk="1" fontAlgn="base" hangingPunct="1">
              <a:spcBef>
                <a:spcPct val="20000"/>
              </a:spcBef>
              <a:spcAft>
                <a:spcPct val="0"/>
              </a:spcAft>
              <a:buChar char="•"/>
              <a:defRPr sz="2400">
                <a:solidFill>
                  <a:schemeClr val="bg2"/>
                </a:solidFill>
                <a:latin typeface="+mn-lt"/>
                <a:ea typeface="ＭＳ Ｐゴシック" pitchFamily="-111" charset="-128"/>
              </a:defRPr>
            </a:lvl3pPr>
            <a:lvl4pPr marL="1600160"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4pPr>
            <a:lvl5pPr marL="2056554"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5pPr>
            <a:lvl6pPr marL="2457290"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6pPr>
            <a:lvl7pPr marL="2858025"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7pPr>
            <a:lvl8pPr marL="3258761"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8pPr>
            <a:lvl9pPr marL="3659497" indent="-228197" algn="l" defTabSz="914179" rtl="0" eaLnBrk="1" fontAlgn="base" hangingPunct="1">
              <a:spcBef>
                <a:spcPct val="20000"/>
              </a:spcBef>
              <a:spcAft>
                <a:spcPct val="0"/>
              </a:spcAft>
              <a:buChar char="»"/>
              <a:defRPr sz="2000">
                <a:solidFill>
                  <a:schemeClr val="bg2"/>
                </a:solidFill>
                <a:latin typeface="+mn-lt"/>
                <a:ea typeface="ＭＳ Ｐゴシック" pitchFamily="-111" charset="-128"/>
              </a:defRPr>
            </a:lvl9pPr>
          </a:lstStyle>
          <a:p>
            <a:r>
              <a:rPr lang="nl-NL" sz="2000" kern="0" dirty="0">
                <a:solidFill>
                  <a:srgbClr val="808080">
                    <a:lumMod val="20000"/>
                    <a:lumOff val="80000"/>
                  </a:srgbClr>
                </a:solidFill>
              </a:rPr>
              <a:t>BIUGM course: 24 november 2023</a:t>
            </a:r>
          </a:p>
        </p:txBody>
      </p:sp>
    </p:spTree>
    <p:extLst>
      <p:ext uri="{BB962C8B-B14F-4D97-AF65-F5344CB8AC3E}">
        <p14:creationId xmlns:p14="http://schemas.microsoft.com/office/powerpoint/2010/main" val="196394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7584" y="1752600"/>
            <a:ext cx="9753600" cy="4590334"/>
          </a:xfrm>
        </p:spPr>
        <p:txBody>
          <a:bodyPr/>
          <a:lstStyle/>
          <a:p>
            <a:pPr marL="421242" marR="5080" lvl="1" indent="-342900" defTabSz="914400">
              <a:lnSpc>
                <a:spcPct val="90000"/>
              </a:lnSpc>
              <a:spcBef>
                <a:spcPts val="325"/>
              </a:spcBef>
              <a:buClr>
                <a:srgbClr val="2DA2BF"/>
              </a:buClr>
              <a:buFont typeface="Arial" panose="020B0604020202020204" pitchFamily="34" charset="0"/>
              <a:buChar char="•"/>
              <a:tabLst>
                <a:tab pos="530860" algn="l"/>
              </a:tabLst>
            </a:pPr>
            <a:r>
              <a:rPr lang="en-US" sz="2300" kern="1200" dirty="0">
                <a:solidFill>
                  <a:prstClr val="black"/>
                </a:solidFill>
                <a:latin typeface="Arial Narrow" panose="020B0606020202030204" pitchFamily="34" charset="0"/>
                <a:ea typeface="+mn-ea"/>
                <a:cs typeface="+mn-cs"/>
              </a:rPr>
              <a:t>Regular assessment of skin -objective scales are valuable in the prevention of skin injury and should be followed by regular skin inspection with documentation. (</a:t>
            </a:r>
            <a:r>
              <a:rPr lang="en-US" sz="2300" kern="1200" dirty="0">
                <a:solidFill>
                  <a:srgbClr val="FF0000"/>
                </a:solidFill>
                <a:latin typeface="Arial Narrow" panose="020B0606020202030204" pitchFamily="34" charset="0"/>
                <a:ea typeface="+mn-ea"/>
                <a:cs typeface="+mn-cs"/>
              </a:rPr>
              <a:t>Class I, LOE C </a:t>
            </a:r>
            <a:r>
              <a:rPr lang="en-US" sz="2300" kern="1200" dirty="0">
                <a:solidFill>
                  <a:prstClr val="black"/>
                </a:solidFill>
                <a:latin typeface="Arial Narrow" panose="020B0606020202030204" pitchFamily="34" charset="0"/>
                <a:ea typeface="+mn-ea"/>
                <a:cs typeface="+mn-cs"/>
              </a:rPr>
              <a:t>recommendation)</a:t>
            </a:r>
          </a:p>
          <a:p>
            <a:pPr marL="421242" marR="5080" lvl="1" indent="-342900" defTabSz="914400">
              <a:lnSpc>
                <a:spcPct val="90000"/>
              </a:lnSpc>
              <a:spcBef>
                <a:spcPts val="325"/>
              </a:spcBef>
              <a:buClr>
                <a:srgbClr val="2DA2BF"/>
              </a:buClr>
              <a:buFont typeface="Arial" panose="020B0604020202020204" pitchFamily="34" charset="0"/>
              <a:buChar char="•"/>
              <a:tabLst>
                <a:tab pos="530860" algn="l"/>
              </a:tabLst>
            </a:pPr>
            <a:endParaRPr lang="en-US" sz="1200" kern="1200" dirty="0">
              <a:solidFill>
                <a:prstClr val="black"/>
              </a:solidFill>
              <a:latin typeface="Arial Narrow" panose="020B0606020202030204" pitchFamily="34" charset="0"/>
              <a:ea typeface="+mn-ea"/>
              <a:cs typeface="+mn-cs"/>
            </a:endParaRPr>
          </a:p>
          <a:p>
            <a:pPr marL="421242" marR="123825" lvl="1" indent="-342900" defTabSz="914400">
              <a:lnSpc>
                <a:spcPct val="90000"/>
              </a:lnSpc>
              <a:spcBef>
                <a:spcPts val="325"/>
              </a:spcBef>
              <a:buClr>
                <a:srgbClr val="2DA2BF"/>
              </a:buClr>
              <a:buFont typeface="Arial" panose="020B0604020202020204" pitchFamily="34" charset="0"/>
              <a:buChar char="•"/>
              <a:tabLst>
                <a:tab pos="530860" algn="l"/>
              </a:tabLst>
            </a:pPr>
            <a:r>
              <a:rPr lang="en-US" sz="2300" kern="1200" dirty="0">
                <a:solidFill>
                  <a:prstClr val="black"/>
                </a:solidFill>
                <a:latin typeface="Arial Narrow" panose="020B0606020202030204" pitchFamily="34" charset="0"/>
                <a:ea typeface="+mn-ea"/>
                <a:cs typeface="+mn-cs"/>
              </a:rPr>
              <a:t>It is recommended to minimize or eliminate skin friction, minimize skin pressure, provide appropriate support surfaces, avoid excessive moisture, and maintain adequate nutrition &amp; hydration to prevent skin breakdown.  Regular turning (at least every 2 hours), good skin hygiene, use of specialized mattresses and wheelchair cushion and seating are recommended until mobility returns (</a:t>
            </a:r>
            <a:r>
              <a:rPr lang="en-US" sz="2300" kern="1200" dirty="0">
                <a:solidFill>
                  <a:srgbClr val="FF0000"/>
                </a:solidFill>
                <a:latin typeface="Arial Narrow" panose="020B0606020202030204" pitchFamily="34" charset="0"/>
                <a:ea typeface="+mn-ea"/>
                <a:cs typeface="+mn-cs"/>
              </a:rPr>
              <a:t>Class I, LOE C </a:t>
            </a:r>
            <a:r>
              <a:rPr lang="en-US" sz="2300" kern="1200" dirty="0">
                <a:solidFill>
                  <a:prstClr val="black"/>
                </a:solidFill>
                <a:latin typeface="Arial Narrow" panose="020B0606020202030204" pitchFamily="34" charset="0"/>
                <a:ea typeface="+mn-ea"/>
                <a:cs typeface="+mn-cs"/>
              </a:rPr>
              <a:t>recommendation)</a:t>
            </a:r>
          </a:p>
          <a:p>
            <a:pPr marL="421242" marR="123825" lvl="1" indent="-342900" defTabSz="914400">
              <a:lnSpc>
                <a:spcPct val="90000"/>
              </a:lnSpc>
              <a:spcBef>
                <a:spcPts val="325"/>
              </a:spcBef>
              <a:buClr>
                <a:srgbClr val="2DA2BF"/>
              </a:buClr>
              <a:buFont typeface="Arial" panose="020B0604020202020204" pitchFamily="34" charset="0"/>
              <a:buChar char="•"/>
              <a:tabLst>
                <a:tab pos="530860" algn="l"/>
              </a:tabLst>
            </a:pPr>
            <a:endParaRPr lang="en-US" sz="1200" kern="1200" dirty="0">
              <a:solidFill>
                <a:prstClr val="black"/>
              </a:solidFill>
              <a:latin typeface="Arial Narrow" panose="020B0606020202030204" pitchFamily="34" charset="0"/>
              <a:ea typeface="+mn-ea"/>
              <a:cs typeface="+mn-cs"/>
            </a:endParaRPr>
          </a:p>
          <a:p>
            <a:pPr marL="421242" lvl="1" indent="-342900" defTabSz="914400">
              <a:lnSpc>
                <a:spcPct val="90000"/>
              </a:lnSpc>
              <a:spcBef>
                <a:spcPts val="325"/>
              </a:spcBef>
              <a:buClr>
                <a:srgbClr val="2DA2BF"/>
              </a:buClr>
              <a:buFont typeface="Arial" panose="020B0604020202020204" pitchFamily="34" charset="0"/>
              <a:buChar char="•"/>
              <a:tabLst>
                <a:tab pos="530860" algn="l"/>
              </a:tabLst>
            </a:pPr>
            <a:r>
              <a:rPr lang="en-US" sz="2300" kern="1200" dirty="0">
                <a:solidFill>
                  <a:prstClr val="black"/>
                </a:solidFill>
                <a:latin typeface="Arial Narrow" panose="020B0606020202030204" pitchFamily="34" charset="0"/>
                <a:ea typeface="+mn-ea"/>
                <a:cs typeface="+mn-cs"/>
              </a:rPr>
              <a:t>Patients, staff, and caregivers should be educated about the prevention of skin breakdown (</a:t>
            </a:r>
            <a:r>
              <a:rPr lang="en-US" sz="2300" kern="1200" dirty="0">
                <a:solidFill>
                  <a:srgbClr val="FF0000"/>
                </a:solidFill>
                <a:latin typeface="Arial Narrow" panose="020B0606020202030204" pitchFamily="34" charset="0"/>
                <a:ea typeface="+mn-ea"/>
                <a:cs typeface="+mn-cs"/>
              </a:rPr>
              <a:t>Class I, LOE C</a:t>
            </a:r>
            <a:r>
              <a:rPr lang="en-US" sz="2300" kern="1200" dirty="0">
                <a:solidFill>
                  <a:prstClr val="black"/>
                </a:solidFill>
                <a:latin typeface="Arial Narrow" panose="020B0606020202030204" pitchFamily="34" charset="0"/>
                <a:ea typeface="+mn-ea"/>
                <a:cs typeface="+mn-cs"/>
              </a:rPr>
              <a:t>)</a:t>
            </a:r>
          </a:p>
          <a:p>
            <a:pPr marL="421242" lvl="1" indent="-342900" defTabSz="914400">
              <a:lnSpc>
                <a:spcPct val="90000"/>
              </a:lnSpc>
              <a:spcBef>
                <a:spcPts val="325"/>
              </a:spcBef>
              <a:buClr>
                <a:srgbClr val="2DA2BF"/>
              </a:buClr>
              <a:buFont typeface="Arial" panose="020B0604020202020204" pitchFamily="34" charset="0"/>
              <a:buChar char="•"/>
              <a:tabLst>
                <a:tab pos="530860" algn="l"/>
              </a:tabLst>
            </a:pPr>
            <a:endParaRPr lang="en-US" sz="1200" kern="1200" dirty="0">
              <a:solidFill>
                <a:prstClr val="black"/>
              </a:solidFill>
              <a:latin typeface="Arial Narrow" panose="020B0606020202030204" pitchFamily="34" charset="0"/>
              <a:ea typeface="+mn-ea"/>
              <a:cs typeface="+mn-cs"/>
            </a:endParaRPr>
          </a:p>
          <a:p>
            <a:pPr marL="421242" lvl="1" indent="-342900" defTabSz="914400">
              <a:lnSpc>
                <a:spcPct val="90000"/>
              </a:lnSpc>
              <a:spcBef>
                <a:spcPts val="325"/>
              </a:spcBef>
              <a:buClr>
                <a:srgbClr val="2DA2BF"/>
              </a:buClr>
              <a:buFont typeface="Arial" panose="020B0604020202020204" pitchFamily="34" charset="0"/>
              <a:buChar char="•"/>
            </a:pPr>
            <a:r>
              <a:rPr lang="en-US" sz="2300" kern="1200" dirty="0">
                <a:solidFill>
                  <a:prstClr val="black"/>
                </a:solidFill>
                <a:latin typeface="Arial Narrow" panose="020B0606020202030204" pitchFamily="34" charset="0"/>
                <a:ea typeface="+mn-ea"/>
                <a:cs typeface="+mn-cs"/>
              </a:rPr>
              <a:t>Up to 60% of patients develop joint contractures on the </a:t>
            </a:r>
            <a:r>
              <a:rPr lang="en-US" sz="2300" kern="1200" dirty="0" err="1">
                <a:solidFill>
                  <a:prstClr val="black"/>
                </a:solidFill>
                <a:latin typeface="Arial Narrow" panose="020B0606020202030204" pitchFamily="34" charset="0"/>
                <a:ea typeface="+mn-ea"/>
                <a:cs typeface="+mn-cs"/>
              </a:rPr>
              <a:t>hemiparetic</a:t>
            </a:r>
            <a:r>
              <a:rPr lang="en-US" sz="2300" kern="1200" dirty="0">
                <a:solidFill>
                  <a:prstClr val="black"/>
                </a:solidFill>
                <a:latin typeface="Arial Narrow" panose="020B0606020202030204" pitchFamily="34" charset="0"/>
                <a:ea typeface="+mn-ea"/>
                <a:cs typeface="+mn-cs"/>
              </a:rPr>
              <a:t> side within the 1st  year. These contractures can cause pain and make dressing, hygiene, &amp; other self-care difficult.</a:t>
            </a:r>
          </a:p>
          <a:p>
            <a:pPr marL="530225">
              <a:lnSpc>
                <a:spcPct val="100000"/>
              </a:lnSpc>
            </a:pPr>
            <a:endParaRPr lang="en-US" sz="2400" dirty="0">
              <a:latin typeface="Arial Narrow"/>
              <a:cs typeface="Arial Narrow"/>
            </a:endParaRPr>
          </a:p>
          <a:p>
            <a:endParaRPr lang="nl-BE" sz="1800" dirty="0"/>
          </a:p>
        </p:txBody>
      </p:sp>
      <p:sp>
        <p:nvSpPr>
          <p:cNvPr id="4" name="Rechthoek 3"/>
          <p:cNvSpPr/>
          <p:nvPr/>
        </p:nvSpPr>
        <p:spPr>
          <a:xfrm>
            <a:off x="482252" y="1200090"/>
            <a:ext cx="4979568" cy="400110"/>
          </a:xfrm>
          <a:prstGeom prst="rect">
            <a:avLst/>
          </a:prstGeom>
        </p:spPr>
        <p:txBody>
          <a:bodyPr wrap="none">
            <a:spAutoFit/>
          </a:bodyPr>
          <a:lstStyle/>
          <a:p>
            <a:pPr marL="12700">
              <a:lnSpc>
                <a:spcPct val="100000"/>
              </a:lnSpc>
            </a:pPr>
            <a:r>
              <a:rPr lang="en-US" sz="2000" b="1" spc="-20" dirty="0">
                <a:latin typeface="Arial Narrow"/>
                <a:cs typeface="Arial Narrow"/>
              </a:rPr>
              <a:t>P</a:t>
            </a:r>
            <a:r>
              <a:rPr lang="en-US" sz="2000" b="1" spc="-10" dirty="0">
                <a:latin typeface="Arial Narrow"/>
                <a:cs typeface="Arial Narrow"/>
              </a:rPr>
              <a:t>r</a:t>
            </a:r>
            <a:r>
              <a:rPr lang="en-US" sz="2000" b="1" spc="-5" dirty="0">
                <a:latin typeface="Arial Narrow"/>
                <a:cs typeface="Arial Narrow"/>
              </a:rPr>
              <a:t>eve</a:t>
            </a:r>
            <a:r>
              <a:rPr lang="en-US" sz="2000" b="1" spc="-20" dirty="0">
                <a:latin typeface="Arial Narrow"/>
                <a:cs typeface="Arial Narrow"/>
              </a:rPr>
              <a:t>n</a:t>
            </a:r>
            <a:r>
              <a:rPr lang="en-US" sz="2000" b="1" spc="-5" dirty="0">
                <a:latin typeface="Arial Narrow"/>
                <a:cs typeface="Arial Narrow"/>
              </a:rPr>
              <a:t>t</a:t>
            </a:r>
            <a:r>
              <a:rPr lang="en-US" sz="2000" b="1" dirty="0">
                <a:latin typeface="Arial Narrow"/>
                <a:cs typeface="Arial Narrow"/>
              </a:rPr>
              <a:t>i</a:t>
            </a:r>
            <a:r>
              <a:rPr lang="en-US" sz="2000" b="1" spc="-20" dirty="0">
                <a:latin typeface="Arial Narrow"/>
                <a:cs typeface="Arial Narrow"/>
              </a:rPr>
              <a:t>o</a:t>
            </a:r>
            <a:r>
              <a:rPr lang="en-US" sz="2000" b="1" spc="-15" dirty="0">
                <a:latin typeface="Arial Narrow"/>
                <a:cs typeface="Arial Narrow"/>
              </a:rPr>
              <a:t>n</a:t>
            </a:r>
            <a:r>
              <a:rPr lang="en-US" sz="2000" b="1" spc="-40" dirty="0">
                <a:latin typeface="Times New Roman"/>
                <a:cs typeface="Times New Roman"/>
              </a:rPr>
              <a:t> </a:t>
            </a:r>
            <a:r>
              <a:rPr lang="en-US" sz="2000" b="1" spc="-20" dirty="0">
                <a:latin typeface="Arial Narrow"/>
                <a:cs typeface="Arial Narrow"/>
              </a:rPr>
              <a:t>o</a:t>
            </a:r>
            <a:r>
              <a:rPr lang="en-US" sz="2000" b="1" spc="-10" dirty="0">
                <a:latin typeface="Arial Narrow"/>
                <a:cs typeface="Arial Narrow"/>
              </a:rPr>
              <a:t>f</a:t>
            </a:r>
            <a:r>
              <a:rPr lang="en-US" sz="2000" b="1" spc="-55" dirty="0">
                <a:latin typeface="Times New Roman"/>
                <a:cs typeface="Times New Roman"/>
              </a:rPr>
              <a:t> </a:t>
            </a:r>
            <a:r>
              <a:rPr lang="en-US" sz="2000" b="1" spc="-20" dirty="0">
                <a:latin typeface="Arial Narrow"/>
                <a:cs typeface="Arial Narrow"/>
              </a:rPr>
              <a:t>S</a:t>
            </a:r>
            <a:r>
              <a:rPr lang="en-US" sz="2000" b="1" spc="-5" dirty="0">
                <a:latin typeface="Arial Narrow"/>
                <a:cs typeface="Arial Narrow"/>
              </a:rPr>
              <a:t>k</a:t>
            </a:r>
            <a:r>
              <a:rPr lang="en-US" sz="2000" b="1" dirty="0">
                <a:latin typeface="Arial Narrow"/>
                <a:cs typeface="Arial Narrow"/>
              </a:rPr>
              <a:t>i</a:t>
            </a:r>
            <a:r>
              <a:rPr lang="en-US" sz="2000" b="1" spc="-15" dirty="0">
                <a:latin typeface="Arial Narrow"/>
                <a:cs typeface="Arial Narrow"/>
              </a:rPr>
              <a:t>n</a:t>
            </a:r>
            <a:r>
              <a:rPr lang="en-US" sz="2000" b="1" spc="-55" dirty="0">
                <a:latin typeface="Times New Roman"/>
                <a:cs typeface="Times New Roman"/>
              </a:rPr>
              <a:t> </a:t>
            </a:r>
            <a:r>
              <a:rPr lang="en-US" sz="2000" b="1" spc="-20" dirty="0">
                <a:latin typeface="Arial Narrow"/>
                <a:cs typeface="Arial Narrow"/>
              </a:rPr>
              <a:t>B</a:t>
            </a:r>
            <a:r>
              <a:rPr lang="en-US" sz="2000" b="1" spc="-10" dirty="0">
                <a:latin typeface="Arial Narrow"/>
                <a:cs typeface="Arial Narrow"/>
              </a:rPr>
              <a:t>r</a:t>
            </a:r>
            <a:r>
              <a:rPr lang="en-US" sz="2000" b="1" spc="-5" dirty="0">
                <a:latin typeface="Arial Narrow"/>
                <a:cs typeface="Arial Narrow"/>
              </a:rPr>
              <a:t>eak</a:t>
            </a:r>
            <a:r>
              <a:rPr lang="en-US" sz="2000" b="1" spc="-20" dirty="0">
                <a:latin typeface="Arial Narrow"/>
                <a:cs typeface="Arial Narrow"/>
              </a:rPr>
              <a:t>do</a:t>
            </a:r>
            <a:r>
              <a:rPr lang="en-US" sz="2000" b="1" dirty="0">
                <a:latin typeface="Arial Narrow"/>
                <a:cs typeface="Arial Narrow"/>
              </a:rPr>
              <a:t>w</a:t>
            </a:r>
            <a:r>
              <a:rPr lang="en-US" sz="2000" b="1" spc="-15" dirty="0">
                <a:latin typeface="Arial Narrow"/>
                <a:cs typeface="Arial Narrow"/>
              </a:rPr>
              <a:t>n</a:t>
            </a:r>
            <a:r>
              <a:rPr lang="en-US" sz="2000" b="1" spc="-15" dirty="0">
                <a:latin typeface="Times New Roman"/>
                <a:cs typeface="Times New Roman"/>
              </a:rPr>
              <a:t> </a:t>
            </a:r>
            <a:r>
              <a:rPr lang="en-US" sz="2000" b="1" spc="-5" dirty="0">
                <a:latin typeface="Arial Narrow"/>
                <a:cs typeface="Arial Narrow"/>
              </a:rPr>
              <a:t>a</a:t>
            </a:r>
            <a:r>
              <a:rPr lang="en-US" sz="2000" b="1" spc="-20" dirty="0">
                <a:latin typeface="Arial Narrow"/>
                <a:cs typeface="Arial Narrow"/>
              </a:rPr>
              <a:t>n</a:t>
            </a:r>
            <a:r>
              <a:rPr lang="en-US" sz="2000" b="1" spc="-15" dirty="0">
                <a:latin typeface="Arial Narrow"/>
                <a:cs typeface="Arial Narrow"/>
              </a:rPr>
              <a:t>d</a:t>
            </a:r>
            <a:r>
              <a:rPr lang="en-US" sz="2000" b="1" spc="-55" dirty="0">
                <a:latin typeface="Times New Roman"/>
                <a:cs typeface="Times New Roman"/>
              </a:rPr>
              <a:t> </a:t>
            </a:r>
            <a:r>
              <a:rPr lang="en-US" sz="2000" b="1" spc="-20" dirty="0">
                <a:latin typeface="Arial Narrow"/>
                <a:cs typeface="Arial Narrow"/>
              </a:rPr>
              <a:t>Con</a:t>
            </a:r>
            <a:r>
              <a:rPr lang="en-US" sz="2000" b="1" spc="-5" dirty="0">
                <a:latin typeface="Arial Narrow"/>
                <a:cs typeface="Arial Narrow"/>
              </a:rPr>
              <a:t>t</a:t>
            </a:r>
            <a:r>
              <a:rPr lang="en-US" sz="2000" b="1" spc="-10" dirty="0">
                <a:latin typeface="Arial Narrow"/>
                <a:cs typeface="Arial Narrow"/>
              </a:rPr>
              <a:t>r</a:t>
            </a:r>
            <a:r>
              <a:rPr lang="en-US" sz="2000" b="1" spc="-5" dirty="0">
                <a:latin typeface="Arial Narrow"/>
                <a:cs typeface="Arial Narrow"/>
              </a:rPr>
              <a:t>act</a:t>
            </a:r>
            <a:r>
              <a:rPr lang="en-US" sz="2000" b="1" spc="-20" dirty="0">
                <a:latin typeface="Arial Narrow"/>
                <a:cs typeface="Arial Narrow"/>
              </a:rPr>
              <a:t>u</a:t>
            </a:r>
            <a:r>
              <a:rPr lang="en-US" sz="2000" b="1" spc="-10" dirty="0">
                <a:latin typeface="Arial Narrow"/>
                <a:cs typeface="Arial Narrow"/>
              </a:rPr>
              <a:t>r</a:t>
            </a:r>
            <a:r>
              <a:rPr lang="en-US" sz="2000" b="1" spc="-5" dirty="0">
                <a:latin typeface="Arial Narrow"/>
                <a:cs typeface="Arial Narrow"/>
              </a:rPr>
              <a:t>e</a:t>
            </a:r>
            <a:r>
              <a:rPr lang="en-US" sz="2000" b="1" dirty="0">
                <a:latin typeface="Arial Narrow"/>
                <a:cs typeface="Arial Narrow"/>
              </a:rPr>
              <a:t>s</a:t>
            </a:r>
            <a:endParaRPr lang="en-US" sz="2000" dirty="0">
              <a:latin typeface="Arial Narrow"/>
              <a:cs typeface="Arial Narrow"/>
            </a:endParaRPr>
          </a:p>
        </p:txBody>
      </p:sp>
      <p:sp>
        <p:nvSpPr>
          <p:cNvPr id="7" name="object 6"/>
          <p:cNvSpPr txBox="1">
            <a:spLocks noGrp="1"/>
          </p:cNvSpPr>
          <p:nvPr>
            <p:ph type="dt" sz="half" idx="4294967295"/>
          </p:nvPr>
        </p:nvSpPr>
        <p:spPr>
          <a:xfrm>
            <a:off x="457200" y="7111366"/>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sp>
        <p:nvSpPr>
          <p:cNvPr id="8" name="Titel 1"/>
          <p:cNvSpPr txBox="1">
            <a:spLocks/>
          </p:cNvSpPr>
          <p:nvPr/>
        </p:nvSpPr>
        <p:spPr bwMode="auto">
          <a:xfrm>
            <a:off x="2472112" y="533400"/>
            <a:ext cx="5711470" cy="457200"/>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bodyPr>
          <a:lstStyle>
            <a:lvl1pPr algn="l" defTabSz="1005597" rtl="0" eaLnBrk="1" fontAlgn="base" hangingPunct="1">
              <a:spcBef>
                <a:spcPct val="0"/>
              </a:spcBef>
              <a:spcAft>
                <a:spcPct val="0"/>
              </a:spcAft>
              <a:defRPr sz="3850" b="1">
                <a:solidFill>
                  <a:schemeClr val="bg2"/>
                </a:solidFill>
                <a:latin typeface="+mj-lt"/>
                <a:ea typeface="+mj-ea"/>
                <a:cs typeface="+mj-cs"/>
              </a:defRPr>
            </a:lvl1pPr>
            <a:lvl2pPr algn="l" defTabSz="1005597" rtl="0" eaLnBrk="1" fontAlgn="base" hangingPunct="1">
              <a:spcBef>
                <a:spcPct val="0"/>
              </a:spcBef>
              <a:spcAft>
                <a:spcPct val="0"/>
              </a:spcAft>
              <a:defRPr sz="3850" b="1">
                <a:solidFill>
                  <a:schemeClr val="bg2"/>
                </a:solidFill>
                <a:latin typeface="Gill Sans Std" pitchFamily="34" charset="0"/>
              </a:defRPr>
            </a:lvl2pPr>
            <a:lvl3pPr algn="l" defTabSz="1005597" rtl="0" eaLnBrk="1" fontAlgn="base" hangingPunct="1">
              <a:spcBef>
                <a:spcPct val="0"/>
              </a:spcBef>
              <a:spcAft>
                <a:spcPct val="0"/>
              </a:spcAft>
              <a:defRPr sz="3850" b="1">
                <a:solidFill>
                  <a:schemeClr val="bg2"/>
                </a:solidFill>
                <a:latin typeface="Gill Sans Std" pitchFamily="34" charset="0"/>
              </a:defRPr>
            </a:lvl3pPr>
            <a:lvl4pPr algn="l" defTabSz="1005597" rtl="0" eaLnBrk="1" fontAlgn="base" hangingPunct="1">
              <a:spcBef>
                <a:spcPct val="0"/>
              </a:spcBef>
              <a:spcAft>
                <a:spcPct val="0"/>
              </a:spcAft>
              <a:defRPr sz="3850" b="1">
                <a:solidFill>
                  <a:schemeClr val="bg2"/>
                </a:solidFill>
                <a:latin typeface="Gill Sans Std" pitchFamily="34" charset="0"/>
              </a:defRPr>
            </a:lvl4pPr>
            <a:lvl5pPr algn="l" defTabSz="1005597" rtl="0" eaLnBrk="1" fontAlgn="base" hangingPunct="1">
              <a:spcBef>
                <a:spcPct val="0"/>
              </a:spcBef>
              <a:spcAft>
                <a:spcPct val="0"/>
              </a:spcAft>
              <a:defRPr sz="3850" b="1">
                <a:solidFill>
                  <a:schemeClr val="bg2"/>
                </a:solidFill>
                <a:latin typeface="Gill Sans Std" pitchFamily="34" charset="0"/>
              </a:defRPr>
            </a:lvl5pPr>
            <a:lvl6pPr marL="440810" algn="l" defTabSz="1005597" rtl="0" eaLnBrk="1" fontAlgn="base" hangingPunct="1">
              <a:spcBef>
                <a:spcPct val="0"/>
              </a:spcBef>
              <a:spcAft>
                <a:spcPct val="0"/>
              </a:spcAft>
              <a:defRPr sz="3850" b="1">
                <a:solidFill>
                  <a:schemeClr val="bg2"/>
                </a:solidFill>
                <a:latin typeface="Gill Sans Std" pitchFamily="34" charset="0"/>
              </a:defRPr>
            </a:lvl6pPr>
            <a:lvl7pPr marL="881619" algn="l" defTabSz="1005597" rtl="0" eaLnBrk="1" fontAlgn="base" hangingPunct="1">
              <a:spcBef>
                <a:spcPct val="0"/>
              </a:spcBef>
              <a:spcAft>
                <a:spcPct val="0"/>
              </a:spcAft>
              <a:defRPr sz="3850" b="1">
                <a:solidFill>
                  <a:schemeClr val="bg2"/>
                </a:solidFill>
                <a:latin typeface="Gill Sans Std" pitchFamily="34" charset="0"/>
              </a:defRPr>
            </a:lvl7pPr>
            <a:lvl8pPr marL="1322428" algn="l" defTabSz="1005597" rtl="0" eaLnBrk="1" fontAlgn="base" hangingPunct="1">
              <a:spcBef>
                <a:spcPct val="0"/>
              </a:spcBef>
              <a:spcAft>
                <a:spcPct val="0"/>
              </a:spcAft>
              <a:defRPr sz="3850" b="1">
                <a:solidFill>
                  <a:schemeClr val="bg2"/>
                </a:solidFill>
                <a:latin typeface="Gill Sans Std" pitchFamily="34" charset="0"/>
              </a:defRPr>
            </a:lvl8pPr>
            <a:lvl9pPr marL="1763237" algn="l" defTabSz="1005597" rtl="0" eaLnBrk="1" fontAlgn="base" hangingPunct="1">
              <a:spcBef>
                <a:spcPct val="0"/>
              </a:spcBef>
              <a:spcAft>
                <a:spcPct val="0"/>
              </a:spcAft>
              <a:defRPr sz="3850" b="1">
                <a:solidFill>
                  <a:schemeClr val="bg2"/>
                </a:solidFill>
                <a:latin typeface="Gill Sans Std" pitchFamily="34" charset="0"/>
              </a:defRPr>
            </a:lvl9pPr>
          </a:lstStyle>
          <a:p>
            <a:pPr defTabSz="914400"/>
            <a:r>
              <a:rPr lang="en-US" sz="2000" dirty="0">
                <a:solidFill>
                  <a:prstClr val="black"/>
                </a:solidFill>
                <a:latin typeface="Arial Narrow" panose="020B0606020202030204" pitchFamily="34" charset="0"/>
                <a:ea typeface="+mn-ea"/>
                <a:cs typeface="+mn-cs"/>
              </a:rPr>
              <a:t>Prevention and medical management of comorbidities </a:t>
            </a:r>
            <a:br>
              <a:rPr lang="en-US" sz="2000" dirty="0">
                <a:solidFill>
                  <a:prstClr val="black"/>
                </a:solidFill>
                <a:latin typeface="Arial Narrow" panose="020B0606020202030204" pitchFamily="34" charset="0"/>
                <a:ea typeface="+mn-ea"/>
                <a:cs typeface="+mn-cs"/>
              </a:rPr>
            </a:br>
            <a:endParaRPr lang="nl-BE" sz="2000" dirty="0">
              <a:solidFill>
                <a:prstClr val="black"/>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3961709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04800" y="2330252"/>
            <a:ext cx="9250382" cy="4590334"/>
          </a:xfrm>
        </p:spPr>
        <p:txBody>
          <a:bodyPr/>
          <a:lstStyle/>
          <a:p>
            <a:pPr marL="421242" marR="310515" lvl="1" indent="-342900" defTabSz="914400">
              <a:lnSpc>
                <a:spcPct val="90000"/>
              </a:lnSpc>
              <a:spcBef>
                <a:spcPts val="325"/>
              </a:spcBef>
              <a:buClr>
                <a:srgbClr val="2DA2BF"/>
              </a:buClr>
              <a:buFont typeface="Arial" panose="020B0604020202020204" pitchFamily="34" charset="0"/>
              <a:buChar char="•"/>
              <a:tabLst>
                <a:tab pos="469900" algn="l"/>
                <a:tab pos="6134100" algn="l"/>
              </a:tabLst>
            </a:pPr>
            <a:r>
              <a:rPr lang="en-US" sz="2300" kern="1200" dirty="0">
                <a:solidFill>
                  <a:prstClr val="black"/>
                </a:solidFill>
                <a:latin typeface="Arial Narrow" panose="020B0606020202030204" pitchFamily="34" charset="0"/>
                <a:ea typeface="+mn-ea"/>
                <a:cs typeface="+mn-cs"/>
              </a:rPr>
              <a:t>Recommendations for prevention of DVT and PE in ischemic stroke are described in great detail in the American College of Chest Physicians (ACCP) Antithrombotic Therapy and Prevention of Thrombosis. (9th ed.)</a:t>
            </a:r>
          </a:p>
          <a:p>
            <a:pPr marL="421242" marR="310515" lvl="1" indent="-342900" defTabSz="914400">
              <a:lnSpc>
                <a:spcPct val="90000"/>
              </a:lnSpc>
              <a:spcBef>
                <a:spcPts val="325"/>
              </a:spcBef>
              <a:buClr>
                <a:srgbClr val="2DA2BF"/>
              </a:buClr>
              <a:buFont typeface="Arial" panose="020B0604020202020204" pitchFamily="34" charset="0"/>
              <a:buChar char="•"/>
              <a:tabLst>
                <a:tab pos="469900" algn="l"/>
                <a:tab pos="6134100" algn="l"/>
              </a:tabLst>
            </a:pPr>
            <a:endParaRPr lang="en-US" sz="1200" kern="1200" dirty="0">
              <a:solidFill>
                <a:prstClr val="black"/>
              </a:solidFill>
              <a:latin typeface="Arial Narrow" panose="020B0606020202030204" pitchFamily="34" charset="0"/>
              <a:ea typeface="+mn-ea"/>
              <a:cs typeface="+mn-cs"/>
            </a:endParaRPr>
          </a:p>
          <a:p>
            <a:pPr marL="421242" marR="5080" lvl="1" indent="-342900" defTabSz="914400">
              <a:lnSpc>
                <a:spcPct val="90000"/>
              </a:lnSpc>
              <a:spcBef>
                <a:spcPts val="325"/>
              </a:spcBef>
              <a:buClr>
                <a:srgbClr val="2DA2BF"/>
              </a:buClr>
              <a:buFont typeface="Arial" panose="020B0604020202020204" pitchFamily="34" charset="0"/>
              <a:buChar char="•"/>
              <a:tabLst>
                <a:tab pos="469900" algn="l"/>
                <a:tab pos="2196465" algn="l"/>
              </a:tabLst>
            </a:pPr>
            <a:r>
              <a:rPr lang="en-US" sz="2300" kern="1200" dirty="0">
                <a:solidFill>
                  <a:prstClr val="black"/>
                </a:solidFill>
                <a:latin typeface="Arial Narrow" panose="020B0606020202030204" pitchFamily="34" charset="0"/>
                <a:ea typeface="+mn-ea"/>
                <a:cs typeface="+mn-cs"/>
              </a:rPr>
              <a:t>Overall, the ACCP guidelines found an estimated reduction in overall mortality of 12 deaths per 1000 individuals receiving either UFH or LMWH compared with no anticoagulation.	No form of prophylaxis is 100%,</a:t>
            </a:r>
          </a:p>
          <a:p>
            <a:pPr marL="421242" marR="5080" lvl="1" indent="-342900" defTabSz="914400">
              <a:lnSpc>
                <a:spcPct val="90000"/>
              </a:lnSpc>
              <a:spcBef>
                <a:spcPts val="325"/>
              </a:spcBef>
              <a:buClr>
                <a:srgbClr val="2DA2BF"/>
              </a:buClr>
              <a:buFont typeface="Arial" panose="020B0604020202020204" pitchFamily="34" charset="0"/>
              <a:buChar char="•"/>
              <a:tabLst>
                <a:tab pos="469900" algn="l"/>
                <a:tab pos="2196465" algn="l"/>
              </a:tabLst>
            </a:pPr>
            <a:endParaRPr lang="en-US" sz="1200" kern="1200" dirty="0">
              <a:solidFill>
                <a:prstClr val="black"/>
              </a:solidFill>
              <a:latin typeface="Arial Narrow" panose="020B0606020202030204" pitchFamily="34" charset="0"/>
              <a:ea typeface="+mn-ea"/>
              <a:cs typeface="+mn-cs"/>
            </a:endParaRPr>
          </a:p>
          <a:p>
            <a:pPr marL="421242" marR="347980" lvl="1" indent="-342900" defTabSz="914400">
              <a:lnSpc>
                <a:spcPct val="90000"/>
              </a:lnSpc>
              <a:spcBef>
                <a:spcPts val="325"/>
              </a:spcBef>
              <a:buClr>
                <a:srgbClr val="2DA2BF"/>
              </a:buClr>
              <a:buFont typeface="Arial" panose="020B0604020202020204" pitchFamily="34" charset="0"/>
              <a:buChar char="•"/>
              <a:tabLst>
                <a:tab pos="299720" algn="l"/>
              </a:tabLst>
            </a:pPr>
            <a:r>
              <a:rPr lang="en-US" sz="2300" kern="1200" dirty="0">
                <a:solidFill>
                  <a:prstClr val="black"/>
                </a:solidFill>
                <a:latin typeface="Arial Narrow" panose="020B0606020202030204" pitchFamily="34" charset="0"/>
                <a:ea typeface="+mn-ea"/>
                <a:cs typeface="+mn-cs"/>
              </a:rPr>
              <a:t>In the case of ICH: it may be reasonable to use prophylactic-dose SQ heparin (UFH or LMWH) started between days 2 and 4 over no prophylaxis. (</a:t>
            </a:r>
            <a:r>
              <a:rPr lang="en-US" sz="2300" kern="1200" dirty="0">
                <a:solidFill>
                  <a:srgbClr val="FF0000"/>
                </a:solidFill>
                <a:latin typeface="Arial Narrow" panose="020B0606020202030204" pitchFamily="34" charset="0"/>
                <a:ea typeface="+mn-ea"/>
                <a:cs typeface="+mn-cs"/>
              </a:rPr>
              <a:t>Class </a:t>
            </a:r>
            <a:r>
              <a:rPr lang="en-US" sz="2300" kern="1200" dirty="0" err="1">
                <a:solidFill>
                  <a:srgbClr val="FF0000"/>
                </a:solidFill>
                <a:latin typeface="Arial Narrow" panose="020B0606020202030204" pitchFamily="34" charset="0"/>
                <a:ea typeface="+mn-ea"/>
                <a:cs typeface="+mn-cs"/>
              </a:rPr>
              <a:t>IIb</a:t>
            </a:r>
            <a:r>
              <a:rPr lang="en-US" sz="2300" kern="1200" dirty="0">
                <a:solidFill>
                  <a:srgbClr val="FF0000"/>
                </a:solidFill>
                <a:latin typeface="Arial Narrow" panose="020B0606020202030204" pitchFamily="34" charset="0"/>
                <a:ea typeface="+mn-ea"/>
                <a:cs typeface="+mn-cs"/>
              </a:rPr>
              <a:t>, LOE C</a:t>
            </a:r>
            <a:r>
              <a:rPr lang="en-US" sz="2300" kern="1200" dirty="0">
                <a:solidFill>
                  <a:prstClr val="black"/>
                </a:solidFill>
                <a:latin typeface="Arial Narrow" panose="020B0606020202030204" pitchFamily="34" charset="0"/>
                <a:ea typeface="+mn-ea"/>
                <a:cs typeface="+mn-cs"/>
              </a:rPr>
              <a:t>)</a:t>
            </a:r>
          </a:p>
          <a:p>
            <a:pPr marL="421242" lvl="1" indent="-342900" defTabSz="914400">
              <a:lnSpc>
                <a:spcPct val="90000"/>
              </a:lnSpc>
              <a:spcBef>
                <a:spcPts val="325"/>
              </a:spcBef>
              <a:buClr>
                <a:srgbClr val="2DA2BF"/>
              </a:buClr>
              <a:buFont typeface="Arial" panose="020B0604020202020204" pitchFamily="34" charset="0"/>
              <a:buChar char="•"/>
            </a:pPr>
            <a:endParaRPr lang="nl-BE" sz="2300" kern="1200" dirty="0">
              <a:solidFill>
                <a:prstClr val="black"/>
              </a:solidFill>
              <a:latin typeface="Arial Narrow" panose="020B0606020202030204" pitchFamily="34" charset="0"/>
              <a:ea typeface="+mn-ea"/>
              <a:cs typeface="+mn-cs"/>
            </a:endParaRPr>
          </a:p>
        </p:txBody>
      </p:sp>
      <p:sp>
        <p:nvSpPr>
          <p:cNvPr id="4" name="Titel 1"/>
          <p:cNvSpPr txBox="1">
            <a:spLocks/>
          </p:cNvSpPr>
          <p:nvPr/>
        </p:nvSpPr>
        <p:spPr bwMode="auto">
          <a:xfrm>
            <a:off x="2472112" y="533400"/>
            <a:ext cx="5711470" cy="457200"/>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bodyPr>
          <a:lstStyle>
            <a:lvl1pPr algn="l" defTabSz="1005597" rtl="0" eaLnBrk="1" fontAlgn="base" hangingPunct="1">
              <a:spcBef>
                <a:spcPct val="0"/>
              </a:spcBef>
              <a:spcAft>
                <a:spcPct val="0"/>
              </a:spcAft>
              <a:defRPr sz="3850" b="1">
                <a:solidFill>
                  <a:schemeClr val="bg2"/>
                </a:solidFill>
                <a:latin typeface="+mj-lt"/>
                <a:ea typeface="+mj-ea"/>
                <a:cs typeface="+mj-cs"/>
              </a:defRPr>
            </a:lvl1pPr>
            <a:lvl2pPr algn="l" defTabSz="1005597" rtl="0" eaLnBrk="1" fontAlgn="base" hangingPunct="1">
              <a:spcBef>
                <a:spcPct val="0"/>
              </a:spcBef>
              <a:spcAft>
                <a:spcPct val="0"/>
              </a:spcAft>
              <a:defRPr sz="3850" b="1">
                <a:solidFill>
                  <a:schemeClr val="bg2"/>
                </a:solidFill>
                <a:latin typeface="Gill Sans Std" pitchFamily="34" charset="0"/>
              </a:defRPr>
            </a:lvl2pPr>
            <a:lvl3pPr algn="l" defTabSz="1005597" rtl="0" eaLnBrk="1" fontAlgn="base" hangingPunct="1">
              <a:spcBef>
                <a:spcPct val="0"/>
              </a:spcBef>
              <a:spcAft>
                <a:spcPct val="0"/>
              </a:spcAft>
              <a:defRPr sz="3850" b="1">
                <a:solidFill>
                  <a:schemeClr val="bg2"/>
                </a:solidFill>
                <a:latin typeface="Gill Sans Std" pitchFamily="34" charset="0"/>
              </a:defRPr>
            </a:lvl3pPr>
            <a:lvl4pPr algn="l" defTabSz="1005597" rtl="0" eaLnBrk="1" fontAlgn="base" hangingPunct="1">
              <a:spcBef>
                <a:spcPct val="0"/>
              </a:spcBef>
              <a:spcAft>
                <a:spcPct val="0"/>
              </a:spcAft>
              <a:defRPr sz="3850" b="1">
                <a:solidFill>
                  <a:schemeClr val="bg2"/>
                </a:solidFill>
                <a:latin typeface="Gill Sans Std" pitchFamily="34" charset="0"/>
              </a:defRPr>
            </a:lvl4pPr>
            <a:lvl5pPr algn="l" defTabSz="1005597" rtl="0" eaLnBrk="1" fontAlgn="base" hangingPunct="1">
              <a:spcBef>
                <a:spcPct val="0"/>
              </a:spcBef>
              <a:spcAft>
                <a:spcPct val="0"/>
              </a:spcAft>
              <a:defRPr sz="3850" b="1">
                <a:solidFill>
                  <a:schemeClr val="bg2"/>
                </a:solidFill>
                <a:latin typeface="Gill Sans Std" pitchFamily="34" charset="0"/>
              </a:defRPr>
            </a:lvl5pPr>
            <a:lvl6pPr marL="440810" algn="l" defTabSz="1005597" rtl="0" eaLnBrk="1" fontAlgn="base" hangingPunct="1">
              <a:spcBef>
                <a:spcPct val="0"/>
              </a:spcBef>
              <a:spcAft>
                <a:spcPct val="0"/>
              </a:spcAft>
              <a:defRPr sz="3850" b="1">
                <a:solidFill>
                  <a:schemeClr val="bg2"/>
                </a:solidFill>
                <a:latin typeface="Gill Sans Std" pitchFamily="34" charset="0"/>
              </a:defRPr>
            </a:lvl6pPr>
            <a:lvl7pPr marL="881619" algn="l" defTabSz="1005597" rtl="0" eaLnBrk="1" fontAlgn="base" hangingPunct="1">
              <a:spcBef>
                <a:spcPct val="0"/>
              </a:spcBef>
              <a:spcAft>
                <a:spcPct val="0"/>
              </a:spcAft>
              <a:defRPr sz="3850" b="1">
                <a:solidFill>
                  <a:schemeClr val="bg2"/>
                </a:solidFill>
                <a:latin typeface="Gill Sans Std" pitchFamily="34" charset="0"/>
              </a:defRPr>
            </a:lvl7pPr>
            <a:lvl8pPr marL="1322428" algn="l" defTabSz="1005597" rtl="0" eaLnBrk="1" fontAlgn="base" hangingPunct="1">
              <a:spcBef>
                <a:spcPct val="0"/>
              </a:spcBef>
              <a:spcAft>
                <a:spcPct val="0"/>
              </a:spcAft>
              <a:defRPr sz="3850" b="1">
                <a:solidFill>
                  <a:schemeClr val="bg2"/>
                </a:solidFill>
                <a:latin typeface="Gill Sans Std" pitchFamily="34" charset="0"/>
              </a:defRPr>
            </a:lvl8pPr>
            <a:lvl9pPr marL="1763237" algn="l" defTabSz="1005597" rtl="0" eaLnBrk="1" fontAlgn="base" hangingPunct="1">
              <a:spcBef>
                <a:spcPct val="0"/>
              </a:spcBef>
              <a:spcAft>
                <a:spcPct val="0"/>
              </a:spcAft>
              <a:defRPr sz="3850" b="1">
                <a:solidFill>
                  <a:schemeClr val="bg2"/>
                </a:solidFill>
                <a:latin typeface="Gill Sans Std" pitchFamily="34" charset="0"/>
              </a:defRPr>
            </a:lvl9pPr>
          </a:lstStyle>
          <a:p>
            <a:pPr defTabSz="914400"/>
            <a:r>
              <a:rPr lang="en-US" sz="2000" dirty="0">
                <a:solidFill>
                  <a:prstClr val="black"/>
                </a:solidFill>
                <a:latin typeface="Arial Narrow" panose="020B0606020202030204" pitchFamily="34" charset="0"/>
                <a:ea typeface="+mn-ea"/>
                <a:cs typeface="+mn-cs"/>
              </a:rPr>
              <a:t>Prevention and medical management of comorbidities </a:t>
            </a:r>
            <a:br>
              <a:rPr lang="en-US" sz="2000" dirty="0">
                <a:solidFill>
                  <a:prstClr val="black"/>
                </a:solidFill>
                <a:latin typeface="Arial Narrow" panose="020B0606020202030204" pitchFamily="34" charset="0"/>
                <a:ea typeface="+mn-ea"/>
                <a:cs typeface="+mn-cs"/>
              </a:rPr>
            </a:br>
            <a:endParaRPr lang="nl-BE" sz="2000" dirty="0">
              <a:solidFill>
                <a:prstClr val="black"/>
              </a:solidFill>
              <a:latin typeface="Arial Narrow" panose="020B0606020202030204" pitchFamily="34" charset="0"/>
              <a:ea typeface="+mn-ea"/>
              <a:cs typeface="+mn-cs"/>
            </a:endParaRPr>
          </a:p>
        </p:txBody>
      </p:sp>
      <p:sp>
        <p:nvSpPr>
          <p:cNvPr id="5" name="Tekstvak 4"/>
          <p:cNvSpPr txBox="1"/>
          <p:nvPr/>
        </p:nvSpPr>
        <p:spPr>
          <a:xfrm>
            <a:off x="762000" y="1447800"/>
            <a:ext cx="4073872" cy="677108"/>
          </a:xfrm>
          <a:prstGeom prst="rect">
            <a:avLst/>
          </a:prstGeom>
          <a:noFill/>
        </p:spPr>
        <p:txBody>
          <a:bodyPr wrap="none" rtlCol="0">
            <a:spAutoFit/>
          </a:bodyPr>
          <a:lstStyle/>
          <a:p>
            <a:r>
              <a:rPr lang="en-US" sz="2000" b="1" spc="-20" dirty="0">
                <a:latin typeface="Arial Narrow"/>
                <a:cs typeface="Arial Narrow"/>
              </a:rPr>
              <a:t>Prevention of Deep Venous Thrombosis</a:t>
            </a:r>
          </a:p>
          <a:p>
            <a:endParaRPr lang="nl-BE" dirty="0"/>
          </a:p>
        </p:txBody>
      </p:sp>
    </p:spTree>
    <p:extLst>
      <p:ext uri="{BB962C8B-B14F-4D97-AF65-F5344CB8AC3E}">
        <p14:creationId xmlns:p14="http://schemas.microsoft.com/office/powerpoint/2010/main" val="362211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8055" y="6992111"/>
            <a:ext cx="1524000" cy="230504"/>
          </a:xfrm>
          <a:prstGeom prst="rect">
            <a:avLst/>
          </a:prstGeom>
        </p:spPr>
        <p:txBody>
          <a:bodyPr vert="horz" wrap="square" lIns="0" tIns="0" rIns="0" bIns="0" rtlCol="0">
            <a:spAutoFit/>
          </a:bodyPr>
          <a:lstStyle/>
          <a:p>
            <a:pPr marL="90805">
              <a:lnSpc>
                <a:spcPct val="100000"/>
              </a:lnSpc>
            </a:pPr>
            <a:r>
              <a:rPr sz="900" b="1" dirty="0">
                <a:solidFill>
                  <a:srgbClr val="FF0000"/>
                </a:solidFill>
                <a:latin typeface="Arial"/>
                <a:cs typeface="Arial"/>
              </a:rPr>
              <a:t>science</a:t>
            </a:r>
            <a:r>
              <a:rPr sz="900" b="1" spc="-20" dirty="0">
                <a:solidFill>
                  <a:srgbClr val="FF0000"/>
                </a:solidFill>
                <a:latin typeface="Arial"/>
                <a:cs typeface="Arial"/>
              </a:rPr>
              <a:t> </a:t>
            </a:r>
            <a:r>
              <a:rPr sz="900" b="1" dirty="0">
                <a:latin typeface="Arial"/>
                <a:cs typeface="Arial"/>
              </a:rPr>
              <a:t>is</a:t>
            </a:r>
            <a:r>
              <a:rPr sz="900" b="1" spc="-10" dirty="0">
                <a:latin typeface="Arial"/>
                <a:cs typeface="Arial"/>
              </a:rPr>
              <a:t> </a:t>
            </a:r>
            <a:r>
              <a:rPr sz="900" b="1" spc="15" dirty="0">
                <a:latin typeface="Arial"/>
                <a:cs typeface="Arial"/>
              </a:rPr>
              <a:t>w</a:t>
            </a:r>
            <a:r>
              <a:rPr sz="900" b="1" dirty="0">
                <a:latin typeface="Arial"/>
                <a:cs typeface="Arial"/>
              </a:rPr>
              <a:t>hy</a:t>
            </a:r>
            <a:endParaRPr sz="900">
              <a:latin typeface="Arial"/>
              <a:cs typeface="Arial"/>
            </a:endParaRPr>
          </a:p>
        </p:txBody>
      </p:sp>
      <p:sp>
        <p:nvSpPr>
          <p:cNvPr id="3" name="object 3"/>
          <p:cNvSpPr/>
          <p:nvPr/>
        </p:nvSpPr>
        <p:spPr>
          <a:xfrm>
            <a:off x="8068055" y="6992111"/>
            <a:ext cx="1524000" cy="230504"/>
          </a:xfrm>
          <a:custGeom>
            <a:avLst/>
            <a:gdLst/>
            <a:ahLst/>
            <a:cxnLst/>
            <a:rect l="l" t="t" r="r" b="b"/>
            <a:pathLst>
              <a:path w="1524000" h="230504">
                <a:moveTo>
                  <a:pt x="0" y="0"/>
                </a:moveTo>
                <a:lnTo>
                  <a:pt x="0" y="230123"/>
                </a:lnTo>
                <a:lnTo>
                  <a:pt x="1523999" y="230123"/>
                </a:lnTo>
                <a:lnTo>
                  <a:pt x="1523999"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366077" y="1169373"/>
            <a:ext cx="5474335" cy="307777"/>
          </a:xfrm>
          <a:prstGeom prst="rect">
            <a:avLst/>
          </a:prstGeom>
        </p:spPr>
        <p:txBody>
          <a:bodyPr vert="horz" wrap="square" lIns="0" tIns="0" rIns="0" bIns="0" rtlCol="0">
            <a:spAutoFit/>
          </a:bodyPr>
          <a:lstStyle/>
          <a:p>
            <a:pPr marL="12700">
              <a:lnSpc>
                <a:spcPct val="100000"/>
              </a:lnSpc>
            </a:pPr>
            <a:r>
              <a:rPr sz="2000" b="1" spc="-20" dirty="0">
                <a:latin typeface="Arial Narrow"/>
                <a:cs typeface="Arial Narrow"/>
              </a:rPr>
              <a:t>Treatment of Bowel and Bladder Incontinence</a:t>
            </a:r>
          </a:p>
        </p:txBody>
      </p:sp>
      <p:sp>
        <p:nvSpPr>
          <p:cNvPr id="5" name="object 5"/>
          <p:cNvSpPr txBox="1"/>
          <p:nvPr/>
        </p:nvSpPr>
        <p:spPr>
          <a:xfrm>
            <a:off x="76200" y="1828800"/>
            <a:ext cx="9982200" cy="4599721"/>
          </a:xfrm>
          <a:prstGeom prst="rect">
            <a:avLst/>
          </a:prstGeom>
        </p:spPr>
        <p:txBody>
          <a:bodyPr vert="horz" wrap="square" lIns="0" tIns="0" rIns="0" bIns="0" rtlCol="0">
            <a:spAutoFit/>
          </a:bodyPr>
          <a:lstStyle/>
          <a:p>
            <a:pPr marL="364092" lvl="1" indent="-285750" fontAlgn="base">
              <a:lnSpc>
                <a:spcPct val="90000"/>
              </a:lnSpc>
              <a:spcBef>
                <a:spcPts val="325"/>
              </a:spcBef>
              <a:spcAft>
                <a:spcPct val="0"/>
              </a:spcAft>
              <a:buClr>
                <a:srgbClr val="2DA2BF"/>
              </a:buClr>
              <a:buFont typeface="Arial" panose="020B0604020202020204" pitchFamily="34" charset="0"/>
              <a:buChar char="•"/>
              <a:tabLst>
                <a:tab pos="304165" algn="l"/>
              </a:tabLst>
            </a:pPr>
            <a:r>
              <a:rPr dirty="0">
                <a:solidFill>
                  <a:prstClr val="black"/>
                </a:solidFill>
                <a:latin typeface="Arial Narrow" panose="020B0606020202030204" pitchFamily="34" charset="0"/>
              </a:rPr>
              <a:t>Recommend assessment of bladder function in acutely hospitalized stroke patients. Specifically:</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100" dirty="0">
              <a:solidFill>
                <a:prstClr val="black"/>
              </a:solidFill>
              <a:latin typeface="Arial Narrow" panose="020B0606020202030204" pitchFamily="34" charset="0"/>
            </a:endParaRPr>
          </a:p>
          <a:p>
            <a:pPr marL="878442" lvl="2" indent="-342900" fontAlgn="base">
              <a:lnSpc>
                <a:spcPct val="90000"/>
              </a:lnSpc>
              <a:spcBef>
                <a:spcPts val="325"/>
              </a:spcBef>
              <a:spcAft>
                <a:spcPct val="0"/>
              </a:spcAft>
              <a:buClr>
                <a:srgbClr val="2DA2BF"/>
              </a:buClr>
              <a:buFont typeface="Courier New" panose="02070309020205020404" pitchFamily="49" charset="0"/>
              <a:buChar char="o"/>
              <a:tabLst>
                <a:tab pos="669925" algn="l"/>
              </a:tabLst>
            </a:pPr>
            <a:r>
              <a:rPr dirty="0">
                <a:solidFill>
                  <a:prstClr val="black"/>
                </a:solidFill>
                <a:latin typeface="Arial Narrow" panose="020B0606020202030204" pitchFamily="34" charset="0"/>
              </a:rPr>
              <a:t>A history of urological issues prior to stroke should be obtained. </a:t>
            </a:r>
            <a:r>
              <a:rPr dirty="0">
                <a:solidFill>
                  <a:srgbClr val="FF0000"/>
                </a:solidFill>
                <a:latin typeface="Arial Narrow" panose="020B0606020202030204" pitchFamily="34" charset="0"/>
              </a:rPr>
              <a:t>(Class I, LOE B)</a:t>
            </a:r>
          </a:p>
          <a:p>
            <a:pPr marL="878442" marR="5080" lvl="2" indent="-342900" fontAlgn="base">
              <a:lnSpc>
                <a:spcPct val="90000"/>
              </a:lnSpc>
              <a:spcBef>
                <a:spcPts val="325"/>
              </a:spcBef>
              <a:spcAft>
                <a:spcPct val="0"/>
              </a:spcAft>
              <a:buClr>
                <a:srgbClr val="2DA2BF"/>
              </a:buClr>
              <a:buFont typeface="Courier New" panose="02070309020205020404" pitchFamily="49" charset="0"/>
              <a:buChar char="o"/>
              <a:tabLst>
                <a:tab pos="669925" algn="l"/>
              </a:tabLst>
            </a:pPr>
            <a:r>
              <a:rPr dirty="0">
                <a:solidFill>
                  <a:prstClr val="black"/>
                </a:solidFill>
                <a:latin typeface="Arial Narrow" panose="020B0606020202030204" pitchFamily="34" charset="0"/>
              </a:rPr>
              <a:t>Assessment of urinary retention through bladder scanning or intermittent catheterizations post voiding while recording volumes is recommended for patients with urinary incontinence or retention.</a:t>
            </a:r>
            <a:r>
              <a:rPr lang="nl-BE" dirty="0">
                <a:solidFill>
                  <a:prstClr val="black"/>
                </a:solidFill>
                <a:latin typeface="Arial Narrow" panose="020B0606020202030204" pitchFamily="34" charset="0"/>
              </a:rPr>
              <a:t> </a:t>
            </a:r>
            <a:r>
              <a:rPr dirty="0">
                <a:solidFill>
                  <a:srgbClr val="FF0000"/>
                </a:solidFill>
                <a:latin typeface="Arial Narrow" panose="020B0606020202030204" pitchFamily="34" charset="0"/>
              </a:rPr>
              <a:t>(Class I, LOE B)</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100" dirty="0">
              <a:solidFill>
                <a:prstClr val="black"/>
              </a:solidFill>
              <a:latin typeface="Arial Narrow" panose="020B0606020202030204" pitchFamily="34" charset="0"/>
            </a:endParaRPr>
          </a:p>
          <a:p>
            <a:pPr marL="421242" marR="258445" lvl="1" indent="-342900" fontAlgn="base">
              <a:lnSpc>
                <a:spcPct val="90000"/>
              </a:lnSpc>
              <a:spcBef>
                <a:spcPts val="325"/>
              </a:spcBef>
              <a:spcAft>
                <a:spcPct val="0"/>
              </a:spcAft>
              <a:buClr>
                <a:srgbClr val="2DA2BF"/>
              </a:buClr>
              <a:buFont typeface="Arial" panose="020B0604020202020204" pitchFamily="34" charset="0"/>
              <a:buChar char="•"/>
              <a:tabLst>
                <a:tab pos="304165" algn="l"/>
              </a:tabLst>
            </a:pPr>
            <a:r>
              <a:rPr dirty="0">
                <a:solidFill>
                  <a:prstClr val="black"/>
                </a:solidFill>
                <a:latin typeface="Arial Narrow" panose="020B0606020202030204" pitchFamily="34" charset="0"/>
              </a:rPr>
              <a:t>Removal of the foley catheter (if any) within 24 hours after admission for acute stroke is recommended, based on the CDC recommendations for all hospitalized patients. </a:t>
            </a:r>
            <a:r>
              <a:rPr dirty="0">
                <a:solidFill>
                  <a:srgbClr val="FF0000"/>
                </a:solidFill>
                <a:latin typeface="Arial Narrow" panose="020B0606020202030204" pitchFamily="34" charset="0"/>
              </a:rPr>
              <a:t>(Class I, LOE B)</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100" dirty="0">
              <a:solidFill>
                <a:prstClr val="black"/>
              </a:solidFill>
              <a:latin typeface="Arial Narrow" panose="020B0606020202030204" pitchFamily="34" charset="0"/>
            </a:endParaRPr>
          </a:p>
          <a:p>
            <a:pPr marL="421242" marR="428625"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dirty="0">
                <a:solidFill>
                  <a:prstClr val="black"/>
                </a:solidFill>
                <a:latin typeface="Arial Narrow" panose="020B0606020202030204" pitchFamily="34" charset="0"/>
              </a:rPr>
              <a:t>It is reasonable to use the following treatment interventions to improve bladder incontinence in stroke patients: </a:t>
            </a:r>
            <a:r>
              <a:rPr dirty="0">
                <a:solidFill>
                  <a:srgbClr val="FF0000"/>
                </a:solidFill>
                <a:latin typeface="Arial Narrow" panose="020B0606020202030204" pitchFamily="34" charset="0"/>
              </a:rPr>
              <a:t>(Class IIa, LOE B)</a:t>
            </a:r>
          </a:p>
          <a:p>
            <a:pPr marL="878442" lvl="2" indent="-342900" fontAlgn="base">
              <a:lnSpc>
                <a:spcPct val="90000"/>
              </a:lnSpc>
              <a:spcBef>
                <a:spcPts val="325"/>
              </a:spcBef>
              <a:spcAft>
                <a:spcPct val="0"/>
              </a:spcAft>
              <a:buClr>
                <a:srgbClr val="2DA2BF"/>
              </a:buClr>
              <a:buFont typeface="Courier New" panose="02070309020205020404" pitchFamily="49" charset="0"/>
              <a:buChar char="o"/>
              <a:tabLst>
                <a:tab pos="669925" algn="l"/>
              </a:tabLst>
            </a:pPr>
            <a:r>
              <a:rPr dirty="0">
                <a:solidFill>
                  <a:prstClr val="black"/>
                </a:solidFill>
                <a:latin typeface="Arial Narrow" panose="020B0606020202030204" pitchFamily="34" charset="0"/>
              </a:rPr>
              <a:t>Prompted voiding;</a:t>
            </a:r>
          </a:p>
          <a:p>
            <a:pPr marL="878442" lvl="2" indent="-342900" fontAlgn="base">
              <a:lnSpc>
                <a:spcPct val="90000"/>
              </a:lnSpc>
              <a:spcBef>
                <a:spcPts val="325"/>
              </a:spcBef>
              <a:spcAft>
                <a:spcPct val="0"/>
              </a:spcAft>
              <a:buClr>
                <a:srgbClr val="2DA2BF"/>
              </a:buClr>
              <a:buFont typeface="Courier New" panose="02070309020205020404" pitchFamily="49" charset="0"/>
              <a:buChar char="o"/>
              <a:tabLst>
                <a:tab pos="669925" algn="l"/>
              </a:tabLst>
            </a:pPr>
            <a:r>
              <a:rPr dirty="0">
                <a:solidFill>
                  <a:prstClr val="black"/>
                </a:solidFill>
                <a:latin typeface="Arial Narrow" panose="020B0606020202030204" pitchFamily="34" charset="0"/>
              </a:rPr>
              <a:t>Pelvic floor muscle training (after discharge home)</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100" dirty="0">
              <a:solidFill>
                <a:prstClr val="black"/>
              </a:solidFill>
              <a:latin typeface="Arial Narrow" panose="020B0606020202030204" pitchFamily="34" charset="0"/>
            </a:endParaRPr>
          </a:p>
          <a:p>
            <a:pPr marL="421242" marR="55244"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dirty="0">
                <a:solidFill>
                  <a:prstClr val="black"/>
                </a:solidFill>
                <a:latin typeface="Arial Narrow" panose="020B0606020202030204" pitchFamily="34" charset="0"/>
              </a:rPr>
              <a:t>It may be reasonable to assess prior bowel function in acutely hospitalized stroke patients and include the following: </a:t>
            </a:r>
            <a:r>
              <a:rPr dirty="0">
                <a:solidFill>
                  <a:srgbClr val="FF0000"/>
                </a:solidFill>
                <a:latin typeface="Arial Narrow" panose="020B0606020202030204" pitchFamily="34" charset="0"/>
              </a:rPr>
              <a:t>(Class IIb, LOE C)</a:t>
            </a:r>
          </a:p>
          <a:p>
            <a:pPr marL="878442" lvl="2" indent="-342900" fontAlgn="base">
              <a:lnSpc>
                <a:spcPct val="90000"/>
              </a:lnSpc>
              <a:spcBef>
                <a:spcPts val="325"/>
              </a:spcBef>
              <a:spcAft>
                <a:spcPct val="0"/>
              </a:spcAft>
              <a:buClr>
                <a:srgbClr val="2DA2BF"/>
              </a:buClr>
              <a:buFont typeface="Courier New" panose="02070309020205020404" pitchFamily="49" charset="0"/>
              <a:buChar char="o"/>
              <a:tabLst>
                <a:tab pos="669925" algn="l"/>
              </a:tabLst>
            </a:pPr>
            <a:r>
              <a:rPr dirty="0">
                <a:solidFill>
                  <a:prstClr val="black"/>
                </a:solidFill>
                <a:latin typeface="Arial Narrow" panose="020B0606020202030204" pitchFamily="34" charset="0"/>
              </a:rPr>
              <a:t>Stool consistency, frequency, and timing (pre-stroke).</a:t>
            </a:r>
          </a:p>
          <a:p>
            <a:pPr marL="878442" lvl="2" indent="-342900" fontAlgn="base">
              <a:lnSpc>
                <a:spcPct val="90000"/>
              </a:lnSpc>
              <a:spcBef>
                <a:spcPts val="325"/>
              </a:spcBef>
              <a:spcAft>
                <a:spcPct val="0"/>
              </a:spcAft>
              <a:buClr>
                <a:srgbClr val="2DA2BF"/>
              </a:buClr>
              <a:buFont typeface="Courier New" panose="02070309020205020404" pitchFamily="49" charset="0"/>
              <a:buChar char="o"/>
              <a:tabLst>
                <a:tab pos="669925" algn="l"/>
              </a:tabLst>
            </a:pPr>
            <a:r>
              <a:rPr dirty="0">
                <a:solidFill>
                  <a:prstClr val="black"/>
                </a:solidFill>
                <a:latin typeface="Arial Narrow" panose="020B0606020202030204" pitchFamily="34" charset="0"/>
              </a:rPr>
              <a:t>Bowel care practices prior to stroke.</a:t>
            </a:r>
          </a:p>
        </p:txBody>
      </p:sp>
      <p:sp>
        <p:nvSpPr>
          <p:cNvPr id="10" name="object 7"/>
          <p:cNvSpPr txBox="1">
            <a:spLocks noGrp="1"/>
          </p:cNvSpPr>
          <p:nvPr>
            <p:ph type="dt" sz="half" idx="4294967295"/>
          </p:nvPr>
        </p:nvSpPr>
        <p:spPr>
          <a:xfrm>
            <a:off x="228600" y="7222615"/>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sp>
        <p:nvSpPr>
          <p:cNvPr id="11" name="Titel 1"/>
          <p:cNvSpPr txBox="1">
            <a:spLocks/>
          </p:cNvSpPr>
          <p:nvPr/>
        </p:nvSpPr>
        <p:spPr bwMode="auto">
          <a:xfrm>
            <a:off x="2472112" y="533400"/>
            <a:ext cx="5711470" cy="457200"/>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bodyPr>
          <a:lstStyle>
            <a:lvl1pPr algn="l" defTabSz="1005597" rtl="0" eaLnBrk="1" fontAlgn="base" hangingPunct="1">
              <a:spcBef>
                <a:spcPct val="0"/>
              </a:spcBef>
              <a:spcAft>
                <a:spcPct val="0"/>
              </a:spcAft>
              <a:defRPr sz="3850" b="1">
                <a:solidFill>
                  <a:schemeClr val="bg2"/>
                </a:solidFill>
                <a:latin typeface="+mj-lt"/>
                <a:ea typeface="+mj-ea"/>
                <a:cs typeface="+mj-cs"/>
              </a:defRPr>
            </a:lvl1pPr>
            <a:lvl2pPr algn="l" defTabSz="1005597" rtl="0" eaLnBrk="1" fontAlgn="base" hangingPunct="1">
              <a:spcBef>
                <a:spcPct val="0"/>
              </a:spcBef>
              <a:spcAft>
                <a:spcPct val="0"/>
              </a:spcAft>
              <a:defRPr sz="3850" b="1">
                <a:solidFill>
                  <a:schemeClr val="bg2"/>
                </a:solidFill>
                <a:latin typeface="Gill Sans Std" pitchFamily="34" charset="0"/>
              </a:defRPr>
            </a:lvl2pPr>
            <a:lvl3pPr algn="l" defTabSz="1005597" rtl="0" eaLnBrk="1" fontAlgn="base" hangingPunct="1">
              <a:spcBef>
                <a:spcPct val="0"/>
              </a:spcBef>
              <a:spcAft>
                <a:spcPct val="0"/>
              </a:spcAft>
              <a:defRPr sz="3850" b="1">
                <a:solidFill>
                  <a:schemeClr val="bg2"/>
                </a:solidFill>
                <a:latin typeface="Gill Sans Std" pitchFamily="34" charset="0"/>
              </a:defRPr>
            </a:lvl3pPr>
            <a:lvl4pPr algn="l" defTabSz="1005597" rtl="0" eaLnBrk="1" fontAlgn="base" hangingPunct="1">
              <a:spcBef>
                <a:spcPct val="0"/>
              </a:spcBef>
              <a:spcAft>
                <a:spcPct val="0"/>
              </a:spcAft>
              <a:defRPr sz="3850" b="1">
                <a:solidFill>
                  <a:schemeClr val="bg2"/>
                </a:solidFill>
                <a:latin typeface="Gill Sans Std" pitchFamily="34" charset="0"/>
              </a:defRPr>
            </a:lvl4pPr>
            <a:lvl5pPr algn="l" defTabSz="1005597" rtl="0" eaLnBrk="1" fontAlgn="base" hangingPunct="1">
              <a:spcBef>
                <a:spcPct val="0"/>
              </a:spcBef>
              <a:spcAft>
                <a:spcPct val="0"/>
              </a:spcAft>
              <a:defRPr sz="3850" b="1">
                <a:solidFill>
                  <a:schemeClr val="bg2"/>
                </a:solidFill>
                <a:latin typeface="Gill Sans Std" pitchFamily="34" charset="0"/>
              </a:defRPr>
            </a:lvl5pPr>
            <a:lvl6pPr marL="440810" algn="l" defTabSz="1005597" rtl="0" eaLnBrk="1" fontAlgn="base" hangingPunct="1">
              <a:spcBef>
                <a:spcPct val="0"/>
              </a:spcBef>
              <a:spcAft>
                <a:spcPct val="0"/>
              </a:spcAft>
              <a:defRPr sz="3850" b="1">
                <a:solidFill>
                  <a:schemeClr val="bg2"/>
                </a:solidFill>
                <a:latin typeface="Gill Sans Std" pitchFamily="34" charset="0"/>
              </a:defRPr>
            </a:lvl6pPr>
            <a:lvl7pPr marL="881619" algn="l" defTabSz="1005597" rtl="0" eaLnBrk="1" fontAlgn="base" hangingPunct="1">
              <a:spcBef>
                <a:spcPct val="0"/>
              </a:spcBef>
              <a:spcAft>
                <a:spcPct val="0"/>
              </a:spcAft>
              <a:defRPr sz="3850" b="1">
                <a:solidFill>
                  <a:schemeClr val="bg2"/>
                </a:solidFill>
                <a:latin typeface="Gill Sans Std" pitchFamily="34" charset="0"/>
              </a:defRPr>
            </a:lvl7pPr>
            <a:lvl8pPr marL="1322428" algn="l" defTabSz="1005597" rtl="0" eaLnBrk="1" fontAlgn="base" hangingPunct="1">
              <a:spcBef>
                <a:spcPct val="0"/>
              </a:spcBef>
              <a:spcAft>
                <a:spcPct val="0"/>
              </a:spcAft>
              <a:defRPr sz="3850" b="1">
                <a:solidFill>
                  <a:schemeClr val="bg2"/>
                </a:solidFill>
                <a:latin typeface="Gill Sans Std" pitchFamily="34" charset="0"/>
              </a:defRPr>
            </a:lvl8pPr>
            <a:lvl9pPr marL="1763237" algn="l" defTabSz="1005597" rtl="0" eaLnBrk="1" fontAlgn="base" hangingPunct="1">
              <a:spcBef>
                <a:spcPct val="0"/>
              </a:spcBef>
              <a:spcAft>
                <a:spcPct val="0"/>
              </a:spcAft>
              <a:defRPr sz="3850" b="1">
                <a:solidFill>
                  <a:schemeClr val="bg2"/>
                </a:solidFill>
                <a:latin typeface="Gill Sans Std" pitchFamily="34" charset="0"/>
              </a:defRPr>
            </a:lvl9pPr>
          </a:lstStyle>
          <a:p>
            <a:pPr defTabSz="914400"/>
            <a:r>
              <a:rPr lang="en-US" sz="2000" dirty="0">
                <a:solidFill>
                  <a:prstClr val="black"/>
                </a:solidFill>
                <a:latin typeface="Arial Narrow" panose="020B0606020202030204" pitchFamily="34" charset="0"/>
                <a:ea typeface="+mn-ea"/>
                <a:cs typeface="+mn-cs"/>
              </a:rPr>
              <a:t>Prevention and medical management of comorbidities </a:t>
            </a:r>
            <a:br>
              <a:rPr lang="en-US" sz="2000" dirty="0">
                <a:solidFill>
                  <a:prstClr val="black"/>
                </a:solidFill>
                <a:latin typeface="Arial Narrow" panose="020B0606020202030204" pitchFamily="34" charset="0"/>
                <a:ea typeface="+mn-ea"/>
                <a:cs typeface="+mn-cs"/>
              </a:rPr>
            </a:br>
            <a:endParaRPr lang="nl-BE" sz="2000" dirty="0">
              <a:solidFill>
                <a:prstClr val="black"/>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207367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8055" y="6992111"/>
            <a:ext cx="1524000" cy="230504"/>
          </a:xfrm>
          <a:prstGeom prst="rect">
            <a:avLst/>
          </a:prstGeom>
        </p:spPr>
        <p:txBody>
          <a:bodyPr vert="horz" wrap="square" lIns="0" tIns="0" rIns="0" bIns="0" rtlCol="0">
            <a:spAutoFit/>
          </a:bodyPr>
          <a:lstStyle/>
          <a:p>
            <a:pPr marL="90805">
              <a:lnSpc>
                <a:spcPct val="100000"/>
              </a:lnSpc>
            </a:pPr>
            <a:r>
              <a:rPr sz="900" b="1" dirty="0">
                <a:solidFill>
                  <a:srgbClr val="FF0000"/>
                </a:solidFill>
                <a:latin typeface="Arial"/>
                <a:cs typeface="Arial"/>
              </a:rPr>
              <a:t>science</a:t>
            </a:r>
            <a:r>
              <a:rPr sz="900" b="1" spc="-20" dirty="0">
                <a:solidFill>
                  <a:srgbClr val="FF0000"/>
                </a:solidFill>
                <a:latin typeface="Arial"/>
                <a:cs typeface="Arial"/>
              </a:rPr>
              <a:t> </a:t>
            </a:r>
            <a:r>
              <a:rPr sz="900" b="1" dirty="0">
                <a:latin typeface="Arial"/>
                <a:cs typeface="Arial"/>
              </a:rPr>
              <a:t>is</a:t>
            </a:r>
            <a:r>
              <a:rPr sz="900" b="1" spc="-10" dirty="0">
                <a:latin typeface="Arial"/>
                <a:cs typeface="Arial"/>
              </a:rPr>
              <a:t> </a:t>
            </a:r>
            <a:r>
              <a:rPr sz="900" b="1" spc="15" dirty="0">
                <a:latin typeface="Arial"/>
                <a:cs typeface="Arial"/>
              </a:rPr>
              <a:t>w</a:t>
            </a:r>
            <a:r>
              <a:rPr sz="900" b="1" dirty="0">
                <a:latin typeface="Arial"/>
                <a:cs typeface="Arial"/>
              </a:rPr>
              <a:t>hy</a:t>
            </a:r>
            <a:endParaRPr sz="900">
              <a:latin typeface="Arial"/>
              <a:cs typeface="Arial"/>
            </a:endParaRPr>
          </a:p>
        </p:txBody>
      </p:sp>
      <p:sp>
        <p:nvSpPr>
          <p:cNvPr id="3" name="object 3"/>
          <p:cNvSpPr/>
          <p:nvPr/>
        </p:nvSpPr>
        <p:spPr>
          <a:xfrm>
            <a:off x="8068055" y="6992111"/>
            <a:ext cx="1524000" cy="230504"/>
          </a:xfrm>
          <a:custGeom>
            <a:avLst/>
            <a:gdLst/>
            <a:ahLst/>
            <a:cxnLst/>
            <a:rect l="l" t="t" r="r" b="b"/>
            <a:pathLst>
              <a:path w="1524000" h="230504">
                <a:moveTo>
                  <a:pt x="0" y="0"/>
                </a:moveTo>
                <a:lnTo>
                  <a:pt x="0" y="230123"/>
                </a:lnTo>
                <a:lnTo>
                  <a:pt x="1523999" y="230123"/>
                </a:lnTo>
                <a:lnTo>
                  <a:pt x="1523999"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457200" y="1586008"/>
            <a:ext cx="9448800" cy="2602251"/>
          </a:xfrm>
          <a:prstGeom prst="rect">
            <a:avLst/>
          </a:prstGeom>
        </p:spPr>
        <p:txBody>
          <a:bodyPr vert="horz" wrap="square" lIns="0" tIns="0" rIns="0" bIns="0" rtlCol="0">
            <a:spAutoFit/>
          </a:bodyPr>
          <a:lstStyle/>
          <a:p>
            <a:pPr marL="421242" marR="14351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Spasticity is classically defined as a velocity-dependent resistance to stretch of a muscle and is one component of the upper motor neuron syndrome.</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22606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Spasticity is correlated with activity limitations associated with hygiene, dressing, and pain.</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These activity limitations increase caregiver burden and reduce quality of life as measured by the EuroQol-5.</a:t>
            </a:r>
            <a:endParaRPr lang="nl-BE" sz="2300" dirty="0">
              <a:solidFill>
                <a:prstClr val="black"/>
              </a:solidFill>
              <a:latin typeface="Arial Narrow" panose="020B0606020202030204" pitchFamily="34" charset="0"/>
            </a:endParaRPr>
          </a:p>
          <a:p>
            <a:pPr marL="78342" marR="5080" lvl="1" fontAlgn="base">
              <a:lnSpc>
                <a:spcPct val="90000"/>
              </a:lnSpc>
              <a:spcBef>
                <a:spcPts val="325"/>
              </a:spcBef>
              <a:spcAft>
                <a:spcPct val="0"/>
              </a:spcAft>
              <a:buClr>
                <a:srgbClr val="2DA2BF"/>
              </a:buClr>
              <a:tabLst>
                <a:tab pos="299720" algn="l"/>
              </a:tabLst>
            </a:pPr>
            <a:endParaRPr lang="nl-BE" sz="1200" dirty="0">
              <a:solidFill>
                <a:prstClr val="black"/>
              </a:solidFill>
              <a:latin typeface="Arial Narrow" panose="020B0606020202030204" pitchFamily="34" charset="0"/>
            </a:endParaRPr>
          </a:p>
        </p:txBody>
      </p:sp>
      <p:sp>
        <p:nvSpPr>
          <p:cNvPr id="8" name="Rechthoek 7"/>
          <p:cNvSpPr/>
          <p:nvPr/>
        </p:nvSpPr>
        <p:spPr>
          <a:xfrm>
            <a:off x="2743200" y="381000"/>
            <a:ext cx="3982180" cy="400110"/>
          </a:xfrm>
          <a:prstGeom prst="rect">
            <a:avLst/>
          </a:prstGeom>
        </p:spPr>
        <p:txBody>
          <a:bodyPr wrap="none">
            <a:spAutoFit/>
          </a:bodyPr>
          <a:lstStyle/>
          <a:p>
            <a:pPr>
              <a:lnSpc>
                <a:spcPct val="100000"/>
              </a:lnSpc>
            </a:pPr>
            <a:r>
              <a:rPr lang="nl-BE" sz="2000" b="1" dirty="0" err="1">
                <a:solidFill>
                  <a:prstClr val="black"/>
                </a:solidFill>
                <a:latin typeface="Arial Narrow" panose="020B0606020202030204" pitchFamily="34" charset="0"/>
              </a:rPr>
              <a:t>Specific</a:t>
            </a:r>
            <a:r>
              <a:rPr lang="nl-BE" sz="2000" b="1" dirty="0">
                <a:solidFill>
                  <a:prstClr val="black"/>
                </a:solidFill>
                <a:latin typeface="Arial Narrow" panose="020B0606020202030204" pitchFamily="34" charset="0"/>
              </a:rPr>
              <a:t> </a:t>
            </a:r>
            <a:r>
              <a:rPr lang="nl-BE" sz="2000" b="1" dirty="0" err="1">
                <a:solidFill>
                  <a:prstClr val="black"/>
                </a:solidFill>
                <a:latin typeface="Arial Narrow" panose="020B0606020202030204" pitchFamily="34" charset="0"/>
              </a:rPr>
              <a:t>recommandations</a:t>
            </a:r>
            <a:r>
              <a:rPr lang="nl-BE" sz="2000" b="1" dirty="0">
                <a:solidFill>
                  <a:prstClr val="black"/>
                </a:solidFill>
                <a:latin typeface="Arial Narrow" panose="020B0606020202030204" pitchFamily="34" charset="0"/>
              </a:rPr>
              <a:t>: </a:t>
            </a:r>
            <a:r>
              <a:rPr lang="nl-BE" sz="2000" b="1" dirty="0" err="1">
                <a:solidFill>
                  <a:prstClr val="black"/>
                </a:solidFill>
                <a:latin typeface="Arial Narrow" panose="020B0606020202030204" pitchFamily="34" charset="0"/>
              </a:rPr>
              <a:t>Spasticity</a:t>
            </a:r>
            <a:endParaRPr lang="nl-BE" sz="2000" b="1" dirty="0">
              <a:solidFill>
                <a:prstClr val="black"/>
              </a:solidFill>
              <a:latin typeface="Arial Narrow" panose="020B0606020202030204" pitchFamily="34" charset="0"/>
            </a:endParaRPr>
          </a:p>
        </p:txBody>
      </p:sp>
      <p:sp>
        <p:nvSpPr>
          <p:cNvPr id="7" name="object 7"/>
          <p:cNvSpPr txBox="1">
            <a:spLocks noGrp="1"/>
          </p:cNvSpPr>
          <p:nvPr>
            <p:ph type="dt" sz="half" idx="4294967295"/>
          </p:nvPr>
        </p:nvSpPr>
        <p:spPr>
          <a:xfrm>
            <a:off x="228600" y="7222615"/>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pic>
        <p:nvPicPr>
          <p:cNvPr id="5" name="Afbeelding 4"/>
          <p:cNvPicPr>
            <a:picLocks noChangeAspect="1"/>
          </p:cNvPicPr>
          <p:nvPr/>
        </p:nvPicPr>
        <p:blipFill>
          <a:blip r:embed="rId3"/>
          <a:stretch>
            <a:fillRect/>
          </a:stretch>
        </p:blipFill>
        <p:spPr>
          <a:xfrm>
            <a:off x="838200" y="4188259"/>
            <a:ext cx="8463116" cy="3022542"/>
          </a:xfrm>
          <a:prstGeom prst="rect">
            <a:avLst/>
          </a:prstGeom>
        </p:spPr>
      </p:pic>
    </p:spTree>
    <p:extLst>
      <p:ext uri="{BB962C8B-B14F-4D97-AF65-F5344CB8AC3E}">
        <p14:creationId xmlns:p14="http://schemas.microsoft.com/office/powerpoint/2010/main" val="3424945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8055" y="6992111"/>
            <a:ext cx="1524000" cy="230504"/>
          </a:xfrm>
          <a:prstGeom prst="rect">
            <a:avLst/>
          </a:prstGeom>
        </p:spPr>
        <p:txBody>
          <a:bodyPr vert="horz" wrap="square" lIns="0" tIns="0" rIns="0" bIns="0" rtlCol="0">
            <a:spAutoFit/>
          </a:bodyPr>
          <a:lstStyle/>
          <a:p>
            <a:pPr marL="90805">
              <a:lnSpc>
                <a:spcPct val="100000"/>
              </a:lnSpc>
            </a:pPr>
            <a:r>
              <a:rPr sz="900" b="1" dirty="0">
                <a:solidFill>
                  <a:srgbClr val="FF0000"/>
                </a:solidFill>
                <a:latin typeface="Arial"/>
                <a:cs typeface="Arial"/>
              </a:rPr>
              <a:t>science</a:t>
            </a:r>
            <a:r>
              <a:rPr sz="900" b="1" spc="-20" dirty="0">
                <a:solidFill>
                  <a:srgbClr val="FF0000"/>
                </a:solidFill>
                <a:latin typeface="Arial"/>
                <a:cs typeface="Arial"/>
              </a:rPr>
              <a:t> </a:t>
            </a:r>
            <a:r>
              <a:rPr sz="900" b="1" dirty="0">
                <a:latin typeface="Arial"/>
                <a:cs typeface="Arial"/>
              </a:rPr>
              <a:t>is</a:t>
            </a:r>
            <a:r>
              <a:rPr sz="900" b="1" spc="-10" dirty="0">
                <a:latin typeface="Arial"/>
                <a:cs typeface="Arial"/>
              </a:rPr>
              <a:t> </a:t>
            </a:r>
            <a:r>
              <a:rPr sz="900" b="1" spc="15" dirty="0">
                <a:latin typeface="Arial"/>
                <a:cs typeface="Arial"/>
              </a:rPr>
              <a:t>w</a:t>
            </a:r>
            <a:r>
              <a:rPr sz="900" b="1" dirty="0">
                <a:latin typeface="Arial"/>
                <a:cs typeface="Arial"/>
              </a:rPr>
              <a:t>hy</a:t>
            </a:r>
            <a:endParaRPr sz="900">
              <a:latin typeface="Arial"/>
              <a:cs typeface="Arial"/>
            </a:endParaRPr>
          </a:p>
        </p:txBody>
      </p:sp>
      <p:sp>
        <p:nvSpPr>
          <p:cNvPr id="3" name="object 3"/>
          <p:cNvSpPr/>
          <p:nvPr/>
        </p:nvSpPr>
        <p:spPr>
          <a:xfrm>
            <a:off x="8068055" y="6992111"/>
            <a:ext cx="1524000" cy="230504"/>
          </a:xfrm>
          <a:custGeom>
            <a:avLst/>
            <a:gdLst/>
            <a:ahLst/>
            <a:cxnLst/>
            <a:rect l="l" t="t" r="r" b="b"/>
            <a:pathLst>
              <a:path w="1524000" h="230504">
                <a:moveTo>
                  <a:pt x="0" y="0"/>
                </a:moveTo>
                <a:lnTo>
                  <a:pt x="0" y="230123"/>
                </a:lnTo>
                <a:lnTo>
                  <a:pt x="1523999" y="230123"/>
                </a:lnTo>
                <a:lnTo>
                  <a:pt x="1523999"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457200" y="1586008"/>
            <a:ext cx="9448800" cy="3197798"/>
          </a:xfrm>
          <a:prstGeom prst="rect">
            <a:avLst/>
          </a:prstGeom>
        </p:spPr>
        <p:txBody>
          <a:bodyPr vert="horz" wrap="square" lIns="0" tIns="0" rIns="0" bIns="0" rtlCol="0">
            <a:spAutoFit/>
          </a:bodyPr>
          <a:lstStyle/>
          <a:p>
            <a:pPr marL="421242" marR="17145"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lang="en-US" sz="2300" dirty="0">
                <a:solidFill>
                  <a:prstClr val="black"/>
                </a:solidFill>
                <a:latin typeface="Arial Narrow" panose="020B0606020202030204" pitchFamily="34" charset="0"/>
              </a:rPr>
              <a:t>Targeted injection of botulinum toxin into localized upper limb muscles is recommended to reduce spasticity, improve passive or active range of motion, and improve dressing, hygiene and limb positioning. </a:t>
            </a:r>
            <a:r>
              <a:rPr lang="en-US" sz="2300" dirty="0">
                <a:solidFill>
                  <a:srgbClr val="FF0000"/>
                </a:solidFill>
                <a:latin typeface="Arial Narrow" panose="020B0606020202030204" pitchFamily="34" charset="0"/>
              </a:rPr>
              <a:t>(Class I, LOE A)</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lang="en-US" sz="1200" dirty="0">
              <a:solidFill>
                <a:prstClr val="black"/>
              </a:solidFill>
              <a:latin typeface="Arial Narrow" panose="020B0606020202030204" pitchFamily="34" charset="0"/>
            </a:endParaRPr>
          </a:p>
          <a:p>
            <a:pPr marL="421242" marR="69215"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lang="en-US" sz="2300" dirty="0">
                <a:solidFill>
                  <a:prstClr val="black"/>
                </a:solidFill>
                <a:latin typeface="Arial Narrow" panose="020B0606020202030204" pitchFamily="34" charset="0"/>
              </a:rPr>
              <a:t>Targeted injection of botulinum toxin into lower limb muscles is recommended to reduce spasticity that interferes with gait function. </a:t>
            </a:r>
            <a:r>
              <a:rPr lang="en-US" sz="2300" dirty="0">
                <a:solidFill>
                  <a:srgbClr val="FF0000"/>
                </a:solidFill>
                <a:latin typeface="Arial Narrow" panose="020B0606020202030204" pitchFamily="34" charset="0"/>
              </a:rPr>
              <a:t>(Class I, LOE A)</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lang="en-US" sz="1200" dirty="0">
              <a:solidFill>
                <a:prstClr val="black"/>
              </a:solidFill>
              <a:latin typeface="Arial Narrow" panose="020B0606020202030204" pitchFamily="34" charset="0"/>
            </a:endParaRPr>
          </a:p>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lang="en-US" sz="2300" dirty="0">
                <a:solidFill>
                  <a:prstClr val="black"/>
                </a:solidFill>
                <a:latin typeface="Arial Narrow" panose="020B0606020202030204" pitchFamily="34" charset="0"/>
              </a:rPr>
              <a:t>Oral </a:t>
            </a:r>
            <a:r>
              <a:rPr lang="en-US" sz="2300" dirty="0" err="1">
                <a:solidFill>
                  <a:prstClr val="black"/>
                </a:solidFill>
                <a:latin typeface="Arial Narrow" panose="020B0606020202030204" pitchFamily="34" charset="0"/>
              </a:rPr>
              <a:t>antispasticity</a:t>
            </a:r>
            <a:r>
              <a:rPr lang="en-US" sz="2300" dirty="0">
                <a:solidFill>
                  <a:prstClr val="black"/>
                </a:solidFill>
                <a:latin typeface="Arial Narrow" panose="020B0606020202030204" pitchFamily="34" charset="0"/>
              </a:rPr>
              <a:t> agents can be useful for generalized spastic dystonia, but may result in dose-limiting sedation or other side effects. </a:t>
            </a:r>
            <a:r>
              <a:rPr lang="en-US" sz="2300" dirty="0">
                <a:solidFill>
                  <a:srgbClr val="FF0000"/>
                </a:solidFill>
                <a:latin typeface="Arial Narrow" panose="020B0606020202030204" pitchFamily="34" charset="0"/>
              </a:rPr>
              <a:t>(Class </a:t>
            </a:r>
            <a:r>
              <a:rPr lang="en-US" sz="2300" dirty="0" err="1">
                <a:solidFill>
                  <a:srgbClr val="FF0000"/>
                </a:solidFill>
                <a:latin typeface="Arial Narrow" panose="020B0606020202030204" pitchFamily="34" charset="0"/>
              </a:rPr>
              <a:t>IIa</a:t>
            </a:r>
            <a:r>
              <a:rPr lang="en-US" sz="2300" dirty="0">
                <a:solidFill>
                  <a:srgbClr val="FF0000"/>
                </a:solidFill>
                <a:latin typeface="Arial Narrow" panose="020B0606020202030204" pitchFamily="34" charset="0"/>
              </a:rPr>
              <a:t>, LOE A)</a:t>
            </a:r>
          </a:p>
          <a:p>
            <a:pPr marL="299085" marR="5080" indent="-286385">
              <a:lnSpc>
                <a:spcPct val="100000"/>
              </a:lnSpc>
              <a:buFont typeface="Arial"/>
              <a:buChar char="•"/>
              <a:tabLst>
                <a:tab pos="299720" algn="l"/>
              </a:tabLst>
            </a:pPr>
            <a:endParaRPr lang="en-US" dirty="0">
              <a:latin typeface="Arial"/>
              <a:cs typeface="Arial"/>
            </a:endParaRPr>
          </a:p>
          <a:p>
            <a:pPr marL="78342" marR="5080" lvl="1" fontAlgn="base">
              <a:lnSpc>
                <a:spcPct val="90000"/>
              </a:lnSpc>
              <a:spcBef>
                <a:spcPts val="325"/>
              </a:spcBef>
              <a:spcAft>
                <a:spcPct val="0"/>
              </a:spcAft>
              <a:buClr>
                <a:srgbClr val="2DA2BF"/>
              </a:buClr>
              <a:tabLst>
                <a:tab pos="299720" algn="l"/>
              </a:tabLst>
            </a:pPr>
            <a:endParaRPr lang="nl-BE" sz="1200" dirty="0">
              <a:solidFill>
                <a:prstClr val="black"/>
              </a:solidFill>
              <a:latin typeface="Arial Narrow" panose="020B0606020202030204" pitchFamily="34" charset="0"/>
            </a:endParaRPr>
          </a:p>
        </p:txBody>
      </p:sp>
      <p:sp>
        <p:nvSpPr>
          <p:cNvPr id="8" name="Rechthoek 7"/>
          <p:cNvSpPr/>
          <p:nvPr/>
        </p:nvSpPr>
        <p:spPr>
          <a:xfrm>
            <a:off x="2743200" y="381000"/>
            <a:ext cx="3982180" cy="400110"/>
          </a:xfrm>
          <a:prstGeom prst="rect">
            <a:avLst/>
          </a:prstGeom>
        </p:spPr>
        <p:txBody>
          <a:bodyPr wrap="none">
            <a:spAutoFit/>
          </a:bodyPr>
          <a:lstStyle/>
          <a:p>
            <a:pPr>
              <a:lnSpc>
                <a:spcPct val="100000"/>
              </a:lnSpc>
            </a:pPr>
            <a:r>
              <a:rPr lang="nl-BE" sz="2000" b="1" dirty="0" err="1">
                <a:solidFill>
                  <a:prstClr val="black"/>
                </a:solidFill>
                <a:latin typeface="Arial Narrow" panose="020B0606020202030204" pitchFamily="34" charset="0"/>
              </a:rPr>
              <a:t>Specific</a:t>
            </a:r>
            <a:r>
              <a:rPr lang="nl-BE" sz="2000" b="1" dirty="0">
                <a:solidFill>
                  <a:prstClr val="black"/>
                </a:solidFill>
                <a:latin typeface="Arial Narrow" panose="020B0606020202030204" pitchFamily="34" charset="0"/>
              </a:rPr>
              <a:t> </a:t>
            </a:r>
            <a:r>
              <a:rPr lang="nl-BE" sz="2000" b="1" dirty="0" err="1">
                <a:solidFill>
                  <a:prstClr val="black"/>
                </a:solidFill>
                <a:latin typeface="Arial Narrow" panose="020B0606020202030204" pitchFamily="34" charset="0"/>
              </a:rPr>
              <a:t>recommendations</a:t>
            </a:r>
            <a:r>
              <a:rPr lang="nl-BE" sz="2000" b="1" dirty="0">
                <a:solidFill>
                  <a:prstClr val="black"/>
                </a:solidFill>
                <a:latin typeface="Arial Narrow" panose="020B0606020202030204" pitchFamily="34" charset="0"/>
              </a:rPr>
              <a:t>: </a:t>
            </a:r>
            <a:r>
              <a:rPr lang="nl-BE" sz="2000" b="1" dirty="0" err="1">
                <a:solidFill>
                  <a:prstClr val="black"/>
                </a:solidFill>
                <a:latin typeface="Arial Narrow" panose="020B0606020202030204" pitchFamily="34" charset="0"/>
              </a:rPr>
              <a:t>Spasticity</a:t>
            </a:r>
            <a:endParaRPr lang="nl-BE" sz="2000" b="1" dirty="0">
              <a:solidFill>
                <a:prstClr val="black"/>
              </a:solidFill>
              <a:latin typeface="Arial Narrow" panose="020B0606020202030204" pitchFamily="34" charset="0"/>
            </a:endParaRPr>
          </a:p>
        </p:txBody>
      </p:sp>
      <p:sp>
        <p:nvSpPr>
          <p:cNvPr id="7" name="object 7"/>
          <p:cNvSpPr txBox="1">
            <a:spLocks noGrp="1"/>
          </p:cNvSpPr>
          <p:nvPr>
            <p:ph type="dt" sz="half" idx="4294967295"/>
          </p:nvPr>
        </p:nvSpPr>
        <p:spPr>
          <a:xfrm>
            <a:off x="228600" y="7222615"/>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spTree>
    <p:extLst>
      <p:ext uri="{BB962C8B-B14F-4D97-AF65-F5344CB8AC3E}">
        <p14:creationId xmlns:p14="http://schemas.microsoft.com/office/powerpoint/2010/main" val="303069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8055" y="6992111"/>
            <a:ext cx="1524000" cy="230504"/>
          </a:xfrm>
          <a:prstGeom prst="rect">
            <a:avLst/>
          </a:prstGeom>
        </p:spPr>
        <p:txBody>
          <a:bodyPr vert="horz" wrap="square" lIns="0" tIns="0" rIns="0" bIns="0" rtlCol="0">
            <a:spAutoFit/>
          </a:bodyPr>
          <a:lstStyle/>
          <a:p>
            <a:pPr marL="90805">
              <a:lnSpc>
                <a:spcPct val="100000"/>
              </a:lnSpc>
            </a:pPr>
            <a:r>
              <a:rPr sz="900" b="1" dirty="0">
                <a:solidFill>
                  <a:srgbClr val="FF0000"/>
                </a:solidFill>
                <a:latin typeface="Arial"/>
                <a:cs typeface="Arial"/>
              </a:rPr>
              <a:t>science</a:t>
            </a:r>
            <a:r>
              <a:rPr sz="900" b="1" spc="-20" dirty="0">
                <a:solidFill>
                  <a:srgbClr val="FF0000"/>
                </a:solidFill>
                <a:latin typeface="Arial"/>
                <a:cs typeface="Arial"/>
              </a:rPr>
              <a:t> </a:t>
            </a:r>
            <a:r>
              <a:rPr sz="900" b="1" dirty="0">
                <a:latin typeface="Arial"/>
                <a:cs typeface="Arial"/>
              </a:rPr>
              <a:t>is</a:t>
            </a:r>
            <a:r>
              <a:rPr sz="900" b="1" spc="-10" dirty="0">
                <a:latin typeface="Arial"/>
                <a:cs typeface="Arial"/>
              </a:rPr>
              <a:t> </a:t>
            </a:r>
            <a:r>
              <a:rPr sz="900" b="1" spc="15" dirty="0">
                <a:latin typeface="Arial"/>
                <a:cs typeface="Arial"/>
              </a:rPr>
              <a:t>w</a:t>
            </a:r>
            <a:r>
              <a:rPr sz="900" b="1" dirty="0">
                <a:latin typeface="Arial"/>
                <a:cs typeface="Arial"/>
              </a:rPr>
              <a:t>hy</a:t>
            </a:r>
            <a:endParaRPr sz="900">
              <a:latin typeface="Arial"/>
              <a:cs typeface="Arial"/>
            </a:endParaRPr>
          </a:p>
        </p:txBody>
      </p:sp>
      <p:sp>
        <p:nvSpPr>
          <p:cNvPr id="3" name="object 3"/>
          <p:cNvSpPr/>
          <p:nvPr/>
        </p:nvSpPr>
        <p:spPr>
          <a:xfrm>
            <a:off x="8068055" y="6992111"/>
            <a:ext cx="1524000" cy="230504"/>
          </a:xfrm>
          <a:custGeom>
            <a:avLst/>
            <a:gdLst/>
            <a:ahLst/>
            <a:cxnLst/>
            <a:rect l="l" t="t" r="r" b="b"/>
            <a:pathLst>
              <a:path w="1524000" h="230504">
                <a:moveTo>
                  <a:pt x="0" y="0"/>
                </a:moveTo>
                <a:lnTo>
                  <a:pt x="0" y="230123"/>
                </a:lnTo>
                <a:lnTo>
                  <a:pt x="1523999" y="230123"/>
                </a:lnTo>
                <a:lnTo>
                  <a:pt x="1523999"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152400" y="1902696"/>
            <a:ext cx="9753600" cy="4650504"/>
          </a:xfrm>
          <a:prstGeom prst="rect">
            <a:avLst/>
          </a:prstGeom>
        </p:spPr>
        <p:txBody>
          <a:bodyPr vert="horz" wrap="square" lIns="0" tIns="0" rIns="0" bIns="0" rtlCol="0">
            <a:spAutoFit/>
          </a:bodyPr>
          <a:lstStyle/>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185420" algn="l"/>
                <a:tab pos="1035050" algn="l"/>
              </a:tabLst>
            </a:pPr>
            <a:r>
              <a:rPr sz="2000" dirty="0">
                <a:solidFill>
                  <a:prstClr val="black"/>
                </a:solidFill>
                <a:latin typeface="Arial Narrow" panose="020B0606020202030204" pitchFamily="34" charset="0"/>
              </a:rPr>
              <a:t>The evidence specific for fall prevention and interventions in persons with stroke is limited.</a:t>
            </a:r>
            <a:r>
              <a:rPr lang="nl-BE" sz="2000" dirty="0">
                <a:solidFill>
                  <a:prstClr val="black"/>
                </a:solidFill>
                <a:latin typeface="Arial Narrow" panose="020B0606020202030204" pitchFamily="34" charset="0"/>
              </a:rPr>
              <a:t> </a:t>
            </a:r>
            <a:r>
              <a:rPr sz="2000" dirty="0">
                <a:solidFill>
                  <a:prstClr val="black"/>
                </a:solidFill>
                <a:latin typeface="Arial Narrow" panose="020B0606020202030204" pitchFamily="34" charset="0"/>
              </a:rPr>
              <a:t>Most assessment tools and evidence-based recommendations are derived from studies on general population of older adults.</a:t>
            </a:r>
            <a:endParaRPr lang="nl-BE" sz="2000" dirty="0">
              <a:solidFill>
                <a:prstClr val="black"/>
              </a:solidFill>
              <a:latin typeface="Arial Narrow" panose="020B0606020202030204" pitchFamily="34" charset="0"/>
            </a:endParaRPr>
          </a:p>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185420" algn="l"/>
                <a:tab pos="1035050" algn="l"/>
              </a:tabLst>
            </a:pPr>
            <a:endParaRPr sz="1200" dirty="0">
              <a:solidFill>
                <a:prstClr val="black"/>
              </a:solidFill>
              <a:latin typeface="Arial Narrow" panose="020B0606020202030204" pitchFamily="34" charset="0"/>
            </a:endParaRPr>
          </a:p>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185420" algn="l"/>
              </a:tabLst>
            </a:pPr>
            <a:r>
              <a:rPr sz="2000" dirty="0">
                <a:solidFill>
                  <a:prstClr val="black"/>
                </a:solidFill>
                <a:latin typeface="Arial Narrow" panose="020B0606020202030204" pitchFamily="34" charset="0"/>
              </a:rPr>
              <a:t>It is recommended that persons with stroke discharged to community participate in exercise programs with balance training to reduce falls. </a:t>
            </a:r>
            <a:r>
              <a:rPr sz="2000" dirty="0">
                <a:solidFill>
                  <a:srgbClr val="FF0000"/>
                </a:solidFill>
                <a:latin typeface="Arial Narrow" panose="020B0606020202030204" pitchFamily="34" charset="0"/>
              </a:rPr>
              <a:t>(Class I, LOE B)</a:t>
            </a:r>
            <a:endParaRPr lang="nl-BE" sz="2000" dirty="0">
              <a:solidFill>
                <a:srgbClr val="FF0000"/>
              </a:solidFill>
              <a:latin typeface="Arial Narrow" panose="020B0606020202030204" pitchFamily="34" charset="0"/>
            </a:endParaRPr>
          </a:p>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185420" algn="l"/>
              </a:tabLst>
            </a:pPr>
            <a:endParaRPr sz="1200" dirty="0">
              <a:solidFill>
                <a:srgbClr val="FF0000"/>
              </a:solidFill>
              <a:latin typeface="Arial Narrow" panose="020B0606020202030204" pitchFamily="34" charset="0"/>
            </a:endParaRPr>
          </a:p>
          <a:p>
            <a:pPr marL="421242" marR="337185" lvl="1" indent="-342900" fontAlgn="base">
              <a:lnSpc>
                <a:spcPct val="90000"/>
              </a:lnSpc>
              <a:spcBef>
                <a:spcPts val="325"/>
              </a:spcBef>
              <a:spcAft>
                <a:spcPct val="0"/>
              </a:spcAft>
              <a:buClr>
                <a:srgbClr val="2DA2BF"/>
              </a:buClr>
              <a:buFont typeface="Arial" panose="020B0604020202020204" pitchFamily="34" charset="0"/>
              <a:buChar char="•"/>
              <a:tabLst>
                <a:tab pos="185420" algn="l"/>
              </a:tabLst>
            </a:pPr>
            <a:r>
              <a:rPr sz="2000" dirty="0">
                <a:solidFill>
                  <a:prstClr val="black"/>
                </a:solidFill>
                <a:latin typeface="Arial Narrow" panose="020B0606020202030204" pitchFamily="34" charset="0"/>
              </a:rPr>
              <a:t>It is recommended that persons with stroke be provided a formal fall prevention program during hospitalization. </a:t>
            </a:r>
            <a:r>
              <a:rPr sz="2000" dirty="0">
                <a:solidFill>
                  <a:srgbClr val="FF0000"/>
                </a:solidFill>
                <a:latin typeface="Arial Narrow" panose="020B0606020202030204" pitchFamily="34" charset="0"/>
              </a:rPr>
              <a:t>(Class I, LOE A)</a:t>
            </a:r>
            <a:endParaRPr lang="nl-BE" sz="2000" dirty="0">
              <a:solidFill>
                <a:srgbClr val="FF0000"/>
              </a:solidFill>
              <a:latin typeface="Arial Narrow" panose="020B0606020202030204" pitchFamily="34" charset="0"/>
            </a:endParaRPr>
          </a:p>
          <a:p>
            <a:pPr marL="421242" marR="337185" lvl="1" indent="-342900" fontAlgn="base">
              <a:lnSpc>
                <a:spcPct val="90000"/>
              </a:lnSpc>
              <a:spcBef>
                <a:spcPts val="325"/>
              </a:spcBef>
              <a:spcAft>
                <a:spcPct val="0"/>
              </a:spcAft>
              <a:buClr>
                <a:srgbClr val="2DA2BF"/>
              </a:buClr>
              <a:buFont typeface="Arial" panose="020B0604020202020204" pitchFamily="34" charset="0"/>
              <a:buChar char="•"/>
              <a:tabLst>
                <a:tab pos="185420" algn="l"/>
              </a:tabLst>
            </a:pPr>
            <a:endParaRPr sz="1200" dirty="0">
              <a:solidFill>
                <a:srgbClr val="FF0000"/>
              </a:solidFill>
              <a:latin typeface="Arial Narrow" panose="020B0606020202030204" pitchFamily="34" charset="0"/>
            </a:endParaRPr>
          </a:p>
          <a:p>
            <a:pPr marL="421242" marR="299085" lvl="1" indent="-342900" fontAlgn="base">
              <a:lnSpc>
                <a:spcPct val="90000"/>
              </a:lnSpc>
              <a:spcBef>
                <a:spcPts val="325"/>
              </a:spcBef>
              <a:spcAft>
                <a:spcPct val="0"/>
              </a:spcAft>
              <a:buClr>
                <a:srgbClr val="2DA2BF"/>
              </a:buClr>
              <a:buFont typeface="Arial" panose="020B0604020202020204" pitchFamily="34" charset="0"/>
              <a:buChar char="•"/>
              <a:tabLst>
                <a:tab pos="185420" algn="l"/>
              </a:tabLst>
            </a:pPr>
            <a:r>
              <a:rPr sz="2000" dirty="0">
                <a:solidFill>
                  <a:prstClr val="black"/>
                </a:solidFill>
                <a:latin typeface="Arial Narrow" panose="020B0606020202030204" pitchFamily="34" charset="0"/>
              </a:rPr>
              <a:t>It is reasonable that persons with stroke be evaluated for fall risk annually using an established instrument appropriate to the setting. </a:t>
            </a:r>
            <a:r>
              <a:rPr sz="2000" dirty="0">
                <a:solidFill>
                  <a:srgbClr val="FF0000"/>
                </a:solidFill>
                <a:latin typeface="Arial Narrow" panose="020B0606020202030204" pitchFamily="34" charset="0"/>
              </a:rPr>
              <a:t>(Class IIa, LOE B)</a:t>
            </a:r>
            <a:endParaRPr lang="nl-BE" sz="2000" dirty="0">
              <a:solidFill>
                <a:srgbClr val="FF0000"/>
              </a:solidFill>
              <a:latin typeface="Arial Narrow" panose="020B0606020202030204" pitchFamily="34" charset="0"/>
            </a:endParaRPr>
          </a:p>
          <a:p>
            <a:pPr marL="421242" marR="299085" lvl="1" indent="-342900" fontAlgn="base">
              <a:lnSpc>
                <a:spcPct val="90000"/>
              </a:lnSpc>
              <a:spcBef>
                <a:spcPts val="325"/>
              </a:spcBef>
              <a:spcAft>
                <a:spcPct val="0"/>
              </a:spcAft>
              <a:buClr>
                <a:srgbClr val="2DA2BF"/>
              </a:buClr>
              <a:buFont typeface="Arial" panose="020B0604020202020204" pitchFamily="34" charset="0"/>
              <a:buChar char="•"/>
              <a:tabLst>
                <a:tab pos="185420" algn="l"/>
              </a:tabLst>
            </a:pPr>
            <a:endParaRPr sz="1200" dirty="0">
              <a:solidFill>
                <a:srgbClr val="FF0000"/>
              </a:solidFill>
              <a:latin typeface="Arial Narrow" panose="020B0606020202030204" pitchFamily="34" charset="0"/>
            </a:endParaRPr>
          </a:p>
          <a:p>
            <a:pPr marL="421242" marR="6985" lvl="1" indent="-342900" fontAlgn="base">
              <a:lnSpc>
                <a:spcPct val="90000"/>
              </a:lnSpc>
              <a:spcBef>
                <a:spcPts val="325"/>
              </a:spcBef>
              <a:spcAft>
                <a:spcPct val="0"/>
              </a:spcAft>
              <a:buClr>
                <a:srgbClr val="2DA2BF"/>
              </a:buClr>
              <a:buFont typeface="Arial" panose="020B0604020202020204" pitchFamily="34" charset="0"/>
              <a:buChar char="•"/>
              <a:tabLst>
                <a:tab pos="185420" algn="l"/>
              </a:tabLst>
            </a:pPr>
            <a:r>
              <a:rPr sz="2000" dirty="0">
                <a:solidFill>
                  <a:prstClr val="black"/>
                </a:solidFill>
                <a:latin typeface="Arial Narrow" panose="020B0606020202030204" pitchFamily="34" charset="0"/>
              </a:rPr>
              <a:t>It is reasonable that persons with stroke, and their caregivers, receive information targeted to home and environmental modifications designed to reduce falls. </a:t>
            </a:r>
            <a:r>
              <a:rPr sz="2000" dirty="0">
                <a:solidFill>
                  <a:srgbClr val="FF0000"/>
                </a:solidFill>
                <a:latin typeface="Arial Narrow" panose="020B0606020202030204" pitchFamily="34" charset="0"/>
              </a:rPr>
              <a:t>(Class IIa, LOE B)</a:t>
            </a:r>
            <a:endParaRPr lang="nl-BE" sz="2000" dirty="0">
              <a:solidFill>
                <a:srgbClr val="FF0000"/>
              </a:solidFill>
              <a:latin typeface="Arial Narrow" panose="020B0606020202030204" pitchFamily="34" charset="0"/>
            </a:endParaRPr>
          </a:p>
          <a:p>
            <a:pPr marL="421242" marR="6985" lvl="1" indent="-342900" fontAlgn="base">
              <a:lnSpc>
                <a:spcPct val="90000"/>
              </a:lnSpc>
              <a:spcBef>
                <a:spcPts val="325"/>
              </a:spcBef>
              <a:spcAft>
                <a:spcPct val="0"/>
              </a:spcAft>
              <a:buClr>
                <a:srgbClr val="2DA2BF"/>
              </a:buClr>
              <a:buFont typeface="Arial" panose="020B0604020202020204" pitchFamily="34" charset="0"/>
              <a:buChar char="•"/>
              <a:tabLst>
                <a:tab pos="185420" algn="l"/>
              </a:tabLst>
            </a:pPr>
            <a:endParaRPr sz="1200" dirty="0">
              <a:solidFill>
                <a:srgbClr val="FF0000"/>
              </a:solidFill>
              <a:latin typeface="Arial Narrow" panose="020B0606020202030204" pitchFamily="34" charset="0"/>
            </a:endParaRPr>
          </a:p>
          <a:p>
            <a:pPr marL="421242" lvl="1" indent="-342900" fontAlgn="base">
              <a:lnSpc>
                <a:spcPct val="90000"/>
              </a:lnSpc>
              <a:spcBef>
                <a:spcPts val="325"/>
              </a:spcBef>
              <a:spcAft>
                <a:spcPct val="0"/>
              </a:spcAft>
              <a:buClr>
                <a:srgbClr val="2DA2BF"/>
              </a:buClr>
              <a:buFont typeface="Arial" panose="020B0604020202020204" pitchFamily="34" charset="0"/>
              <a:buChar char="•"/>
              <a:tabLst>
                <a:tab pos="185420" algn="l"/>
                <a:tab pos="5734685" algn="l"/>
              </a:tabLst>
            </a:pPr>
            <a:r>
              <a:rPr sz="2000" dirty="0">
                <a:solidFill>
                  <a:prstClr val="black"/>
                </a:solidFill>
                <a:latin typeface="Arial Narrow" panose="020B0606020202030204" pitchFamily="34" charset="0"/>
              </a:rPr>
              <a:t>Tai Chi training may be reasonable for fall prevention.</a:t>
            </a:r>
            <a:r>
              <a:rPr lang="nl-BE" sz="2000" dirty="0">
                <a:solidFill>
                  <a:prstClr val="black"/>
                </a:solidFill>
                <a:latin typeface="Arial Narrow" panose="020B0606020202030204" pitchFamily="34" charset="0"/>
              </a:rPr>
              <a:t> </a:t>
            </a:r>
            <a:r>
              <a:rPr sz="2000" dirty="0">
                <a:solidFill>
                  <a:srgbClr val="FF0000"/>
                </a:solidFill>
                <a:latin typeface="Arial Narrow" panose="020B0606020202030204" pitchFamily="34" charset="0"/>
              </a:rPr>
              <a:t>(Class IIb, B)</a:t>
            </a:r>
          </a:p>
        </p:txBody>
      </p:sp>
      <p:sp>
        <p:nvSpPr>
          <p:cNvPr id="9" name="object 7"/>
          <p:cNvSpPr txBox="1">
            <a:spLocks noGrp="1"/>
          </p:cNvSpPr>
          <p:nvPr>
            <p:ph type="dt" sz="half" idx="4294967295"/>
          </p:nvPr>
        </p:nvSpPr>
        <p:spPr>
          <a:xfrm>
            <a:off x="291230" y="7107363"/>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sp>
        <p:nvSpPr>
          <p:cNvPr id="10" name="Titel 1"/>
          <p:cNvSpPr txBox="1">
            <a:spLocks/>
          </p:cNvSpPr>
          <p:nvPr/>
        </p:nvSpPr>
        <p:spPr bwMode="auto">
          <a:xfrm>
            <a:off x="2472112" y="533400"/>
            <a:ext cx="5711470" cy="457200"/>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bodyPr>
          <a:lstStyle>
            <a:lvl1pPr algn="l" defTabSz="1005597" rtl="0" eaLnBrk="1" fontAlgn="base" hangingPunct="1">
              <a:spcBef>
                <a:spcPct val="0"/>
              </a:spcBef>
              <a:spcAft>
                <a:spcPct val="0"/>
              </a:spcAft>
              <a:defRPr sz="3850" b="1">
                <a:solidFill>
                  <a:schemeClr val="bg2"/>
                </a:solidFill>
                <a:latin typeface="+mj-lt"/>
                <a:ea typeface="+mj-ea"/>
                <a:cs typeface="+mj-cs"/>
              </a:defRPr>
            </a:lvl1pPr>
            <a:lvl2pPr algn="l" defTabSz="1005597" rtl="0" eaLnBrk="1" fontAlgn="base" hangingPunct="1">
              <a:spcBef>
                <a:spcPct val="0"/>
              </a:spcBef>
              <a:spcAft>
                <a:spcPct val="0"/>
              </a:spcAft>
              <a:defRPr sz="3850" b="1">
                <a:solidFill>
                  <a:schemeClr val="bg2"/>
                </a:solidFill>
                <a:latin typeface="Gill Sans Std" pitchFamily="34" charset="0"/>
              </a:defRPr>
            </a:lvl2pPr>
            <a:lvl3pPr algn="l" defTabSz="1005597" rtl="0" eaLnBrk="1" fontAlgn="base" hangingPunct="1">
              <a:spcBef>
                <a:spcPct val="0"/>
              </a:spcBef>
              <a:spcAft>
                <a:spcPct val="0"/>
              </a:spcAft>
              <a:defRPr sz="3850" b="1">
                <a:solidFill>
                  <a:schemeClr val="bg2"/>
                </a:solidFill>
                <a:latin typeface="Gill Sans Std" pitchFamily="34" charset="0"/>
              </a:defRPr>
            </a:lvl3pPr>
            <a:lvl4pPr algn="l" defTabSz="1005597" rtl="0" eaLnBrk="1" fontAlgn="base" hangingPunct="1">
              <a:spcBef>
                <a:spcPct val="0"/>
              </a:spcBef>
              <a:spcAft>
                <a:spcPct val="0"/>
              </a:spcAft>
              <a:defRPr sz="3850" b="1">
                <a:solidFill>
                  <a:schemeClr val="bg2"/>
                </a:solidFill>
                <a:latin typeface="Gill Sans Std" pitchFamily="34" charset="0"/>
              </a:defRPr>
            </a:lvl4pPr>
            <a:lvl5pPr algn="l" defTabSz="1005597" rtl="0" eaLnBrk="1" fontAlgn="base" hangingPunct="1">
              <a:spcBef>
                <a:spcPct val="0"/>
              </a:spcBef>
              <a:spcAft>
                <a:spcPct val="0"/>
              </a:spcAft>
              <a:defRPr sz="3850" b="1">
                <a:solidFill>
                  <a:schemeClr val="bg2"/>
                </a:solidFill>
                <a:latin typeface="Gill Sans Std" pitchFamily="34" charset="0"/>
              </a:defRPr>
            </a:lvl5pPr>
            <a:lvl6pPr marL="440810" algn="l" defTabSz="1005597" rtl="0" eaLnBrk="1" fontAlgn="base" hangingPunct="1">
              <a:spcBef>
                <a:spcPct val="0"/>
              </a:spcBef>
              <a:spcAft>
                <a:spcPct val="0"/>
              </a:spcAft>
              <a:defRPr sz="3850" b="1">
                <a:solidFill>
                  <a:schemeClr val="bg2"/>
                </a:solidFill>
                <a:latin typeface="Gill Sans Std" pitchFamily="34" charset="0"/>
              </a:defRPr>
            </a:lvl6pPr>
            <a:lvl7pPr marL="881619" algn="l" defTabSz="1005597" rtl="0" eaLnBrk="1" fontAlgn="base" hangingPunct="1">
              <a:spcBef>
                <a:spcPct val="0"/>
              </a:spcBef>
              <a:spcAft>
                <a:spcPct val="0"/>
              </a:spcAft>
              <a:defRPr sz="3850" b="1">
                <a:solidFill>
                  <a:schemeClr val="bg2"/>
                </a:solidFill>
                <a:latin typeface="Gill Sans Std" pitchFamily="34" charset="0"/>
              </a:defRPr>
            </a:lvl7pPr>
            <a:lvl8pPr marL="1322428" algn="l" defTabSz="1005597" rtl="0" eaLnBrk="1" fontAlgn="base" hangingPunct="1">
              <a:spcBef>
                <a:spcPct val="0"/>
              </a:spcBef>
              <a:spcAft>
                <a:spcPct val="0"/>
              </a:spcAft>
              <a:defRPr sz="3850" b="1">
                <a:solidFill>
                  <a:schemeClr val="bg2"/>
                </a:solidFill>
                <a:latin typeface="Gill Sans Std" pitchFamily="34" charset="0"/>
              </a:defRPr>
            </a:lvl8pPr>
            <a:lvl9pPr marL="1763237" algn="l" defTabSz="1005597" rtl="0" eaLnBrk="1" fontAlgn="base" hangingPunct="1">
              <a:spcBef>
                <a:spcPct val="0"/>
              </a:spcBef>
              <a:spcAft>
                <a:spcPct val="0"/>
              </a:spcAft>
              <a:defRPr sz="3850" b="1">
                <a:solidFill>
                  <a:schemeClr val="bg2"/>
                </a:solidFill>
                <a:latin typeface="Gill Sans Std" pitchFamily="34" charset="0"/>
              </a:defRPr>
            </a:lvl9pPr>
          </a:lstStyle>
          <a:p>
            <a:pPr defTabSz="914400"/>
            <a:r>
              <a:rPr lang="en-US" sz="2000" dirty="0">
                <a:solidFill>
                  <a:prstClr val="black"/>
                </a:solidFill>
                <a:latin typeface="Arial Narrow" panose="020B0606020202030204" pitchFamily="34" charset="0"/>
                <a:ea typeface="+mn-ea"/>
                <a:cs typeface="+mn-cs"/>
              </a:rPr>
              <a:t>Prevention and medical management of comorbidities </a:t>
            </a:r>
            <a:br>
              <a:rPr lang="en-US" sz="2000" dirty="0">
                <a:solidFill>
                  <a:prstClr val="black"/>
                </a:solidFill>
                <a:latin typeface="Arial Narrow" panose="020B0606020202030204" pitchFamily="34" charset="0"/>
                <a:ea typeface="+mn-ea"/>
                <a:cs typeface="+mn-cs"/>
              </a:rPr>
            </a:br>
            <a:endParaRPr lang="nl-BE" sz="2000" dirty="0">
              <a:solidFill>
                <a:prstClr val="black"/>
              </a:solidFill>
              <a:latin typeface="Arial Narrow" panose="020B0606020202030204" pitchFamily="34" charset="0"/>
              <a:ea typeface="+mn-ea"/>
              <a:cs typeface="+mn-cs"/>
            </a:endParaRPr>
          </a:p>
        </p:txBody>
      </p:sp>
      <p:sp>
        <p:nvSpPr>
          <p:cNvPr id="11" name="Tekstvak 10"/>
          <p:cNvSpPr txBox="1"/>
          <p:nvPr/>
        </p:nvSpPr>
        <p:spPr>
          <a:xfrm>
            <a:off x="533400" y="1295400"/>
            <a:ext cx="2438400" cy="400110"/>
          </a:xfrm>
          <a:prstGeom prst="rect">
            <a:avLst/>
          </a:prstGeom>
          <a:noFill/>
        </p:spPr>
        <p:txBody>
          <a:bodyPr wrap="square" rtlCol="0">
            <a:spAutoFit/>
          </a:bodyPr>
          <a:lstStyle/>
          <a:p>
            <a:r>
              <a:rPr lang="nl-BE" sz="2000" b="1" spc="-20" dirty="0">
                <a:latin typeface="Arial Narrow"/>
                <a:cs typeface="Arial Narrow"/>
              </a:rPr>
              <a:t>Prevention of Falls</a:t>
            </a:r>
          </a:p>
        </p:txBody>
      </p:sp>
    </p:spTree>
    <p:extLst>
      <p:ext uri="{BB962C8B-B14F-4D97-AF65-F5344CB8AC3E}">
        <p14:creationId xmlns:p14="http://schemas.microsoft.com/office/powerpoint/2010/main" val="354887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8055" y="6992111"/>
            <a:ext cx="1524000" cy="230504"/>
          </a:xfrm>
          <a:prstGeom prst="rect">
            <a:avLst/>
          </a:prstGeom>
        </p:spPr>
        <p:txBody>
          <a:bodyPr vert="horz" wrap="square" lIns="0" tIns="0" rIns="0" bIns="0" rtlCol="0">
            <a:spAutoFit/>
          </a:bodyPr>
          <a:lstStyle/>
          <a:p>
            <a:pPr marL="90805">
              <a:lnSpc>
                <a:spcPct val="100000"/>
              </a:lnSpc>
            </a:pPr>
            <a:r>
              <a:rPr sz="900" b="1" dirty="0">
                <a:solidFill>
                  <a:srgbClr val="FF0000"/>
                </a:solidFill>
                <a:latin typeface="Arial"/>
                <a:cs typeface="Arial"/>
              </a:rPr>
              <a:t>science</a:t>
            </a:r>
            <a:r>
              <a:rPr sz="900" b="1" spc="-20" dirty="0">
                <a:solidFill>
                  <a:srgbClr val="FF0000"/>
                </a:solidFill>
                <a:latin typeface="Arial"/>
                <a:cs typeface="Arial"/>
              </a:rPr>
              <a:t> </a:t>
            </a:r>
            <a:r>
              <a:rPr sz="900" b="1" dirty="0">
                <a:latin typeface="Arial"/>
                <a:cs typeface="Arial"/>
              </a:rPr>
              <a:t>is</a:t>
            </a:r>
            <a:r>
              <a:rPr sz="900" b="1" spc="-10" dirty="0">
                <a:latin typeface="Arial"/>
                <a:cs typeface="Arial"/>
              </a:rPr>
              <a:t> </a:t>
            </a:r>
            <a:r>
              <a:rPr sz="900" b="1" spc="15" dirty="0">
                <a:latin typeface="Arial"/>
                <a:cs typeface="Arial"/>
              </a:rPr>
              <a:t>w</a:t>
            </a:r>
            <a:r>
              <a:rPr sz="900" b="1" dirty="0">
                <a:latin typeface="Arial"/>
                <a:cs typeface="Arial"/>
              </a:rPr>
              <a:t>hy</a:t>
            </a:r>
            <a:endParaRPr sz="900">
              <a:latin typeface="Arial"/>
              <a:cs typeface="Arial"/>
            </a:endParaRPr>
          </a:p>
        </p:txBody>
      </p:sp>
      <p:sp>
        <p:nvSpPr>
          <p:cNvPr id="3" name="object 3"/>
          <p:cNvSpPr/>
          <p:nvPr/>
        </p:nvSpPr>
        <p:spPr>
          <a:xfrm>
            <a:off x="8068055" y="6992111"/>
            <a:ext cx="1524000" cy="230504"/>
          </a:xfrm>
          <a:custGeom>
            <a:avLst/>
            <a:gdLst/>
            <a:ahLst/>
            <a:cxnLst/>
            <a:rect l="l" t="t" r="r" b="b"/>
            <a:pathLst>
              <a:path w="1524000" h="230504">
                <a:moveTo>
                  <a:pt x="0" y="0"/>
                </a:moveTo>
                <a:lnTo>
                  <a:pt x="0" y="230123"/>
                </a:lnTo>
                <a:lnTo>
                  <a:pt x="1523999" y="230123"/>
                </a:lnTo>
                <a:lnTo>
                  <a:pt x="1523999"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457200" y="2332588"/>
            <a:ext cx="8265795" cy="2397579"/>
          </a:xfrm>
          <a:prstGeom prst="rect">
            <a:avLst/>
          </a:prstGeom>
        </p:spPr>
        <p:txBody>
          <a:bodyPr vert="horz" wrap="square" lIns="0" tIns="0" rIns="0" bIns="0" rtlCol="0">
            <a:spAutoFit/>
          </a:bodyPr>
          <a:lstStyle/>
          <a:p>
            <a:pPr marL="421242" marR="309880"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Stroke shares many risk factors with other forms of cardiovascular disease, such as hypertension, smoking, hyperlipidemia, and inactivity.</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With hospitalization for acute stroke brief, it is particularly important to address secondary prevention of stroke and other cardiovascular diseases during the post-acute rehabilitation phase of care.</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612775"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See the 2014 AHA/ASA secondary stroke prevention guidelines:</a:t>
            </a:r>
          </a:p>
        </p:txBody>
      </p:sp>
      <p:sp>
        <p:nvSpPr>
          <p:cNvPr id="5" name="object 5"/>
          <p:cNvSpPr txBox="1"/>
          <p:nvPr/>
        </p:nvSpPr>
        <p:spPr>
          <a:xfrm>
            <a:off x="457200" y="4953000"/>
            <a:ext cx="9601200" cy="738664"/>
          </a:xfrm>
          <a:prstGeom prst="rect">
            <a:avLst/>
          </a:prstGeom>
        </p:spPr>
        <p:txBody>
          <a:bodyPr vert="horz" wrap="square" lIns="0" tIns="0" rIns="0" bIns="0" rtlCol="0">
            <a:spAutoFit/>
          </a:bodyPr>
          <a:lstStyle/>
          <a:p>
            <a:pPr marL="299085" marR="5080" indent="-287020">
              <a:lnSpc>
                <a:spcPct val="100000"/>
              </a:lnSpc>
              <a:tabLst>
                <a:tab pos="299085" algn="l"/>
              </a:tabLst>
            </a:pPr>
            <a:r>
              <a:rPr sz="1200" dirty="0">
                <a:latin typeface="Arial"/>
                <a:cs typeface="Arial"/>
              </a:rPr>
              <a:t>–	</a:t>
            </a:r>
            <a:r>
              <a:rPr sz="1200" dirty="0" err="1">
                <a:latin typeface="Arial"/>
                <a:cs typeface="Arial"/>
              </a:rPr>
              <a:t>Ke</a:t>
            </a:r>
            <a:r>
              <a:rPr sz="1200" spc="-5" dirty="0" err="1">
                <a:latin typeface="Arial"/>
                <a:cs typeface="Arial"/>
              </a:rPr>
              <a:t>r</a:t>
            </a:r>
            <a:r>
              <a:rPr sz="1200" dirty="0" err="1">
                <a:latin typeface="Arial"/>
                <a:cs typeface="Arial"/>
              </a:rPr>
              <a:t>nan</a:t>
            </a:r>
            <a:r>
              <a:rPr sz="1200" spc="-30" dirty="0">
                <a:latin typeface="Arial"/>
                <a:cs typeface="Arial"/>
              </a:rPr>
              <a:t> </a:t>
            </a:r>
            <a:r>
              <a:rPr sz="1200" spc="40" dirty="0">
                <a:latin typeface="Arial"/>
                <a:cs typeface="Arial"/>
              </a:rPr>
              <a:t>W</a:t>
            </a:r>
            <a:r>
              <a:rPr sz="1200" spc="-5" dirty="0">
                <a:latin typeface="Arial"/>
                <a:cs typeface="Arial"/>
              </a:rPr>
              <a:t>N</a:t>
            </a:r>
            <a:r>
              <a:rPr sz="1200" dirty="0">
                <a:latin typeface="Arial"/>
                <a:cs typeface="Arial"/>
              </a:rPr>
              <a:t>,</a:t>
            </a:r>
            <a:r>
              <a:rPr sz="1200" spc="-35" dirty="0">
                <a:latin typeface="Arial"/>
                <a:cs typeface="Arial"/>
              </a:rPr>
              <a:t> </a:t>
            </a:r>
            <a:r>
              <a:rPr sz="1200" dirty="0">
                <a:latin typeface="Arial"/>
                <a:cs typeface="Arial"/>
              </a:rPr>
              <a:t>O</a:t>
            </a:r>
            <a:r>
              <a:rPr sz="1200" spc="-15" dirty="0">
                <a:latin typeface="Arial"/>
                <a:cs typeface="Arial"/>
              </a:rPr>
              <a:t>v</a:t>
            </a:r>
            <a:r>
              <a:rPr sz="1200" dirty="0">
                <a:latin typeface="Arial"/>
                <a:cs typeface="Arial"/>
              </a:rPr>
              <a:t>b</a:t>
            </a:r>
            <a:r>
              <a:rPr sz="1200" spc="-5" dirty="0">
                <a:latin typeface="Arial"/>
                <a:cs typeface="Arial"/>
              </a:rPr>
              <a:t>i</a:t>
            </a:r>
            <a:r>
              <a:rPr sz="1200" dirty="0">
                <a:latin typeface="Arial"/>
                <a:cs typeface="Arial"/>
              </a:rPr>
              <a:t>a</a:t>
            </a:r>
            <a:r>
              <a:rPr sz="1200" spc="-10" dirty="0">
                <a:latin typeface="Arial"/>
                <a:cs typeface="Arial"/>
              </a:rPr>
              <a:t>g</a:t>
            </a:r>
            <a:r>
              <a:rPr sz="1200" dirty="0">
                <a:latin typeface="Arial"/>
                <a:cs typeface="Arial"/>
              </a:rPr>
              <a:t>e</a:t>
            </a:r>
            <a:r>
              <a:rPr sz="1200" spc="-5" dirty="0">
                <a:latin typeface="Arial"/>
                <a:cs typeface="Arial"/>
              </a:rPr>
              <a:t>l</a:t>
            </a:r>
            <a:r>
              <a:rPr sz="1200" dirty="0">
                <a:latin typeface="Arial"/>
                <a:cs typeface="Arial"/>
              </a:rPr>
              <a:t>e</a:t>
            </a:r>
            <a:r>
              <a:rPr sz="1200" spc="-20" dirty="0">
                <a:latin typeface="Arial"/>
                <a:cs typeface="Arial"/>
              </a:rPr>
              <a:t> </a:t>
            </a:r>
            <a:r>
              <a:rPr sz="1200" dirty="0">
                <a:latin typeface="Arial"/>
                <a:cs typeface="Arial"/>
              </a:rPr>
              <a:t>B, B</a:t>
            </a:r>
            <a:r>
              <a:rPr sz="1200" spc="-5" dirty="0">
                <a:latin typeface="Arial"/>
                <a:cs typeface="Arial"/>
              </a:rPr>
              <a:t>l</a:t>
            </a:r>
            <a:r>
              <a:rPr sz="1200" dirty="0">
                <a:latin typeface="Arial"/>
                <a:cs typeface="Arial"/>
              </a:rPr>
              <a:t>ack</a:t>
            </a:r>
            <a:r>
              <a:rPr sz="1200" spc="-10" dirty="0">
                <a:latin typeface="Arial"/>
                <a:cs typeface="Arial"/>
              </a:rPr>
              <a:t> </a:t>
            </a:r>
            <a:r>
              <a:rPr sz="1200" spc="-5" dirty="0">
                <a:latin typeface="Arial"/>
                <a:cs typeface="Arial"/>
              </a:rPr>
              <a:t>HR</a:t>
            </a:r>
            <a:r>
              <a:rPr sz="1200" dirty="0">
                <a:latin typeface="Arial"/>
                <a:cs typeface="Arial"/>
              </a:rPr>
              <a:t>, B</a:t>
            </a:r>
            <a:r>
              <a:rPr sz="1200" spc="-5" dirty="0">
                <a:latin typeface="Arial"/>
                <a:cs typeface="Arial"/>
              </a:rPr>
              <a:t>r</a:t>
            </a:r>
            <a:r>
              <a:rPr sz="1200" dirty="0">
                <a:latin typeface="Arial"/>
                <a:cs typeface="Arial"/>
              </a:rPr>
              <a:t>a</a:t>
            </a:r>
            <a:r>
              <a:rPr sz="1200" spc="-15" dirty="0">
                <a:latin typeface="Arial"/>
                <a:cs typeface="Arial"/>
              </a:rPr>
              <a:t>v</a:t>
            </a:r>
            <a:r>
              <a:rPr sz="1200" dirty="0">
                <a:latin typeface="Arial"/>
                <a:cs typeface="Arial"/>
              </a:rPr>
              <a:t>ata</a:t>
            </a:r>
            <a:r>
              <a:rPr sz="1200" spc="-5" dirty="0">
                <a:latin typeface="Arial"/>
                <a:cs typeface="Arial"/>
              </a:rPr>
              <a:t> DM</a:t>
            </a:r>
            <a:r>
              <a:rPr sz="1200" dirty="0">
                <a:latin typeface="Arial"/>
                <a:cs typeface="Arial"/>
              </a:rPr>
              <a:t>, </a:t>
            </a:r>
            <a:r>
              <a:rPr sz="1200" spc="-5" dirty="0">
                <a:latin typeface="Arial"/>
                <a:cs typeface="Arial"/>
              </a:rPr>
              <a:t>C</a:t>
            </a:r>
            <a:r>
              <a:rPr sz="1200" dirty="0">
                <a:latin typeface="Arial"/>
                <a:cs typeface="Arial"/>
              </a:rPr>
              <a:t>h</a:t>
            </a:r>
            <a:r>
              <a:rPr sz="1200" spc="-5" dirty="0">
                <a:latin typeface="Arial"/>
                <a:cs typeface="Arial"/>
              </a:rPr>
              <a:t>i</a:t>
            </a:r>
            <a:r>
              <a:rPr sz="1200" spc="5" dirty="0">
                <a:latin typeface="Arial"/>
                <a:cs typeface="Arial"/>
              </a:rPr>
              <a:t>m</a:t>
            </a:r>
            <a:r>
              <a:rPr sz="1200" dirty="0">
                <a:latin typeface="Arial"/>
                <a:cs typeface="Arial"/>
              </a:rPr>
              <a:t>o</a:t>
            </a:r>
            <a:r>
              <a:rPr sz="1200" spc="-15" dirty="0">
                <a:latin typeface="Arial"/>
                <a:cs typeface="Arial"/>
              </a:rPr>
              <a:t>w</a:t>
            </a:r>
            <a:r>
              <a:rPr sz="1200" spc="-5" dirty="0">
                <a:latin typeface="Arial"/>
                <a:cs typeface="Arial"/>
              </a:rPr>
              <a:t>i</a:t>
            </a:r>
            <a:r>
              <a:rPr sz="1200" dirty="0">
                <a:latin typeface="Arial"/>
                <a:cs typeface="Arial"/>
              </a:rPr>
              <a:t>tz</a:t>
            </a:r>
            <a:r>
              <a:rPr sz="1200" spc="-10" dirty="0">
                <a:latin typeface="Arial"/>
                <a:cs typeface="Arial"/>
              </a:rPr>
              <a:t> </a:t>
            </a:r>
            <a:r>
              <a:rPr sz="1200" spc="-5" dirty="0">
                <a:latin typeface="Arial"/>
                <a:cs typeface="Arial"/>
              </a:rPr>
              <a:t>M</a:t>
            </a:r>
            <a:r>
              <a:rPr sz="1200" dirty="0">
                <a:latin typeface="Arial"/>
                <a:cs typeface="Arial"/>
              </a:rPr>
              <a:t>I, E</a:t>
            </a:r>
            <a:r>
              <a:rPr sz="1200" spc="-15" dirty="0">
                <a:latin typeface="Arial"/>
                <a:cs typeface="Arial"/>
              </a:rPr>
              <a:t>z</a:t>
            </a:r>
            <a:r>
              <a:rPr sz="1200" dirty="0">
                <a:latin typeface="Arial"/>
                <a:cs typeface="Arial"/>
              </a:rPr>
              <a:t>eko</a:t>
            </a:r>
            <a:r>
              <a:rPr sz="1200" spc="-15" dirty="0">
                <a:latin typeface="Arial"/>
                <a:cs typeface="Arial"/>
              </a:rPr>
              <a:t>w</a:t>
            </a:r>
            <a:r>
              <a:rPr sz="1200" spc="-5" dirty="0">
                <a:latin typeface="Arial"/>
                <a:cs typeface="Arial"/>
              </a:rPr>
              <a:t>i</a:t>
            </a:r>
            <a:r>
              <a:rPr sz="1200" dirty="0">
                <a:latin typeface="Arial"/>
                <a:cs typeface="Arial"/>
              </a:rPr>
              <a:t>tz </a:t>
            </a:r>
            <a:r>
              <a:rPr sz="1200" spc="-5" dirty="0">
                <a:latin typeface="Arial"/>
                <a:cs typeface="Arial"/>
              </a:rPr>
              <a:t>MD</a:t>
            </a:r>
            <a:r>
              <a:rPr sz="1200" dirty="0">
                <a:latin typeface="Arial"/>
                <a:cs typeface="Arial"/>
              </a:rPr>
              <a:t>,</a:t>
            </a:r>
            <a:r>
              <a:rPr sz="1200" spc="15" dirty="0">
                <a:latin typeface="Arial"/>
                <a:cs typeface="Arial"/>
              </a:rPr>
              <a:t> </a:t>
            </a:r>
            <a:r>
              <a:rPr sz="1200" spc="-5" dirty="0">
                <a:latin typeface="Arial"/>
                <a:cs typeface="Arial"/>
              </a:rPr>
              <a:t>F</a:t>
            </a:r>
            <a:r>
              <a:rPr sz="1200" dirty="0">
                <a:latin typeface="Arial"/>
                <a:cs typeface="Arial"/>
              </a:rPr>
              <a:t>ang</a:t>
            </a:r>
            <a:r>
              <a:rPr sz="1200" spc="-20" dirty="0">
                <a:latin typeface="Arial"/>
                <a:cs typeface="Arial"/>
              </a:rPr>
              <a:t> </a:t>
            </a:r>
            <a:r>
              <a:rPr sz="1200" spc="-5" dirty="0">
                <a:latin typeface="Arial"/>
                <a:cs typeface="Arial"/>
              </a:rPr>
              <a:t>MC</a:t>
            </a:r>
            <a:r>
              <a:rPr sz="1200" dirty="0">
                <a:latin typeface="Arial"/>
                <a:cs typeface="Arial"/>
              </a:rPr>
              <a:t>, </a:t>
            </a:r>
            <a:r>
              <a:rPr sz="1200" spc="-5" dirty="0">
                <a:latin typeface="Arial"/>
                <a:cs typeface="Arial"/>
              </a:rPr>
              <a:t>Fi</a:t>
            </a:r>
            <a:r>
              <a:rPr sz="1200" dirty="0">
                <a:latin typeface="Arial"/>
                <a:cs typeface="Arial"/>
              </a:rPr>
              <a:t>sher</a:t>
            </a:r>
            <a:r>
              <a:rPr sz="1200" spc="-5" dirty="0">
                <a:latin typeface="Arial"/>
                <a:cs typeface="Arial"/>
              </a:rPr>
              <a:t> M</a:t>
            </a:r>
            <a:r>
              <a:rPr sz="1200" dirty="0">
                <a:latin typeface="Arial"/>
                <a:cs typeface="Arial"/>
              </a:rPr>
              <a:t>, </a:t>
            </a:r>
            <a:r>
              <a:rPr sz="1200" spc="-5" dirty="0">
                <a:latin typeface="Arial"/>
                <a:cs typeface="Arial"/>
              </a:rPr>
              <a:t>F</a:t>
            </a:r>
            <a:r>
              <a:rPr sz="1200" dirty="0">
                <a:latin typeface="Arial"/>
                <a:cs typeface="Arial"/>
              </a:rPr>
              <a:t>u</a:t>
            </a:r>
            <a:r>
              <a:rPr sz="1200" spc="-5" dirty="0">
                <a:latin typeface="Arial"/>
                <a:cs typeface="Arial"/>
              </a:rPr>
              <a:t>ri</a:t>
            </a:r>
            <a:r>
              <a:rPr sz="1200" dirty="0">
                <a:latin typeface="Arial"/>
                <a:cs typeface="Arial"/>
              </a:rPr>
              <a:t>e</a:t>
            </a:r>
            <a:r>
              <a:rPr sz="1200" spc="-5" dirty="0">
                <a:latin typeface="Arial"/>
                <a:cs typeface="Arial"/>
              </a:rPr>
              <a:t> </a:t>
            </a:r>
            <a:r>
              <a:rPr sz="1200" dirty="0">
                <a:latin typeface="Arial"/>
                <a:cs typeface="Arial"/>
              </a:rPr>
              <a:t>KL, </a:t>
            </a:r>
            <a:r>
              <a:rPr sz="1200" spc="-5" dirty="0">
                <a:latin typeface="Arial"/>
                <a:cs typeface="Arial"/>
              </a:rPr>
              <a:t>H</a:t>
            </a:r>
            <a:r>
              <a:rPr sz="1200" dirty="0">
                <a:latin typeface="Arial"/>
                <a:cs typeface="Arial"/>
              </a:rPr>
              <a:t>eck</a:t>
            </a:r>
            <a:r>
              <a:rPr sz="1200" spc="-10" dirty="0">
                <a:latin typeface="Arial"/>
                <a:cs typeface="Arial"/>
              </a:rPr>
              <a:t> </a:t>
            </a:r>
            <a:r>
              <a:rPr sz="1200" spc="-5" dirty="0">
                <a:latin typeface="Arial"/>
                <a:cs typeface="Arial"/>
              </a:rPr>
              <a:t>D</a:t>
            </a:r>
            <a:r>
              <a:rPr sz="1200" dirty="0">
                <a:latin typeface="Arial"/>
                <a:cs typeface="Arial"/>
              </a:rPr>
              <a:t>V, Johnston</a:t>
            </a:r>
            <a:r>
              <a:rPr sz="1200" spc="-45" dirty="0">
                <a:latin typeface="Arial"/>
                <a:cs typeface="Arial"/>
              </a:rPr>
              <a:t> </a:t>
            </a:r>
            <a:r>
              <a:rPr sz="1200" dirty="0">
                <a:latin typeface="Arial"/>
                <a:cs typeface="Arial"/>
              </a:rPr>
              <a:t>S</a:t>
            </a:r>
            <a:r>
              <a:rPr sz="1200" spc="-5" dirty="0">
                <a:latin typeface="Arial"/>
                <a:cs typeface="Arial"/>
              </a:rPr>
              <a:t>C</a:t>
            </a:r>
            <a:r>
              <a:rPr sz="1200" dirty="0">
                <a:latin typeface="Arial"/>
                <a:cs typeface="Arial"/>
              </a:rPr>
              <a:t>, Kasner</a:t>
            </a:r>
            <a:r>
              <a:rPr sz="1200" spc="-30" dirty="0">
                <a:latin typeface="Arial"/>
                <a:cs typeface="Arial"/>
              </a:rPr>
              <a:t> </a:t>
            </a:r>
            <a:r>
              <a:rPr sz="1200" dirty="0">
                <a:latin typeface="Arial"/>
                <a:cs typeface="Arial"/>
              </a:rPr>
              <a:t>SE,</a:t>
            </a:r>
            <a:r>
              <a:rPr sz="1200" spc="-10" dirty="0">
                <a:latin typeface="Arial"/>
                <a:cs typeface="Arial"/>
              </a:rPr>
              <a:t> </a:t>
            </a:r>
            <a:r>
              <a:rPr sz="1200" dirty="0">
                <a:latin typeface="Arial"/>
                <a:cs typeface="Arial"/>
              </a:rPr>
              <a:t>K</a:t>
            </a:r>
            <a:r>
              <a:rPr sz="1200" spc="-5" dirty="0">
                <a:latin typeface="Arial"/>
                <a:cs typeface="Arial"/>
              </a:rPr>
              <a:t>i</a:t>
            </a:r>
            <a:r>
              <a:rPr sz="1200" dirty="0">
                <a:latin typeface="Arial"/>
                <a:cs typeface="Arial"/>
              </a:rPr>
              <a:t>ttner</a:t>
            </a:r>
            <a:r>
              <a:rPr sz="1200" spc="-15" dirty="0">
                <a:latin typeface="Arial"/>
                <a:cs typeface="Arial"/>
              </a:rPr>
              <a:t> </a:t>
            </a:r>
            <a:r>
              <a:rPr sz="1200" dirty="0">
                <a:latin typeface="Arial"/>
                <a:cs typeface="Arial"/>
              </a:rPr>
              <a:t>SJ, </a:t>
            </a:r>
            <a:r>
              <a:rPr sz="1200" spc="-5" dirty="0">
                <a:latin typeface="Arial"/>
                <a:cs typeface="Arial"/>
              </a:rPr>
              <a:t>Mi</a:t>
            </a:r>
            <a:r>
              <a:rPr sz="1200" dirty="0">
                <a:latin typeface="Arial"/>
                <a:cs typeface="Arial"/>
              </a:rPr>
              <a:t>tche</a:t>
            </a:r>
            <a:r>
              <a:rPr sz="1200" spc="-5" dirty="0">
                <a:latin typeface="Arial"/>
                <a:cs typeface="Arial"/>
              </a:rPr>
              <a:t>l</a:t>
            </a:r>
            <a:r>
              <a:rPr sz="1200" dirty="0">
                <a:latin typeface="Arial"/>
                <a:cs typeface="Arial"/>
              </a:rPr>
              <a:t>l</a:t>
            </a:r>
            <a:r>
              <a:rPr sz="1200" spc="-15" dirty="0">
                <a:latin typeface="Arial"/>
                <a:cs typeface="Arial"/>
              </a:rPr>
              <a:t> </a:t>
            </a:r>
            <a:r>
              <a:rPr sz="1200" dirty="0">
                <a:latin typeface="Arial"/>
                <a:cs typeface="Arial"/>
              </a:rPr>
              <a:t>P</a:t>
            </a:r>
            <a:r>
              <a:rPr sz="1200" spc="-5" dirty="0">
                <a:latin typeface="Arial"/>
                <a:cs typeface="Arial"/>
              </a:rPr>
              <a:t>H</a:t>
            </a:r>
            <a:r>
              <a:rPr sz="1200" dirty="0">
                <a:latin typeface="Arial"/>
                <a:cs typeface="Arial"/>
              </a:rPr>
              <a:t>,</a:t>
            </a:r>
            <a:r>
              <a:rPr sz="1200" spc="-10" dirty="0">
                <a:latin typeface="Arial"/>
                <a:cs typeface="Arial"/>
              </a:rPr>
              <a:t> </a:t>
            </a:r>
            <a:r>
              <a:rPr sz="1200" spc="-5" dirty="0">
                <a:latin typeface="Arial"/>
                <a:cs typeface="Arial"/>
              </a:rPr>
              <a:t>Ri</a:t>
            </a:r>
            <a:r>
              <a:rPr sz="1200" dirty="0">
                <a:latin typeface="Arial"/>
                <a:cs typeface="Arial"/>
              </a:rPr>
              <a:t>ch</a:t>
            </a:r>
            <a:r>
              <a:rPr sz="1200" spc="5" dirty="0">
                <a:latin typeface="Arial"/>
                <a:cs typeface="Arial"/>
              </a:rPr>
              <a:t> </a:t>
            </a:r>
            <a:r>
              <a:rPr sz="1200" spc="-5" dirty="0">
                <a:latin typeface="Arial"/>
                <a:cs typeface="Arial"/>
              </a:rPr>
              <a:t>M</a:t>
            </a:r>
            <a:r>
              <a:rPr sz="1200" spc="40" dirty="0">
                <a:latin typeface="Arial"/>
                <a:cs typeface="Arial"/>
              </a:rPr>
              <a:t>W</a:t>
            </a:r>
            <a:r>
              <a:rPr sz="1200" dirty="0">
                <a:latin typeface="Arial"/>
                <a:cs typeface="Arial"/>
              </a:rPr>
              <a:t>,</a:t>
            </a:r>
            <a:r>
              <a:rPr sz="1200" spc="-35" dirty="0">
                <a:latin typeface="Arial"/>
                <a:cs typeface="Arial"/>
              </a:rPr>
              <a:t> </a:t>
            </a:r>
            <a:r>
              <a:rPr sz="1200" spc="-5" dirty="0">
                <a:latin typeface="Arial"/>
                <a:cs typeface="Arial"/>
              </a:rPr>
              <a:t>Ri</a:t>
            </a:r>
            <a:r>
              <a:rPr sz="1200" dirty="0">
                <a:latin typeface="Arial"/>
                <a:cs typeface="Arial"/>
              </a:rPr>
              <a:t>cha</a:t>
            </a:r>
            <a:r>
              <a:rPr sz="1200" spc="-5" dirty="0">
                <a:latin typeface="Arial"/>
                <a:cs typeface="Arial"/>
              </a:rPr>
              <a:t>r</a:t>
            </a:r>
            <a:r>
              <a:rPr sz="1200" dirty="0">
                <a:latin typeface="Arial"/>
                <a:cs typeface="Arial"/>
              </a:rPr>
              <a:t>dson</a:t>
            </a:r>
            <a:r>
              <a:rPr sz="1200" spc="-45" dirty="0">
                <a:latin typeface="Arial"/>
                <a:cs typeface="Arial"/>
              </a:rPr>
              <a:t> </a:t>
            </a:r>
            <a:r>
              <a:rPr sz="1200" spc="-5" dirty="0">
                <a:latin typeface="Arial"/>
                <a:cs typeface="Arial"/>
              </a:rPr>
              <a:t>D</a:t>
            </a:r>
            <a:r>
              <a:rPr sz="1200" dirty="0">
                <a:latin typeface="Arial"/>
                <a:cs typeface="Arial"/>
              </a:rPr>
              <a:t>, Sch</a:t>
            </a:r>
            <a:r>
              <a:rPr sz="1200" spc="-15" dirty="0">
                <a:latin typeface="Arial"/>
                <a:cs typeface="Arial"/>
              </a:rPr>
              <a:t>w</a:t>
            </a:r>
            <a:r>
              <a:rPr sz="1200" dirty="0">
                <a:latin typeface="Arial"/>
                <a:cs typeface="Arial"/>
              </a:rPr>
              <a:t>a</a:t>
            </a:r>
            <a:r>
              <a:rPr sz="1200" spc="5" dirty="0">
                <a:latin typeface="Arial"/>
                <a:cs typeface="Arial"/>
              </a:rPr>
              <a:t>m</a:t>
            </a:r>
            <a:r>
              <a:rPr sz="1200" dirty="0">
                <a:latin typeface="Arial"/>
                <a:cs typeface="Arial"/>
              </a:rPr>
              <a:t>m</a:t>
            </a:r>
            <a:r>
              <a:rPr sz="1200" spc="-15" dirty="0">
                <a:latin typeface="Arial"/>
                <a:cs typeface="Arial"/>
              </a:rPr>
              <a:t> </a:t>
            </a:r>
            <a:r>
              <a:rPr sz="1200" dirty="0">
                <a:latin typeface="Arial"/>
                <a:cs typeface="Arial"/>
              </a:rPr>
              <a:t>L</a:t>
            </a:r>
            <a:r>
              <a:rPr sz="1200" spc="-5" dirty="0">
                <a:latin typeface="Arial"/>
                <a:cs typeface="Arial"/>
              </a:rPr>
              <a:t>H</a:t>
            </a:r>
            <a:r>
              <a:rPr sz="1200" dirty="0">
                <a:latin typeface="Arial"/>
                <a:cs typeface="Arial"/>
              </a:rPr>
              <a:t>,</a:t>
            </a:r>
            <a:r>
              <a:rPr sz="1200" spc="-10" dirty="0">
                <a:latin typeface="Arial"/>
                <a:cs typeface="Arial"/>
              </a:rPr>
              <a:t> </a:t>
            </a:r>
            <a:r>
              <a:rPr sz="1200" spc="40" dirty="0">
                <a:latin typeface="Arial"/>
                <a:cs typeface="Arial"/>
              </a:rPr>
              <a:t>W</a:t>
            </a:r>
            <a:r>
              <a:rPr sz="1200" spc="-5" dirty="0">
                <a:latin typeface="Arial"/>
                <a:cs typeface="Arial"/>
              </a:rPr>
              <a:t>il</a:t>
            </a:r>
            <a:r>
              <a:rPr sz="1200" dirty="0">
                <a:latin typeface="Arial"/>
                <a:cs typeface="Arial"/>
              </a:rPr>
              <a:t>s</a:t>
            </a:r>
            <a:r>
              <a:rPr sz="1200" spc="-10" dirty="0">
                <a:latin typeface="Arial"/>
                <a:cs typeface="Arial"/>
              </a:rPr>
              <a:t>o</a:t>
            </a:r>
            <a:r>
              <a:rPr sz="1200" dirty="0">
                <a:latin typeface="Arial"/>
                <a:cs typeface="Arial"/>
              </a:rPr>
              <a:t>n</a:t>
            </a:r>
            <a:r>
              <a:rPr sz="1200" spc="-45" dirty="0">
                <a:latin typeface="Arial"/>
                <a:cs typeface="Arial"/>
              </a:rPr>
              <a:t> </a:t>
            </a:r>
            <a:r>
              <a:rPr sz="1200" dirty="0">
                <a:latin typeface="Arial"/>
                <a:cs typeface="Arial"/>
              </a:rPr>
              <a:t>JA. Gu</a:t>
            </a:r>
            <a:r>
              <a:rPr sz="1200" spc="-5" dirty="0">
                <a:latin typeface="Arial"/>
                <a:cs typeface="Arial"/>
              </a:rPr>
              <a:t>i</a:t>
            </a:r>
            <a:r>
              <a:rPr sz="1200" dirty="0">
                <a:latin typeface="Arial"/>
                <a:cs typeface="Arial"/>
              </a:rPr>
              <a:t>de</a:t>
            </a:r>
            <a:r>
              <a:rPr sz="1200" spc="-5" dirty="0">
                <a:latin typeface="Arial"/>
                <a:cs typeface="Arial"/>
              </a:rPr>
              <a:t>li</a:t>
            </a:r>
            <a:r>
              <a:rPr sz="1200" dirty="0">
                <a:latin typeface="Arial"/>
                <a:cs typeface="Arial"/>
              </a:rPr>
              <a:t>n</a:t>
            </a:r>
            <a:r>
              <a:rPr sz="1200" spc="-10" dirty="0">
                <a:latin typeface="Arial"/>
                <a:cs typeface="Arial"/>
              </a:rPr>
              <a:t>e</a:t>
            </a:r>
            <a:r>
              <a:rPr sz="1200" dirty="0">
                <a:latin typeface="Arial"/>
                <a:cs typeface="Arial"/>
              </a:rPr>
              <a:t>s</a:t>
            </a:r>
            <a:r>
              <a:rPr sz="1200" spc="-35" dirty="0">
                <a:latin typeface="Arial"/>
                <a:cs typeface="Arial"/>
              </a:rPr>
              <a:t> </a:t>
            </a:r>
            <a:r>
              <a:rPr sz="1200" spc="10" dirty="0">
                <a:latin typeface="Arial"/>
                <a:cs typeface="Arial"/>
              </a:rPr>
              <a:t>f</a:t>
            </a:r>
            <a:r>
              <a:rPr sz="1200" dirty="0">
                <a:latin typeface="Arial"/>
                <a:cs typeface="Arial"/>
              </a:rPr>
              <a:t>or</a:t>
            </a:r>
            <a:r>
              <a:rPr sz="1200" spc="-15" dirty="0">
                <a:latin typeface="Arial"/>
                <a:cs typeface="Arial"/>
              </a:rPr>
              <a:t> </a:t>
            </a:r>
            <a:r>
              <a:rPr sz="1200" dirty="0">
                <a:latin typeface="Arial"/>
                <a:cs typeface="Arial"/>
              </a:rPr>
              <a:t>the</a:t>
            </a:r>
            <a:r>
              <a:rPr sz="1200" spc="-20" dirty="0">
                <a:latin typeface="Arial"/>
                <a:cs typeface="Arial"/>
              </a:rPr>
              <a:t> </a:t>
            </a:r>
            <a:r>
              <a:rPr sz="1200" dirty="0">
                <a:latin typeface="Arial"/>
                <a:cs typeface="Arial"/>
              </a:rPr>
              <a:t>p</a:t>
            </a:r>
            <a:r>
              <a:rPr sz="1200" spc="-5" dirty="0">
                <a:latin typeface="Arial"/>
                <a:cs typeface="Arial"/>
              </a:rPr>
              <a:t>r</a:t>
            </a:r>
            <a:r>
              <a:rPr sz="1200" dirty="0">
                <a:latin typeface="Arial"/>
                <a:cs typeface="Arial"/>
              </a:rPr>
              <a:t>e</a:t>
            </a:r>
            <a:r>
              <a:rPr sz="1200" spc="-15" dirty="0">
                <a:latin typeface="Arial"/>
                <a:cs typeface="Arial"/>
              </a:rPr>
              <a:t>v</a:t>
            </a:r>
            <a:r>
              <a:rPr sz="1200" dirty="0">
                <a:latin typeface="Arial"/>
                <a:cs typeface="Arial"/>
              </a:rPr>
              <a:t>ent</a:t>
            </a:r>
            <a:r>
              <a:rPr sz="1200" spc="-5" dirty="0">
                <a:latin typeface="Arial"/>
                <a:cs typeface="Arial"/>
              </a:rPr>
              <a:t>i</a:t>
            </a:r>
            <a:r>
              <a:rPr sz="1200" dirty="0">
                <a:latin typeface="Arial"/>
                <a:cs typeface="Arial"/>
              </a:rPr>
              <a:t>on</a:t>
            </a:r>
            <a:r>
              <a:rPr sz="1200" spc="-30" dirty="0">
                <a:latin typeface="Arial"/>
                <a:cs typeface="Arial"/>
              </a:rPr>
              <a:t> </a:t>
            </a:r>
            <a:r>
              <a:rPr sz="1200" dirty="0">
                <a:latin typeface="Arial"/>
                <a:cs typeface="Arial"/>
              </a:rPr>
              <a:t>of st</a:t>
            </a:r>
            <a:r>
              <a:rPr sz="1200" spc="-5" dirty="0">
                <a:latin typeface="Arial"/>
                <a:cs typeface="Arial"/>
              </a:rPr>
              <a:t>r</a:t>
            </a:r>
            <a:r>
              <a:rPr sz="1200" dirty="0">
                <a:latin typeface="Arial"/>
                <a:cs typeface="Arial"/>
              </a:rPr>
              <a:t>oke</a:t>
            </a:r>
            <a:r>
              <a:rPr sz="1200" spc="-5" dirty="0">
                <a:latin typeface="Arial"/>
                <a:cs typeface="Arial"/>
              </a:rPr>
              <a:t> i</a:t>
            </a:r>
            <a:r>
              <a:rPr sz="1200" dirty="0">
                <a:latin typeface="Arial"/>
                <a:cs typeface="Arial"/>
              </a:rPr>
              <a:t>n</a:t>
            </a:r>
            <a:r>
              <a:rPr sz="1200" spc="-5" dirty="0">
                <a:latin typeface="Arial"/>
                <a:cs typeface="Arial"/>
              </a:rPr>
              <a:t> </a:t>
            </a:r>
            <a:r>
              <a:rPr sz="1200" dirty="0">
                <a:latin typeface="Arial"/>
                <a:cs typeface="Arial"/>
              </a:rPr>
              <a:t>pat</a:t>
            </a:r>
            <a:r>
              <a:rPr sz="1200" spc="-5" dirty="0">
                <a:latin typeface="Arial"/>
                <a:cs typeface="Arial"/>
              </a:rPr>
              <a:t>i</a:t>
            </a:r>
            <a:r>
              <a:rPr sz="1200" dirty="0">
                <a:latin typeface="Arial"/>
                <a:cs typeface="Arial"/>
              </a:rPr>
              <a:t>ents</a:t>
            </a:r>
            <a:r>
              <a:rPr sz="1200" spc="-35" dirty="0">
                <a:latin typeface="Arial"/>
                <a:cs typeface="Arial"/>
              </a:rPr>
              <a:t> </a:t>
            </a:r>
            <a:r>
              <a:rPr sz="1200" spc="-15" dirty="0">
                <a:latin typeface="Arial"/>
                <a:cs typeface="Arial"/>
              </a:rPr>
              <a:t>w</a:t>
            </a:r>
            <a:r>
              <a:rPr sz="1200" spc="-5" dirty="0">
                <a:latin typeface="Arial"/>
                <a:cs typeface="Arial"/>
              </a:rPr>
              <a:t>i</a:t>
            </a:r>
            <a:r>
              <a:rPr sz="1200" dirty="0">
                <a:latin typeface="Arial"/>
                <a:cs typeface="Arial"/>
              </a:rPr>
              <a:t>th</a:t>
            </a:r>
            <a:r>
              <a:rPr sz="1200" spc="5" dirty="0">
                <a:latin typeface="Arial"/>
                <a:cs typeface="Arial"/>
              </a:rPr>
              <a:t> </a:t>
            </a:r>
            <a:r>
              <a:rPr sz="1200" dirty="0">
                <a:latin typeface="Arial"/>
                <a:cs typeface="Arial"/>
              </a:rPr>
              <a:t>st</a:t>
            </a:r>
            <a:r>
              <a:rPr sz="1200" spc="-5" dirty="0">
                <a:latin typeface="Arial"/>
                <a:cs typeface="Arial"/>
              </a:rPr>
              <a:t>r</a:t>
            </a:r>
            <a:r>
              <a:rPr sz="1200" dirty="0">
                <a:latin typeface="Arial"/>
                <a:cs typeface="Arial"/>
              </a:rPr>
              <a:t>oke</a:t>
            </a:r>
            <a:r>
              <a:rPr sz="1200" spc="-5" dirty="0">
                <a:latin typeface="Arial"/>
                <a:cs typeface="Arial"/>
              </a:rPr>
              <a:t> </a:t>
            </a:r>
            <a:r>
              <a:rPr sz="1200" dirty="0">
                <a:latin typeface="Arial"/>
                <a:cs typeface="Arial"/>
              </a:rPr>
              <a:t>and</a:t>
            </a:r>
            <a:r>
              <a:rPr sz="1200" spc="-20" dirty="0">
                <a:latin typeface="Arial"/>
                <a:cs typeface="Arial"/>
              </a:rPr>
              <a:t> </a:t>
            </a:r>
            <a:r>
              <a:rPr sz="1200" dirty="0">
                <a:latin typeface="Arial"/>
                <a:cs typeface="Arial"/>
              </a:rPr>
              <a:t>t</a:t>
            </a:r>
            <a:r>
              <a:rPr sz="1200" spc="-5" dirty="0">
                <a:latin typeface="Arial"/>
                <a:cs typeface="Arial"/>
              </a:rPr>
              <a:t>r</a:t>
            </a:r>
            <a:r>
              <a:rPr sz="1200" dirty="0">
                <a:latin typeface="Arial"/>
                <a:cs typeface="Arial"/>
              </a:rPr>
              <a:t>ans</a:t>
            </a:r>
            <a:r>
              <a:rPr sz="1200" spc="-5" dirty="0">
                <a:latin typeface="Arial"/>
                <a:cs typeface="Arial"/>
              </a:rPr>
              <a:t>i</a:t>
            </a:r>
            <a:r>
              <a:rPr sz="1200" dirty="0">
                <a:latin typeface="Arial"/>
                <a:cs typeface="Arial"/>
              </a:rPr>
              <a:t>ent</a:t>
            </a:r>
            <a:r>
              <a:rPr sz="1200" spc="-35" dirty="0">
                <a:latin typeface="Arial"/>
                <a:cs typeface="Arial"/>
              </a:rPr>
              <a:t> </a:t>
            </a:r>
            <a:r>
              <a:rPr sz="1200" spc="-5" dirty="0">
                <a:latin typeface="Arial"/>
                <a:cs typeface="Arial"/>
              </a:rPr>
              <a:t>i</a:t>
            </a:r>
            <a:r>
              <a:rPr sz="1200" dirty="0">
                <a:latin typeface="Arial"/>
                <a:cs typeface="Arial"/>
              </a:rPr>
              <a:t>sche</a:t>
            </a:r>
            <a:r>
              <a:rPr sz="1200" spc="5" dirty="0">
                <a:latin typeface="Arial"/>
                <a:cs typeface="Arial"/>
              </a:rPr>
              <a:t>m</a:t>
            </a:r>
            <a:r>
              <a:rPr sz="1200" spc="-5" dirty="0">
                <a:latin typeface="Arial"/>
                <a:cs typeface="Arial"/>
              </a:rPr>
              <a:t>i</a:t>
            </a:r>
            <a:r>
              <a:rPr sz="1200" dirty="0">
                <a:latin typeface="Arial"/>
                <a:cs typeface="Arial"/>
              </a:rPr>
              <a:t>c</a:t>
            </a:r>
            <a:r>
              <a:rPr sz="1200" spc="-25" dirty="0">
                <a:latin typeface="Arial"/>
                <a:cs typeface="Arial"/>
              </a:rPr>
              <a:t> </a:t>
            </a:r>
            <a:r>
              <a:rPr sz="1200" dirty="0">
                <a:latin typeface="Arial"/>
                <a:cs typeface="Arial"/>
              </a:rPr>
              <a:t>attack:</a:t>
            </a:r>
            <a:r>
              <a:rPr sz="1200" spc="-10" dirty="0">
                <a:latin typeface="Arial"/>
                <a:cs typeface="Arial"/>
              </a:rPr>
              <a:t> </a:t>
            </a:r>
            <a:r>
              <a:rPr sz="1200" dirty="0">
                <a:latin typeface="Arial"/>
                <a:cs typeface="Arial"/>
              </a:rPr>
              <a:t>a</a:t>
            </a:r>
            <a:r>
              <a:rPr sz="1200" spc="-5" dirty="0">
                <a:latin typeface="Arial"/>
                <a:cs typeface="Arial"/>
              </a:rPr>
              <a:t> </a:t>
            </a:r>
            <a:r>
              <a:rPr sz="1200" spc="-10" dirty="0">
                <a:latin typeface="Arial"/>
                <a:cs typeface="Arial"/>
              </a:rPr>
              <a:t>g</a:t>
            </a:r>
            <a:r>
              <a:rPr sz="1200" dirty="0">
                <a:latin typeface="Arial"/>
                <a:cs typeface="Arial"/>
              </a:rPr>
              <a:t>u</a:t>
            </a:r>
            <a:r>
              <a:rPr sz="1200" spc="-5" dirty="0">
                <a:latin typeface="Arial"/>
                <a:cs typeface="Arial"/>
              </a:rPr>
              <a:t>i</a:t>
            </a:r>
            <a:r>
              <a:rPr sz="1200" dirty="0">
                <a:latin typeface="Arial"/>
                <a:cs typeface="Arial"/>
              </a:rPr>
              <a:t>de</a:t>
            </a:r>
            <a:r>
              <a:rPr sz="1200" spc="-5" dirty="0">
                <a:latin typeface="Arial"/>
                <a:cs typeface="Arial"/>
              </a:rPr>
              <a:t>li</a:t>
            </a:r>
            <a:r>
              <a:rPr sz="1200" dirty="0">
                <a:latin typeface="Arial"/>
                <a:cs typeface="Arial"/>
              </a:rPr>
              <a:t>ne</a:t>
            </a:r>
            <a:r>
              <a:rPr sz="1200" spc="-45" dirty="0">
                <a:latin typeface="Arial"/>
                <a:cs typeface="Arial"/>
              </a:rPr>
              <a:t> </a:t>
            </a:r>
            <a:r>
              <a:rPr sz="1200" spc="10" dirty="0">
                <a:latin typeface="Arial"/>
                <a:cs typeface="Arial"/>
              </a:rPr>
              <a:t>f</a:t>
            </a:r>
            <a:r>
              <a:rPr sz="1200" dirty="0">
                <a:latin typeface="Arial"/>
                <a:cs typeface="Arial"/>
              </a:rPr>
              <a:t>or hea</a:t>
            </a:r>
            <a:r>
              <a:rPr sz="1200" spc="-5" dirty="0">
                <a:latin typeface="Arial"/>
                <a:cs typeface="Arial"/>
              </a:rPr>
              <a:t>l</a:t>
            </a:r>
            <a:r>
              <a:rPr sz="1200" dirty="0">
                <a:latin typeface="Arial"/>
                <a:cs typeface="Arial"/>
              </a:rPr>
              <a:t>thc</a:t>
            </a:r>
            <a:r>
              <a:rPr sz="1200" spc="-10" dirty="0">
                <a:latin typeface="Arial"/>
                <a:cs typeface="Arial"/>
              </a:rPr>
              <a:t>a</a:t>
            </a:r>
            <a:r>
              <a:rPr sz="1200" spc="-5" dirty="0">
                <a:latin typeface="Arial"/>
                <a:cs typeface="Arial"/>
              </a:rPr>
              <a:t>r</a:t>
            </a:r>
            <a:r>
              <a:rPr sz="1200" dirty="0">
                <a:latin typeface="Arial"/>
                <a:cs typeface="Arial"/>
              </a:rPr>
              <a:t>e</a:t>
            </a:r>
            <a:r>
              <a:rPr sz="1200" spc="-30" dirty="0">
                <a:latin typeface="Arial"/>
                <a:cs typeface="Arial"/>
              </a:rPr>
              <a:t> </a:t>
            </a:r>
            <a:r>
              <a:rPr sz="1200" dirty="0">
                <a:latin typeface="Arial"/>
                <a:cs typeface="Arial"/>
              </a:rPr>
              <a:t>p</a:t>
            </a:r>
            <a:r>
              <a:rPr sz="1200" spc="-5" dirty="0">
                <a:latin typeface="Arial"/>
                <a:cs typeface="Arial"/>
              </a:rPr>
              <a:t>r</a:t>
            </a:r>
            <a:r>
              <a:rPr sz="1200" dirty="0">
                <a:latin typeface="Arial"/>
                <a:cs typeface="Arial"/>
              </a:rPr>
              <a:t>o</a:t>
            </a:r>
            <a:r>
              <a:rPr sz="1200" spc="10" dirty="0">
                <a:latin typeface="Arial"/>
                <a:cs typeface="Arial"/>
              </a:rPr>
              <a:t>f</a:t>
            </a:r>
            <a:r>
              <a:rPr sz="1200" dirty="0">
                <a:latin typeface="Arial"/>
                <a:cs typeface="Arial"/>
              </a:rPr>
              <a:t>ess</a:t>
            </a:r>
            <a:r>
              <a:rPr sz="1200" spc="-5" dirty="0">
                <a:latin typeface="Arial"/>
                <a:cs typeface="Arial"/>
              </a:rPr>
              <a:t>i</a:t>
            </a:r>
            <a:r>
              <a:rPr sz="1200" spc="-10" dirty="0">
                <a:latin typeface="Arial"/>
                <a:cs typeface="Arial"/>
              </a:rPr>
              <a:t>ona</a:t>
            </a:r>
            <a:r>
              <a:rPr sz="1200" spc="-5" dirty="0">
                <a:latin typeface="Arial"/>
                <a:cs typeface="Arial"/>
              </a:rPr>
              <a:t>l</a:t>
            </a:r>
            <a:r>
              <a:rPr sz="1200" dirty="0">
                <a:latin typeface="Arial"/>
                <a:cs typeface="Arial"/>
              </a:rPr>
              <a:t>s</a:t>
            </a:r>
            <a:r>
              <a:rPr sz="1200" spc="-35"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a:t>
            </a:r>
            <a:r>
              <a:rPr sz="1200" spc="-15" dirty="0">
                <a:latin typeface="Arial"/>
                <a:cs typeface="Arial"/>
              </a:rPr>
              <a:t> </a:t>
            </a:r>
            <a:r>
              <a:rPr sz="1200" dirty="0">
                <a:latin typeface="Arial"/>
                <a:cs typeface="Arial"/>
              </a:rPr>
              <a:t>the</a:t>
            </a:r>
            <a:r>
              <a:rPr sz="1200" spc="-5" dirty="0">
                <a:latin typeface="Arial"/>
                <a:cs typeface="Arial"/>
              </a:rPr>
              <a:t> </a:t>
            </a:r>
            <a:r>
              <a:rPr sz="1200" dirty="0">
                <a:latin typeface="Arial"/>
                <a:cs typeface="Arial"/>
              </a:rPr>
              <a:t>A</a:t>
            </a:r>
            <a:r>
              <a:rPr sz="1200" spc="5" dirty="0">
                <a:latin typeface="Arial"/>
                <a:cs typeface="Arial"/>
              </a:rPr>
              <a:t>m</a:t>
            </a:r>
            <a:r>
              <a:rPr sz="1200" dirty="0">
                <a:latin typeface="Arial"/>
                <a:cs typeface="Arial"/>
              </a:rPr>
              <a:t>e</a:t>
            </a:r>
            <a:r>
              <a:rPr sz="1200" spc="-5" dirty="0">
                <a:latin typeface="Arial"/>
                <a:cs typeface="Arial"/>
              </a:rPr>
              <a:t>ri</a:t>
            </a:r>
            <a:r>
              <a:rPr sz="1200" dirty="0">
                <a:latin typeface="Arial"/>
                <a:cs typeface="Arial"/>
              </a:rPr>
              <a:t>can</a:t>
            </a:r>
            <a:r>
              <a:rPr sz="1200" spc="-30" dirty="0">
                <a:latin typeface="Arial"/>
                <a:cs typeface="Arial"/>
              </a:rPr>
              <a:t> </a:t>
            </a:r>
            <a:r>
              <a:rPr sz="1200" spc="-5" dirty="0">
                <a:latin typeface="Arial"/>
                <a:cs typeface="Arial"/>
              </a:rPr>
              <a:t>H</a:t>
            </a:r>
            <a:r>
              <a:rPr sz="1200" dirty="0">
                <a:latin typeface="Arial"/>
                <a:cs typeface="Arial"/>
              </a:rPr>
              <a:t>ea</a:t>
            </a:r>
            <a:r>
              <a:rPr sz="1200" spc="-5" dirty="0">
                <a:latin typeface="Arial"/>
                <a:cs typeface="Arial"/>
              </a:rPr>
              <a:t>r</a:t>
            </a:r>
            <a:r>
              <a:rPr sz="1200" dirty="0">
                <a:latin typeface="Arial"/>
                <a:cs typeface="Arial"/>
              </a:rPr>
              <a:t>t</a:t>
            </a:r>
            <a:r>
              <a:rPr sz="1200" spc="-10" dirty="0">
                <a:latin typeface="Arial"/>
                <a:cs typeface="Arial"/>
              </a:rPr>
              <a:t> </a:t>
            </a:r>
            <a:r>
              <a:rPr sz="1200" dirty="0">
                <a:latin typeface="Arial"/>
                <a:cs typeface="Arial"/>
              </a:rPr>
              <a:t>Assoc</a:t>
            </a:r>
            <a:r>
              <a:rPr sz="1200" spc="-5" dirty="0">
                <a:latin typeface="Arial"/>
                <a:cs typeface="Arial"/>
              </a:rPr>
              <a:t>i</a:t>
            </a:r>
            <a:r>
              <a:rPr sz="1200" dirty="0">
                <a:latin typeface="Arial"/>
                <a:cs typeface="Arial"/>
              </a:rPr>
              <a:t>at</a:t>
            </a:r>
            <a:r>
              <a:rPr sz="1200" spc="-5" dirty="0">
                <a:latin typeface="Arial"/>
                <a:cs typeface="Arial"/>
              </a:rPr>
              <a:t>i</a:t>
            </a:r>
            <a:r>
              <a:rPr sz="1200" dirty="0">
                <a:latin typeface="Arial"/>
                <a:cs typeface="Arial"/>
              </a:rPr>
              <a:t>o</a:t>
            </a:r>
            <a:r>
              <a:rPr sz="1200" spc="-10" dirty="0">
                <a:latin typeface="Arial"/>
                <a:cs typeface="Arial"/>
              </a:rPr>
              <a:t>n</a:t>
            </a:r>
            <a:r>
              <a:rPr sz="1200" dirty="0">
                <a:latin typeface="Arial"/>
                <a:cs typeface="Arial"/>
              </a:rPr>
              <a:t>/A</a:t>
            </a:r>
            <a:r>
              <a:rPr sz="1200" spc="-5" dirty="0">
                <a:latin typeface="Arial"/>
                <a:cs typeface="Arial"/>
              </a:rPr>
              <a:t>m</a:t>
            </a:r>
            <a:r>
              <a:rPr sz="1200" dirty="0">
                <a:latin typeface="Arial"/>
                <a:cs typeface="Arial"/>
              </a:rPr>
              <a:t>e</a:t>
            </a:r>
            <a:r>
              <a:rPr sz="1200" spc="-5" dirty="0">
                <a:latin typeface="Arial"/>
                <a:cs typeface="Arial"/>
              </a:rPr>
              <a:t>ri</a:t>
            </a:r>
            <a:r>
              <a:rPr sz="1200" dirty="0">
                <a:latin typeface="Arial"/>
                <a:cs typeface="Arial"/>
              </a:rPr>
              <a:t>c</a:t>
            </a:r>
            <a:r>
              <a:rPr sz="1200" spc="-10" dirty="0">
                <a:latin typeface="Arial"/>
                <a:cs typeface="Arial"/>
              </a:rPr>
              <a:t>a</a:t>
            </a:r>
            <a:r>
              <a:rPr sz="1200" dirty="0">
                <a:latin typeface="Arial"/>
                <a:cs typeface="Arial"/>
              </a:rPr>
              <a:t>n</a:t>
            </a:r>
            <a:r>
              <a:rPr sz="1200" spc="-45" dirty="0">
                <a:latin typeface="Arial"/>
                <a:cs typeface="Arial"/>
              </a:rPr>
              <a:t> </a:t>
            </a:r>
            <a:r>
              <a:rPr sz="1200" dirty="0">
                <a:latin typeface="Arial"/>
                <a:cs typeface="Arial"/>
              </a:rPr>
              <a:t>St</a:t>
            </a:r>
            <a:r>
              <a:rPr sz="1200" spc="-5" dirty="0">
                <a:latin typeface="Arial"/>
                <a:cs typeface="Arial"/>
              </a:rPr>
              <a:t>r</a:t>
            </a:r>
            <a:r>
              <a:rPr sz="1200" dirty="0">
                <a:latin typeface="Arial"/>
                <a:cs typeface="Arial"/>
              </a:rPr>
              <a:t>oke</a:t>
            </a:r>
            <a:r>
              <a:rPr sz="1200" spc="-5" dirty="0">
                <a:latin typeface="Arial"/>
                <a:cs typeface="Arial"/>
              </a:rPr>
              <a:t> </a:t>
            </a:r>
            <a:r>
              <a:rPr sz="1200" dirty="0">
                <a:latin typeface="Arial"/>
                <a:cs typeface="Arial"/>
              </a:rPr>
              <a:t>Assoc</a:t>
            </a:r>
            <a:r>
              <a:rPr sz="1200" spc="-5" dirty="0">
                <a:latin typeface="Arial"/>
                <a:cs typeface="Arial"/>
              </a:rPr>
              <a:t>i</a:t>
            </a:r>
            <a:r>
              <a:rPr sz="1200" dirty="0">
                <a:latin typeface="Arial"/>
                <a:cs typeface="Arial"/>
              </a:rPr>
              <a:t>at</a:t>
            </a:r>
            <a:r>
              <a:rPr sz="1200" spc="-5" dirty="0">
                <a:latin typeface="Arial"/>
                <a:cs typeface="Arial"/>
              </a:rPr>
              <a:t>i</a:t>
            </a:r>
            <a:r>
              <a:rPr sz="1200" dirty="0">
                <a:latin typeface="Arial"/>
                <a:cs typeface="Arial"/>
              </a:rPr>
              <a:t>o</a:t>
            </a:r>
            <a:r>
              <a:rPr sz="1200" spc="-10" dirty="0">
                <a:latin typeface="Arial"/>
                <a:cs typeface="Arial"/>
              </a:rPr>
              <a:t>n</a:t>
            </a:r>
            <a:r>
              <a:rPr sz="1200" dirty="0">
                <a:latin typeface="Arial"/>
                <a:cs typeface="Arial"/>
              </a:rPr>
              <a:t>.</a:t>
            </a:r>
            <a:r>
              <a:rPr sz="1200" spc="-20" dirty="0">
                <a:latin typeface="Arial"/>
                <a:cs typeface="Arial"/>
              </a:rPr>
              <a:t> </a:t>
            </a:r>
            <a:r>
              <a:rPr sz="1200" i="1" dirty="0">
                <a:latin typeface="Arial"/>
                <a:cs typeface="Arial"/>
              </a:rPr>
              <a:t>St</a:t>
            </a:r>
            <a:r>
              <a:rPr sz="1200" i="1" spc="-5" dirty="0">
                <a:latin typeface="Arial"/>
                <a:cs typeface="Arial"/>
              </a:rPr>
              <a:t>r</a:t>
            </a:r>
            <a:r>
              <a:rPr sz="1200" i="1" dirty="0">
                <a:latin typeface="Arial"/>
                <a:cs typeface="Arial"/>
              </a:rPr>
              <a:t>oke.</a:t>
            </a:r>
            <a:r>
              <a:rPr lang="nl-BE" sz="1200" dirty="0">
                <a:latin typeface="Arial"/>
                <a:cs typeface="Arial"/>
              </a:rPr>
              <a:t> </a:t>
            </a:r>
            <a:r>
              <a:rPr sz="1200" dirty="0">
                <a:latin typeface="Arial"/>
                <a:cs typeface="Arial"/>
              </a:rPr>
              <a:t>2014;</a:t>
            </a:r>
            <a:r>
              <a:rPr sz="1200" spc="-10" dirty="0">
                <a:latin typeface="Arial"/>
                <a:cs typeface="Arial"/>
              </a:rPr>
              <a:t>45</a:t>
            </a:r>
            <a:r>
              <a:rPr sz="1200" dirty="0">
                <a:latin typeface="Arial"/>
                <a:cs typeface="Arial"/>
              </a:rPr>
              <a:t>:2</a:t>
            </a:r>
            <a:r>
              <a:rPr sz="1200" spc="-10" dirty="0">
                <a:latin typeface="Arial"/>
                <a:cs typeface="Arial"/>
              </a:rPr>
              <a:t>160</a:t>
            </a:r>
            <a:r>
              <a:rPr sz="1200" spc="-5" dirty="0">
                <a:latin typeface="Arial"/>
                <a:cs typeface="Arial"/>
              </a:rPr>
              <a:t>-</a:t>
            </a:r>
            <a:r>
              <a:rPr sz="1200" dirty="0">
                <a:latin typeface="Arial"/>
                <a:cs typeface="Arial"/>
              </a:rPr>
              <a:t>2</a:t>
            </a:r>
            <a:r>
              <a:rPr sz="1200" spc="-10" dirty="0">
                <a:latin typeface="Arial"/>
                <a:cs typeface="Arial"/>
              </a:rPr>
              <a:t>236</a:t>
            </a:r>
            <a:r>
              <a:rPr sz="1200" dirty="0">
                <a:latin typeface="Arial"/>
                <a:cs typeface="Arial"/>
              </a:rPr>
              <a:t>.</a:t>
            </a:r>
          </a:p>
        </p:txBody>
      </p:sp>
      <p:sp>
        <p:nvSpPr>
          <p:cNvPr id="10" name="object 7"/>
          <p:cNvSpPr txBox="1">
            <a:spLocks noGrp="1"/>
          </p:cNvSpPr>
          <p:nvPr>
            <p:ph type="dt" sz="half" idx="4294967295"/>
          </p:nvPr>
        </p:nvSpPr>
        <p:spPr>
          <a:xfrm>
            <a:off x="291230" y="7107363"/>
            <a:ext cx="5749290" cy="203834"/>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r>
              <a:rPr dirty="0"/>
              <a:t>,</a:t>
            </a:r>
            <a:r>
              <a:rPr spc="-35" dirty="0">
                <a:latin typeface="Times New Roman"/>
                <a:cs typeface="Times New Roman"/>
              </a:rPr>
              <a:t> </a:t>
            </a:r>
            <a:r>
              <a:rPr dirty="0"/>
              <a:t>I</a:t>
            </a:r>
            <a:r>
              <a:rPr spc="-5" dirty="0"/>
              <a:t>n</a:t>
            </a:r>
            <a:r>
              <a:rPr dirty="0"/>
              <a:t>c.</a:t>
            </a:r>
            <a:r>
              <a:rPr spc="-85" dirty="0">
                <a:latin typeface="Times New Roman"/>
                <a:cs typeface="Times New Roman"/>
              </a:rPr>
              <a:t> </a:t>
            </a:r>
            <a:r>
              <a:rPr dirty="0"/>
              <a:t>A</a:t>
            </a:r>
            <a:r>
              <a:rPr spc="-5" dirty="0"/>
              <a:t>l</a:t>
            </a:r>
            <a:r>
              <a:rPr dirty="0"/>
              <a:t>l</a:t>
            </a:r>
            <a:r>
              <a:rPr spc="-30" dirty="0">
                <a:latin typeface="Times New Roman"/>
                <a:cs typeface="Times New Roman"/>
              </a:rPr>
              <a:t> </a:t>
            </a:r>
            <a:r>
              <a:rPr dirty="0"/>
              <a:t>r</a:t>
            </a:r>
            <a:r>
              <a:rPr spc="-5" dirty="0"/>
              <a:t>igh</a:t>
            </a:r>
            <a:r>
              <a:rPr dirty="0"/>
              <a:t>ts</a:t>
            </a:r>
            <a:r>
              <a:rPr spc="-30" dirty="0">
                <a:latin typeface="Times New Roman"/>
                <a:cs typeface="Times New Roman"/>
              </a:rPr>
              <a:t> </a:t>
            </a:r>
            <a:r>
              <a:rPr dirty="0"/>
              <a:t>r</a:t>
            </a:r>
            <a:r>
              <a:rPr spc="-5" dirty="0"/>
              <a:t>e</a:t>
            </a:r>
            <a:r>
              <a:rPr dirty="0"/>
              <a:t>s</a:t>
            </a:r>
            <a:r>
              <a:rPr spc="-5" dirty="0"/>
              <a:t>e</a:t>
            </a:r>
            <a:r>
              <a:rPr dirty="0"/>
              <a:t>rv</a:t>
            </a:r>
            <a:r>
              <a:rPr spc="-5" dirty="0"/>
              <a:t>ed</a:t>
            </a:r>
            <a:r>
              <a:rPr dirty="0"/>
              <a:t>.</a:t>
            </a:r>
            <a:r>
              <a:rPr spc="-15" dirty="0">
                <a:latin typeface="Times New Roman"/>
                <a:cs typeface="Times New Roman"/>
              </a:rPr>
              <a:t> </a:t>
            </a:r>
            <a:r>
              <a:rPr spc="-5" dirty="0"/>
              <a:t>Unau</a:t>
            </a:r>
            <a:r>
              <a:rPr dirty="0"/>
              <a:t>t</a:t>
            </a:r>
            <a:r>
              <a:rPr spc="-5" dirty="0"/>
              <a:t>ho</a:t>
            </a:r>
            <a:r>
              <a:rPr dirty="0"/>
              <a:t>r</a:t>
            </a:r>
            <a:r>
              <a:rPr spc="-5" dirty="0"/>
              <a:t>i</a:t>
            </a:r>
            <a:r>
              <a:rPr dirty="0"/>
              <a:t>z</a:t>
            </a:r>
            <a:r>
              <a:rPr spc="-5" dirty="0"/>
              <a:t>e</a:t>
            </a:r>
            <a:r>
              <a:rPr dirty="0"/>
              <a:t>d</a:t>
            </a:r>
            <a:r>
              <a:rPr spc="-20" dirty="0">
                <a:latin typeface="Times New Roman"/>
                <a:cs typeface="Times New Roman"/>
              </a:rPr>
              <a:t> </a:t>
            </a:r>
            <a:r>
              <a:rPr spc="-5" dirty="0"/>
              <a:t>u</a:t>
            </a:r>
            <a:r>
              <a:rPr dirty="0"/>
              <a:t>se</a:t>
            </a:r>
            <a:r>
              <a:rPr spc="-35" dirty="0">
                <a:latin typeface="Times New Roman"/>
                <a:cs typeface="Times New Roman"/>
              </a:rPr>
              <a:t> </a:t>
            </a:r>
            <a:r>
              <a:rPr spc="-5" dirty="0"/>
              <a:t>p</a:t>
            </a:r>
            <a:r>
              <a:rPr dirty="0"/>
              <a:t>r</a:t>
            </a:r>
            <a:r>
              <a:rPr spc="-5" dirty="0"/>
              <a:t>ohibi</a:t>
            </a:r>
            <a:r>
              <a:rPr dirty="0"/>
              <a:t>t</a:t>
            </a:r>
            <a:r>
              <a:rPr spc="-5" dirty="0"/>
              <a:t>ed</a:t>
            </a:r>
            <a:r>
              <a:rPr dirty="0"/>
              <a:t>.</a:t>
            </a:r>
          </a:p>
        </p:txBody>
      </p:sp>
      <p:sp>
        <p:nvSpPr>
          <p:cNvPr id="11" name="Titel 1"/>
          <p:cNvSpPr txBox="1">
            <a:spLocks/>
          </p:cNvSpPr>
          <p:nvPr/>
        </p:nvSpPr>
        <p:spPr bwMode="auto">
          <a:xfrm>
            <a:off x="2472112" y="533400"/>
            <a:ext cx="5711470" cy="457200"/>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bodyPr>
          <a:lstStyle>
            <a:lvl1pPr algn="l" defTabSz="1005597" rtl="0" eaLnBrk="1" fontAlgn="base" hangingPunct="1">
              <a:spcBef>
                <a:spcPct val="0"/>
              </a:spcBef>
              <a:spcAft>
                <a:spcPct val="0"/>
              </a:spcAft>
              <a:defRPr sz="3850" b="1">
                <a:solidFill>
                  <a:schemeClr val="bg2"/>
                </a:solidFill>
                <a:latin typeface="+mj-lt"/>
                <a:ea typeface="+mj-ea"/>
                <a:cs typeface="+mj-cs"/>
              </a:defRPr>
            </a:lvl1pPr>
            <a:lvl2pPr algn="l" defTabSz="1005597" rtl="0" eaLnBrk="1" fontAlgn="base" hangingPunct="1">
              <a:spcBef>
                <a:spcPct val="0"/>
              </a:spcBef>
              <a:spcAft>
                <a:spcPct val="0"/>
              </a:spcAft>
              <a:defRPr sz="3850" b="1">
                <a:solidFill>
                  <a:schemeClr val="bg2"/>
                </a:solidFill>
                <a:latin typeface="Gill Sans Std" pitchFamily="34" charset="0"/>
              </a:defRPr>
            </a:lvl2pPr>
            <a:lvl3pPr algn="l" defTabSz="1005597" rtl="0" eaLnBrk="1" fontAlgn="base" hangingPunct="1">
              <a:spcBef>
                <a:spcPct val="0"/>
              </a:spcBef>
              <a:spcAft>
                <a:spcPct val="0"/>
              </a:spcAft>
              <a:defRPr sz="3850" b="1">
                <a:solidFill>
                  <a:schemeClr val="bg2"/>
                </a:solidFill>
                <a:latin typeface="Gill Sans Std" pitchFamily="34" charset="0"/>
              </a:defRPr>
            </a:lvl3pPr>
            <a:lvl4pPr algn="l" defTabSz="1005597" rtl="0" eaLnBrk="1" fontAlgn="base" hangingPunct="1">
              <a:spcBef>
                <a:spcPct val="0"/>
              </a:spcBef>
              <a:spcAft>
                <a:spcPct val="0"/>
              </a:spcAft>
              <a:defRPr sz="3850" b="1">
                <a:solidFill>
                  <a:schemeClr val="bg2"/>
                </a:solidFill>
                <a:latin typeface="Gill Sans Std" pitchFamily="34" charset="0"/>
              </a:defRPr>
            </a:lvl4pPr>
            <a:lvl5pPr algn="l" defTabSz="1005597" rtl="0" eaLnBrk="1" fontAlgn="base" hangingPunct="1">
              <a:spcBef>
                <a:spcPct val="0"/>
              </a:spcBef>
              <a:spcAft>
                <a:spcPct val="0"/>
              </a:spcAft>
              <a:defRPr sz="3850" b="1">
                <a:solidFill>
                  <a:schemeClr val="bg2"/>
                </a:solidFill>
                <a:latin typeface="Gill Sans Std" pitchFamily="34" charset="0"/>
              </a:defRPr>
            </a:lvl5pPr>
            <a:lvl6pPr marL="440810" algn="l" defTabSz="1005597" rtl="0" eaLnBrk="1" fontAlgn="base" hangingPunct="1">
              <a:spcBef>
                <a:spcPct val="0"/>
              </a:spcBef>
              <a:spcAft>
                <a:spcPct val="0"/>
              </a:spcAft>
              <a:defRPr sz="3850" b="1">
                <a:solidFill>
                  <a:schemeClr val="bg2"/>
                </a:solidFill>
                <a:latin typeface="Gill Sans Std" pitchFamily="34" charset="0"/>
              </a:defRPr>
            </a:lvl6pPr>
            <a:lvl7pPr marL="881619" algn="l" defTabSz="1005597" rtl="0" eaLnBrk="1" fontAlgn="base" hangingPunct="1">
              <a:spcBef>
                <a:spcPct val="0"/>
              </a:spcBef>
              <a:spcAft>
                <a:spcPct val="0"/>
              </a:spcAft>
              <a:defRPr sz="3850" b="1">
                <a:solidFill>
                  <a:schemeClr val="bg2"/>
                </a:solidFill>
                <a:latin typeface="Gill Sans Std" pitchFamily="34" charset="0"/>
              </a:defRPr>
            </a:lvl7pPr>
            <a:lvl8pPr marL="1322428" algn="l" defTabSz="1005597" rtl="0" eaLnBrk="1" fontAlgn="base" hangingPunct="1">
              <a:spcBef>
                <a:spcPct val="0"/>
              </a:spcBef>
              <a:spcAft>
                <a:spcPct val="0"/>
              </a:spcAft>
              <a:defRPr sz="3850" b="1">
                <a:solidFill>
                  <a:schemeClr val="bg2"/>
                </a:solidFill>
                <a:latin typeface="Gill Sans Std" pitchFamily="34" charset="0"/>
              </a:defRPr>
            </a:lvl8pPr>
            <a:lvl9pPr marL="1763237" algn="l" defTabSz="1005597" rtl="0" eaLnBrk="1" fontAlgn="base" hangingPunct="1">
              <a:spcBef>
                <a:spcPct val="0"/>
              </a:spcBef>
              <a:spcAft>
                <a:spcPct val="0"/>
              </a:spcAft>
              <a:defRPr sz="3850" b="1">
                <a:solidFill>
                  <a:schemeClr val="bg2"/>
                </a:solidFill>
                <a:latin typeface="Gill Sans Std" pitchFamily="34" charset="0"/>
              </a:defRPr>
            </a:lvl9pPr>
          </a:lstStyle>
          <a:p>
            <a:pPr defTabSz="914400"/>
            <a:r>
              <a:rPr lang="en-US" sz="2000" dirty="0">
                <a:solidFill>
                  <a:prstClr val="black"/>
                </a:solidFill>
                <a:latin typeface="Arial Narrow" panose="020B0606020202030204" pitchFamily="34" charset="0"/>
                <a:ea typeface="+mn-ea"/>
                <a:cs typeface="+mn-cs"/>
              </a:rPr>
              <a:t>Prevention and medical management of comorbidities </a:t>
            </a:r>
            <a:br>
              <a:rPr lang="en-US" sz="2000" dirty="0">
                <a:solidFill>
                  <a:prstClr val="black"/>
                </a:solidFill>
                <a:latin typeface="Arial Narrow" panose="020B0606020202030204" pitchFamily="34" charset="0"/>
                <a:ea typeface="+mn-ea"/>
                <a:cs typeface="+mn-cs"/>
              </a:rPr>
            </a:br>
            <a:endParaRPr lang="nl-BE" sz="2000" dirty="0">
              <a:solidFill>
                <a:prstClr val="black"/>
              </a:solidFill>
              <a:latin typeface="Arial Narrow" panose="020B0606020202030204" pitchFamily="34" charset="0"/>
              <a:ea typeface="+mn-ea"/>
              <a:cs typeface="+mn-cs"/>
            </a:endParaRPr>
          </a:p>
        </p:txBody>
      </p:sp>
      <p:sp>
        <p:nvSpPr>
          <p:cNvPr id="12" name="Tekstvak 11"/>
          <p:cNvSpPr txBox="1"/>
          <p:nvPr/>
        </p:nvSpPr>
        <p:spPr>
          <a:xfrm>
            <a:off x="762000" y="1508253"/>
            <a:ext cx="3048912" cy="677108"/>
          </a:xfrm>
          <a:prstGeom prst="rect">
            <a:avLst/>
          </a:prstGeom>
          <a:noFill/>
        </p:spPr>
        <p:txBody>
          <a:bodyPr wrap="none" rtlCol="0">
            <a:spAutoFit/>
          </a:bodyPr>
          <a:lstStyle/>
          <a:p>
            <a:r>
              <a:rPr lang="nl-BE" sz="2000" b="1" spc="-20" dirty="0" err="1">
                <a:latin typeface="Arial Narrow"/>
                <a:cs typeface="Arial Narrow"/>
              </a:rPr>
              <a:t>Secondary</a:t>
            </a:r>
            <a:r>
              <a:rPr lang="nl-BE" sz="2000" b="1" spc="-20" dirty="0">
                <a:latin typeface="Arial Narrow"/>
                <a:cs typeface="Arial Narrow"/>
              </a:rPr>
              <a:t> </a:t>
            </a:r>
            <a:r>
              <a:rPr lang="nl-BE" sz="2000" b="1" spc="-20" dirty="0" err="1">
                <a:latin typeface="Arial Narrow"/>
                <a:cs typeface="Arial Narrow"/>
              </a:rPr>
              <a:t>Stroke</a:t>
            </a:r>
            <a:r>
              <a:rPr lang="nl-BE" sz="2000" b="1" spc="-20" dirty="0">
                <a:latin typeface="Arial Narrow"/>
                <a:cs typeface="Arial Narrow"/>
              </a:rPr>
              <a:t> Prevention</a:t>
            </a:r>
          </a:p>
          <a:p>
            <a:endParaRPr lang="nl-BE" dirty="0"/>
          </a:p>
        </p:txBody>
      </p:sp>
    </p:spTree>
    <p:extLst>
      <p:ext uri="{BB962C8B-B14F-4D97-AF65-F5344CB8AC3E}">
        <p14:creationId xmlns:p14="http://schemas.microsoft.com/office/powerpoint/2010/main" val="381748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0800" y="381000"/>
            <a:ext cx="2133600" cy="381000"/>
          </a:xfrm>
        </p:spPr>
        <p:txBody>
          <a:bodyPr/>
          <a:lstStyle/>
          <a:p>
            <a:r>
              <a:rPr lang="nl-BE" sz="2000" kern="1200" spc="-20" dirty="0" err="1">
                <a:solidFill>
                  <a:schemeClr val="tx1"/>
                </a:solidFill>
                <a:latin typeface="Arial Narrow"/>
                <a:ea typeface="+mn-ea"/>
                <a:cs typeface="Arial Narrow"/>
              </a:rPr>
              <a:t>Hypertension</a:t>
            </a:r>
            <a:endParaRPr lang="nl-BE" sz="2000" kern="1200" spc="-20" dirty="0">
              <a:solidFill>
                <a:schemeClr val="tx1"/>
              </a:solidFill>
              <a:latin typeface="Arial Narrow"/>
              <a:ea typeface="+mn-ea"/>
              <a:cs typeface="Arial Narrow"/>
            </a:endParaRPr>
          </a:p>
        </p:txBody>
      </p:sp>
      <p:sp>
        <p:nvSpPr>
          <p:cNvPr id="3" name="Tijdelijke aanduiding voor inhoud 2"/>
          <p:cNvSpPr>
            <a:spLocks noGrp="1"/>
          </p:cNvSpPr>
          <p:nvPr>
            <p:ph idx="1"/>
          </p:nvPr>
        </p:nvSpPr>
        <p:spPr>
          <a:xfrm>
            <a:off x="914400" y="2819400"/>
            <a:ext cx="8454670" cy="2089348"/>
          </a:xfrm>
        </p:spPr>
        <p:txBody>
          <a:bodyPr/>
          <a:lstStyle/>
          <a:p>
            <a:pPr marL="0" indent="0">
              <a:buNone/>
            </a:pPr>
            <a:r>
              <a:rPr lang="en-US" sz="2300" dirty="0">
                <a:solidFill>
                  <a:schemeClr val="tx1"/>
                </a:solidFill>
                <a:latin typeface="Arial Narrow" panose="020B0606020202030204" pitchFamily="34" charset="0"/>
              </a:rPr>
              <a:t>*Initiation of BP therapy is indicated for previously untreated patients with ischemic stroke or TIA who, after the first several days, have an established BP ≥140 mm Hg systolic or ≥90 mm Hg diastolic (</a:t>
            </a:r>
            <a:r>
              <a:rPr lang="en-US" sz="2300" i="1" dirty="0">
                <a:solidFill>
                  <a:schemeClr val="tx1"/>
                </a:solidFill>
                <a:latin typeface="Arial Narrow" panose="020B0606020202030204" pitchFamily="34" charset="0"/>
              </a:rPr>
              <a:t>Class I; Level of Evidence B).</a:t>
            </a:r>
            <a:r>
              <a:rPr lang="en-US" sz="2300" dirty="0">
                <a:solidFill>
                  <a:schemeClr val="tx1"/>
                </a:solidFill>
                <a:latin typeface="Arial Narrow" panose="020B0606020202030204" pitchFamily="34" charset="0"/>
              </a:rPr>
              <a:t>Initiation of therapy for patients with BP &lt;140 mm Hg systolic and &lt;90 mm Hg diastolic is of uncertain benefit </a:t>
            </a:r>
            <a:r>
              <a:rPr lang="en-US" sz="2300" i="1" dirty="0">
                <a:solidFill>
                  <a:schemeClr val="tx1"/>
                </a:solidFill>
                <a:latin typeface="Arial Narrow" panose="020B0606020202030204" pitchFamily="34" charset="0"/>
              </a:rPr>
              <a:t>(Class </a:t>
            </a:r>
            <a:r>
              <a:rPr lang="en-US" sz="2300" i="1" dirty="0" err="1">
                <a:solidFill>
                  <a:schemeClr val="tx1"/>
                </a:solidFill>
                <a:latin typeface="Arial Narrow" panose="020B0606020202030204" pitchFamily="34" charset="0"/>
              </a:rPr>
              <a:t>IIb</a:t>
            </a:r>
            <a:r>
              <a:rPr lang="en-US" sz="2300" i="1" dirty="0">
                <a:solidFill>
                  <a:schemeClr val="tx1"/>
                </a:solidFill>
                <a:latin typeface="Arial Narrow" panose="020B0606020202030204" pitchFamily="34" charset="0"/>
              </a:rPr>
              <a:t>; Level of Evidence C</a:t>
            </a:r>
            <a:r>
              <a:rPr lang="en-US" sz="2300" dirty="0">
                <a:solidFill>
                  <a:schemeClr val="tx1"/>
                </a:solidFill>
                <a:latin typeface="Arial Narrow" panose="020B0606020202030204" pitchFamily="34" charset="0"/>
              </a:rPr>
              <a:t>).</a:t>
            </a:r>
          </a:p>
          <a:p>
            <a:pPr marL="0" indent="0">
              <a:buNone/>
            </a:pPr>
            <a:endParaRPr lang="en-US" sz="2300" dirty="0">
              <a:solidFill>
                <a:schemeClr val="tx1"/>
              </a:solidFill>
              <a:latin typeface="Arial Narrow" panose="020B0606020202030204" pitchFamily="34" charset="0"/>
            </a:endParaRPr>
          </a:p>
          <a:p>
            <a:pPr marL="0" indent="0">
              <a:buNone/>
            </a:pPr>
            <a:r>
              <a:rPr lang="en-US" sz="2300" dirty="0">
                <a:solidFill>
                  <a:schemeClr val="tx1"/>
                </a:solidFill>
                <a:latin typeface="Arial Narrow" panose="020B0606020202030204" pitchFamily="34" charset="0"/>
              </a:rPr>
              <a:t>*See also RIVIZ report Hypertension</a:t>
            </a:r>
          </a:p>
          <a:p>
            <a:pPr marL="0" indent="0">
              <a:buNone/>
            </a:pPr>
            <a:r>
              <a:rPr lang="nl-BE" sz="2300" dirty="0">
                <a:solidFill>
                  <a:schemeClr val="tx1"/>
                </a:solidFill>
                <a:latin typeface="Arial Narrow" panose="020B0606020202030204" pitchFamily="34" charset="0"/>
                <a:hlinkClick r:id="rId2"/>
              </a:rPr>
              <a:t>http://www.riziv.fgov.be/SiteCollectionDocuments/consensus_lange_tekst_20151105.pdf</a:t>
            </a:r>
            <a:endParaRPr lang="nl-BE" sz="2300" dirty="0">
              <a:solidFill>
                <a:schemeClr val="tx1"/>
              </a:solidFill>
              <a:latin typeface="Arial Narrow" panose="020B0606020202030204" pitchFamily="34" charset="0"/>
            </a:endParaRPr>
          </a:p>
          <a:p>
            <a:pPr marL="0" indent="0">
              <a:buNone/>
            </a:pPr>
            <a:endParaRPr lang="nl-BE" sz="2300" dirty="0">
              <a:solidFill>
                <a:schemeClr val="tx1"/>
              </a:solidFill>
              <a:latin typeface="Arial Narrow" panose="020B0606020202030204" pitchFamily="34" charset="0"/>
            </a:endParaRPr>
          </a:p>
          <a:p>
            <a:pPr marL="0" indent="0">
              <a:buNone/>
            </a:pPr>
            <a:r>
              <a:rPr lang="en-US" sz="1800" dirty="0"/>
              <a:t>People with stroke or TIA should have their blood pressure checked, and treatment should be initiated or increased as tolerated to consistently achieve a clinic systolic blood pressure below 130 mmHg (UK stroke guideline)</a:t>
            </a:r>
            <a:endParaRPr lang="nl-BE" sz="3200" dirty="0">
              <a:solidFill>
                <a:schemeClr val="tx1"/>
              </a:solidFill>
              <a:latin typeface="Arial Narrow" panose="020B0606020202030204" pitchFamily="34" charset="0"/>
            </a:endParaRPr>
          </a:p>
        </p:txBody>
      </p:sp>
      <p:pic>
        <p:nvPicPr>
          <p:cNvPr id="4" name="Afbeelding 3"/>
          <p:cNvPicPr>
            <a:picLocks noChangeAspect="1"/>
          </p:cNvPicPr>
          <p:nvPr/>
        </p:nvPicPr>
        <p:blipFill>
          <a:blip r:embed="rId3"/>
          <a:stretch>
            <a:fillRect/>
          </a:stretch>
        </p:blipFill>
        <p:spPr>
          <a:xfrm>
            <a:off x="3167062" y="1143000"/>
            <a:ext cx="3114675" cy="1466850"/>
          </a:xfrm>
          <a:prstGeom prst="rect">
            <a:avLst/>
          </a:prstGeom>
        </p:spPr>
      </p:pic>
    </p:spTree>
    <p:extLst>
      <p:ext uri="{BB962C8B-B14F-4D97-AF65-F5344CB8AC3E}">
        <p14:creationId xmlns:p14="http://schemas.microsoft.com/office/powerpoint/2010/main" val="153254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0800" y="381000"/>
            <a:ext cx="4492270" cy="433282"/>
          </a:xfrm>
        </p:spPr>
        <p:txBody>
          <a:bodyPr/>
          <a:lstStyle/>
          <a:p>
            <a:r>
              <a:rPr lang="nl-BE" sz="2000" kern="1200" spc="-20" dirty="0" err="1">
                <a:solidFill>
                  <a:schemeClr val="tx1"/>
                </a:solidFill>
                <a:latin typeface="Arial Narrow"/>
                <a:ea typeface="+mn-ea"/>
                <a:cs typeface="Arial Narrow"/>
              </a:rPr>
              <a:t>Dyslipidemia</a:t>
            </a:r>
            <a:endParaRPr lang="nl-BE" sz="2000" kern="1200" spc="-20" dirty="0">
              <a:solidFill>
                <a:schemeClr val="tx1"/>
              </a:solidFill>
              <a:latin typeface="Arial Narrow"/>
              <a:ea typeface="+mn-ea"/>
              <a:cs typeface="Arial Narrow"/>
            </a:endParaRPr>
          </a:p>
        </p:txBody>
      </p:sp>
      <p:sp>
        <p:nvSpPr>
          <p:cNvPr id="5" name="Tekstvak 4"/>
          <p:cNvSpPr txBox="1"/>
          <p:nvPr/>
        </p:nvSpPr>
        <p:spPr>
          <a:xfrm>
            <a:off x="152400" y="1219200"/>
            <a:ext cx="9601200" cy="1366528"/>
          </a:xfrm>
          <a:prstGeom prst="rect">
            <a:avLst/>
          </a:prstGeom>
          <a:noFill/>
        </p:spPr>
        <p:txBody>
          <a:bodyPr wrap="square" rtlCol="0">
            <a:spAutoFit/>
          </a:bodyPr>
          <a:lstStyle/>
          <a:p>
            <a:pPr marL="421242" lvl="1" indent="-342900" fontAlgn="base">
              <a:lnSpc>
                <a:spcPct val="90000"/>
              </a:lnSpc>
              <a:spcBef>
                <a:spcPts val="325"/>
              </a:spcBef>
              <a:spcAft>
                <a:spcPct val="0"/>
              </a:spcAft>
              <a:buClr>
                <a:srgbClr val="2DA2BF"/>
              </a:buClr>
              <a:buFont typeface="Arial" panose="020B0604020202020204" pitchFamily="34" charset="0"/>
              <a:buChar char="•"/>
            </a:pPr>
            <a:r>
              <a:rPr lang="en-US" sz="2300" dirty="0">
                <a:solidFill>
                  <a:prstClr val="black"/>
                </a:solidFill>
                <a:latin typeface="Arial Narrow" panose="020B0606020202030204" pitchFamily="34" charset="0"/>
              </a:rPr>
              <a:t>Initiation of a high-intensity statin is recommended up to age 75, and initiation of a moderate-intensity statin is recommended if age &gt;75 years or if there are safety concerns with a high-intensity statin such as a history of hemorrhagic stroke, poorly controlled hypertension, or other serious comorbidities.</a:t>
            </a:r>
            <a:endParaRPr lang="nl-BE" sz="2300" dirty="0">
              <a:latin typeface="Arial Narrow" panose="020B0606020202030204" pitchFamily="34" charset="0"/>
            </a:endParaRPr>
          </a:p>
        </p:txBody>
      </p:sp>
      <p:sp>
        <p:nvSpPr>
          <p:cNvPr id="3" name="Rechthoek 2"/>
          <p:cNvSpPr/>
          <p:nvPr/>
        </p:nvSpPr>
        <p:spPr>
          <a:xfrm>
            <a:off x="5035826" y="2828612"/>
            <a:ext cx="5029200" cy="923330"/>
          </a:xfrm>
          <a:prstGeom prst="rect">
            <a:avLst/>
          </a:prstGeom>
        </p:spPr>
        <p:txBody>
          <a:bodyPr>
            <a:spAutoFit/>
          </a:bodyPr>
          <a:lstStyle/>
          <a:p>
            <a:r>
              <a:rPr lang="fr-FR" dirty="0" err="1">
                <a:solidFill>
                  <a:srgbClr val="333333"/>
                </a:solidFill>
                <a:latin typeface="Source Sans Pro"/>
              </a:rPr>
              <a:t>Dandapat</a:t>
            </a:r>
            <a:r>
              <a:rPr lang="fr-FR" dirty="0">
                <a:solidFill>
                  <a:srgbClr val="333333"/>
                </a:solidFill>
                <a:latin typeface="Source Sans Pro"/>
              </a:rPr>
              <a:t>, S. &amp; Robinson, J.G. </a:t>
            </a:r>
            <a:r>
              <a:rPr lang="fr-FR" dirty="0" err="1">
                <a:solidFill>
                  <a:srgbClr val="333333"/>
                </a:solidFill>
                <a:latin typeface="Source Sans Pro"/>
              </a:rPr>
              <a:t>Curr</a:t>
            </a:r>
            <a:r>
              <a:rPr lang="fr-FR" dirty="0">
                <a:solidFill>
                  <a:srgbClr val="333333"/>
                </a:solidFill>
                <a:latin typeface="Source Sans Pro"/>
              </a:rPr>
              <a:t> </a:t>
            </a:r>
            <a:r>
              <a:rPr lang="fr-FR" dirty="0" err="1">
                <a:solidFill>
                  <a:srgbClr val="333333"/>
                </a:solidFill>
                <a:latin typeface="Source Sans Pro"/>
              </a:rPr>
              <a:t>Neurol</a:t>
            </a:r>
            <a:r>
              <a:rPr lang="fr-FR" dirty="0">
                <a:solidFill>
                  <a:srgbClr val="333333"/>
                </a:solidFill>
                <a:latin typeface="Source Sans Pro"/>
              </a:rPr>
              <a:t> </a:t>
            </a:r>
            <a:r>
              <a:rPr lang="fr-FR" dirty="0" err="1">
                <a:solidFill>
                  <a:srgbClr val="333333"/>
                </a:solidFill>
                <a:latin typeface="Source Sans Pro"/>
              </a:rPr>
              <a:t>Neurosci</a:t>
            </a:r>
            <a:r>
              <a:rPr lang="fr-FR" dirty="0">
                <a:solidFill>
                  <a:srgbClr val="333333"/>
                </a:solidFill>
                <a:latin typeface="Source Sans Pro"/>
              </a:rPr>
              <a:t> </a:t>
            </a:r>
            <a:r>
              <a:rPr lang="fr-FR" dirty="0" err="1">
                <a:solidFill>
                  <a:srgbClr val="333333"/>
                </a:solidFill>
                <a:latin typeface="Source Sans Pro"/>
              </a:rPr>
              <a:t>Rep</a:t>
            </a:r>
            <a:r>
              <a:rPr lang="fr-FR" dirty="0">
                <a:solidFill>
                  <a:srgbClr val="333333"/>
                </a:solidFill>
                <a:latin typeface="Source Sans Pro"/>
              </a:rPr>
              <a:t> (2016) 16: 24. https://doi.org/10.1007/s11910-016-0621-1</a:t>
            </a:r>
            <a:endParaRPr lang="nl-BE" dirty="0"/>
          </a:p>
        </p:txBody>
      </p:sp>
      <p:sp>
        <p:nvSpPr>
          <p:cNvPr id="4" name="Rechthoek 3"/>
          <p:cNvSpPr/>
          <p:nvPr/>
        </p:nvSpPr>
        <p:spPr>
          <a:xfrm>
            <a:off x="838200" y="6400800"/>
            <a:ext cx="8991600" cy="1200329"/>
          </a:xfrm>
          <a:prstGeom prst="rect">
            <a:avLst/>
          </a:prstGeom>
        </p:spPr>
        <p:txBody>
          <a:bodyPr wrap="square">
            <a:spAutoFit/>
          </a:bodyPr>
          <a:lstStyle/>
          <a:p>
            <a:r>
              <a:rPr lang="en-US" dirty="0"/>
              <a:t>After an ischemic stroke or TIA with evidence of atherosclerosis, patients who had a target LDL cholesterol level of less than 70 mg per deciliter had a lower risk of subsequent cardiovascular events than those who had a target range of 90 mg to 110 mg per deciliter.</a:t>
            </a:r>
            <a:endParaRPr lang="nl-BE" dirty="0"/>
          </a:p>
        </p:txBody>
      </p:sp>
      <p:pic>
        <p:nvPicPr>
          <p:cNvPr id="6" name="Afbeelding 5"/>
          <p:cNvPicPr>
            <a:picLocks noChangeAspect="1"/>
          </p:cNvPicPr>
          <p:nvPr/>
        </p:nvPicPr>
        <p:blipFill rotWithShape="1">
          <a:blip r:embed="rId2"/>
          <a:srcRect l="15000" t="28890" r="12501" b="28146"/>
          <a:stretch/>
        </p:blipFill>
        <p:spPr>
          <a:xfrm>
            <a:off x="990600" y="3840282"/>
            <a:ext cx="7772400" cy="2590800"/>
          </a:xfrm>
          <a:prstGeom prst="rect">
            <a:avLst/>
          </a:prstGeom>
        </p:spPr>
      </p:pic>
    </p:spTree>
    <p:extLst>
      <p:ext uri="{BB962C8B-B14F-4D97-AF65-F5344CB8AC3E}">
        <p14:creationId xmlns:p14="http://schemas.microsoft.com/office/powerpoint/2010/main" val="296025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8055" y="6992111"/>
            <a:ext cx="1524000" cy="230504"/>
          </a:xfrm>
          <a:prstGeom prst="rect">
            <a:avLst/>
          </a:prstGeom>
        </p:spPr>
        <p:txBody>
          <a:bodyPr vert="horz" wrap="square" lIns="0" tIns="0" rIns="0" bIns="0" rtlCol="0">
            <a:spAutoFit/>
          </a:bodyPr>
          <a:lstStyle/>
          <a:p>
            <a:pPr marL="90805">
              <a:lnSpc>
                <a:spcPct val="100000"/>
              </a:lnSpc>
            </a:pPr>
            <a:r>
              <a:rPr sz="900" b="1" dirty="0">
                <a:solidFill>
                  <a:srgbClr val="FF0000"/>
                </a:solidFill>
                <a:latin typeface="Arial"/>
                <a:cs typeface="Arial"/>
              </a:rPr>
              <a:t>science</a:t>
            </a:r>
            <a:r>
              <a:rPr sz="900" b="1" spc="-20" dirty="0">
                <a:solidFill>
                  <a:srgbClr val="FF0000"/>
                </a:solidFill>
                <a:latin typeface="Arial"/>
                <a:cs typeface="Arial"/>
              </a:rPr>
              <a:t> </a:t>
            </a:r>
            <a:r>
              <a:rPr sz="900" b="1" dirty="0">
                <a:latin typeface="Arial"/>
                <a:cs typeface="Arial"/>
              </a:rPr>
              <a:t>is</a:t>
            </a:r>
            <a:r>
              <a:rPr sz="900" b="1" spc="-10" dirty="0">
                <a:latin typeface="Arial"/>
                <a:cs typeface="Arial"/>
              </a:rPr>
              <a:t> </a:t>
            </a:r>
            <a:r>
              <a:rPr sz="900" b="1" spc="15" dirty="0">
                <a:latin typeface="Arial"/>
                <a:cs typeface="Arial"/>
              </a:rPr>
              <a:t>w</a:t>
            </a:r>
            <a:r>
              <a:rPr sz="900" b="1" dirty="0">
                <a:latin typeface="Arial"/>
                <a:cs typeface="Arial"/>
              </a:rPr>
              <a:t>hy</a:t>
            </a:r>
            <a:endParaRPr sz="900">
              <a:latin typeface="Arial"/>
              <a:cs typeface="Arial"/>
            </a:endParaRPr>
          </a:p>
        </p:txBody>
      </p:sp>
      <p:sp>
        <p:nvSpPr>
          <p:cNvPr id="3" name="object 3"/>
          <p:cNvSpPr/>
          <p:nvPr/>
        </p:nvSpPr>
        <p:spPr>
          <a:xfrm>
            <a:off x="8068055" y="6992111"/>
            <a:ext cx="1524000" cy="230504"/>
          </a:xfrm>
          <a:custGeom>
            <a:avLst/>
            <a:gdLst/>
            <a:ahLst/>
            <a:cxnLst/>
            <a:rect l="l" t="t" r="r" b="b"/>
            <a:pathLst>
              <a:path w="1524000" h="230504">
                <a:moveTo>
                  <a:pt x="0" y="0"/>
                </a:moveTo>
                <a:lnTo>
                  <a:pt x="0" y="230123"/>
                </a:lnTo>
                <a:lnTo>
                  <a:pt x="1523999" y="230123"/>
                </a:lnTo>
                <a:lnTo>
                  <a:pt x="1523999" y="0"/>
                </a:lnTo>
                <a:lnTo>
                  <a:pt x="0" y="0"/>
                </a:lnTo>
                <a:close/>
              </a:path>
            </a:pathLst>
          </a:custGeom>
          <a:solidFill>
            <a:srgbClr val="FFFFFF"/>
          </a:solidFill>
        </p:spPr>
        <p:txBody>
          <a:bodyPr wrap="square" lIns="0" tIns="0" rIns="0" bIns="0" rtlCol="0"/>
          <a:lstStyle/>
          <a:p>
            <a:endParaRPr/>
          </a:p>
        </p:txBody>
      </p:sp>
      <p:sp>
        <p:nvSpPr>
          <p:cNvPr id="7" name="object 7"/>
          <p:cNvSpPr txBox="1">
            <a:spLocks noGrp="1"/>
          </p:cNvSpPr>
          <p:nvPr>
            <p:ph type="dt" sz="half" idx="4294967295"/>
          </p:nvPr>
        </p:nvSpPr>
        <p:spPr>
          <a:xfrm>
            <a:off x="291230" y="7107363"/>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sp>
        <p:nvSpPr>
          <p:cNvPr id="5" name="object 5"/>
          <p:cNvSpPr txBox="1"/>
          <p:nvPr/>
        </p:nvSpPr>
        <p:spPr>
          <a:xfrm>
            <a:off x="291230" y="1676400"/>
            <a:ext cx="9753600" cy="5509200"/>
          </a:xfrm>
          <a:prstGeom prst="rect">
            <a:avLst/>
          </a:prstGeom>
        </p:spPr>
        <p:txBody>
          <a:bodyPr vert="horz" wrap="square" lIns="0" tIns="0" rIns="0" bIns="0" rtlCol="0">
            <a:spAutoFit/>
          </a:bodyPr>
          <a:lstStyle/>
          <a:p>
            <a:pPr marL="421242" marR="51308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Intensive, repetitive, mobility-task training is recommended for all individuals with gait limitations after stroke. </a:t>
            </a:r>
            <a:r>
              <a:rPr sz="2300" dirty="0">
                <a:solidFill>
                  <a:srgbClr val="FF0000"/>
                </a:solidFill>
                <a:latin typeface="Arial Narrow" panose="020B0606020202030204" pitchFamily="34" charset="0"/>
              </a:rPr>
              <a:t>(Class I, LOE A)</a:t>
            </a:r>
            <a:endParaRPr lang="nl-BE" sz="2300" dirty="0">
              <a:solidFill>
                <a:srgbClr val="FF0000"/>
              </a:solidFill>
              <a:latin typeface="Arial Narrow" panose="020B0606020202030204" pitchFamily="34" charset="0"/>
            </a:endParaRPr>
          </a:p>
          <a:p>
            <a:pPr marL="421242" marR="51308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endParaRPr sz="1200" dirty="0">
              <a:solidFill>
                <a:prstClr val="black"/>
              </a:solidFill>
              <a:latin typeface="Arial Narrow" panose="020B0606020202030204" pitchFamily="34" charset="0"/>
            </a:endParaRPr>
          </a:p>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endParaRPr sz="1200" dirty="0">
              <a:solidFill>
                <a:prstClr val="black"/>
              </a:solidFill>
              <a:latin typeface="Arial Narrow" panose="020B0606020202030204" pitchFamily="34" charset="0"/>
            </a:endParaRPr>
          </a:p>
          <a:p>
            <a:pPr marL="421242" marR="985519"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Group therapy with circuit training is a reasonable approach to improve walking. </a:t>
            </a:r>
            <a:r>
              <a:rPr sz="2300" dirty="0">
                <a:solidFill>
                  <a:srgbClr val="FF0000"/>
                </a:solidFill>
                <a:latin typeface="Arial Narrow" panose="020B0606020202030204" pitchFamily="34" charset="0"/>
              </a:rPr>
              <a:t>(Class IIa, LOE A)</a:t>
            </a:r>
            <a:endParaRPr lang="nl-BE" sz="2300" dirty="0">
              <a:solidFill>
                <a:srgbClr val="FF0000"/>
              </a:solidFill>
              <a:latin typeface="Arial Narrow" panose="020B0606020202030204" pitchFamily="34" charset="0"/>
            </a:endParaRPr>
          </a:p>
          <a:p>
            <a:pPr marL="421242" marR="985519"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endParaRPr sz="1200" dirty="0">
              <a:solidFill>
                <a:prstClr val="black"/>
              </a:solidFill>
              <a:latin typeface="Arial Narrow" panose="020B0606020202030204" pitchFamily="34" charset="0"/>
            </a:endParaRPr>
          </a:p>
          <a:p>
            <a:pPr marL="421242" marR="335915"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Incorporating cardiovascular exercise and strengthening interventions is reasonable to consider for recovery of gait capacity and gait-related mobility tasks. </a:t>
            </a:r>
            <a:r>
              <a:rPr sz="2300" dirty="0">
                <a:solidFill>
                  <a:srgbClr val="FF0000"/>
                </a:solidFill>
                <a:latin typeface="Arial Narrow" panose="020B0606020202030204" pitchFamily="34" charset="0"/>
              </a:rPr>
              <a:t>(Class IIa, LOE A)</a:t>
            </a:r>
            <a:endParaRPr lang="nl-BE" sz="2300" dirty="0">
              <a:solidFill>
                <a:srgbClr val="FF0000"/>
              </a:solidFill>
              <a:latin typeface="Arial Narrow" panose="020B0606020202030204" pitchFamily="34" charset="0"/>
            </a:endParaRPr>
          </a:p>
          <a:p>
            <a:pPr marL="421242" marR="335915"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endParaRPr sz="1200" dirty="0">
              <a:solidFill>
                <a:prstClr val="black"/>
              </a:solidFill>
              <a:latin typeface="Arial Narrow" panose="020B0606020202030204" pitchFamily="34" charset="0"/>
            </a:endParaRPr>
          </a:p>
          <a:p>
            <a:pPr marL="421242"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lang="en-US" sz="2300" dirty="0">
                <a:solidFill>
                  <a:prstClr val="black"/>
                </a:solidFill>
                <a:latin typeface="Arial Narrow" panose="020B0606020202030204" pitchFamily="34" charset="0"/>
              </a:rPr>
              <a:t>Virtual reality may be beneficial for the improvement of gait. </a:t>
            </a:r>
            <a:r>
              <a:rPr lang="en-US" sz="2300" dirty="0">
                <a:solidFill>
                  <a:srgbClr val="FF0000"/>
                </a:solidFill>
                <a:latin typeface="Arial Narrow" panose="020B0606020202030204" pitchFamily="34" charset="0"/>
              </a:rPr>
              <a:t>(Class </a:t>
            </a:r>
            <a:r>
              <a:rPr lang="en-US" sz="2300" dirty="0" err="1">
                <a:solidFill>
                  <a:srgbClr val="FF0000"/>
                </a:solidFill>
                <a:latin typeface="Arial Narrow" panose="020B0606020202030204" pitchFamily="34" charset="0"/>
              </a:rPr>
              <a:t>IIb</a:t>
            </a:r>
            <a:r>
              <a:rPr lang="en-US" sz="2300" dirty="0">
                <a:solidFill>
                  <a:srgbClr val="FF0000"/>
                </a:solidFill>
                <a:latin typeface="Arial Narrow" panose="020B0606020202030204" pitchFamily="34" charset="0"/>
              </a:rPr>
              <a:t>, LOE B)</a:t>
            </a:r>
          </a:p>
          <a:p>
            <a:pPr marL="421242"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endParaRPr lang="en-US" sz="2300" dirty="0">
              <a:solidFill>
                <a:srgbClr val="FF0000"/>
              </a:solidFill>
              <a:latin typeface="Arial Narrow" panose="020B0606020202030204" pitchFamily="34" charset="0"/>
            </a:endParaRPr>
          </a:p>
          <a:p>
            <a:pPr marL="421242"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lang="en-US" sz="2300" dirty="0">
                <a:solidFill>
                  <a:prstClr val="black"/>
                </a:solidFill>
                <a:latin typeface="Arial Narrow" panose="020B0606020202030204" pitchFamily="34" charset="0"/>
              </a:rPr>
              <a:t>An ankle-foot orthoses (AFO) following stroke is recommended in individuals with remediable gait impairments (e.g., foot drop) to compensate for foot drop, and to improve mobility and paretic ankle and knee kinematics, kinetics and energy cost of walking. </a:t>
            </a:r>
            <a:r>
              <a:rPr lang="en-US" sz="2300" dirty="0">
                <a:solidFill>
                  <a:srgbClr val="FF0000"/>
                </a:solidFill>
                <a:latin typeface="Arial Narrow" panose="020B0606020202030204" pitchFamily="34" charset="0"/>
              </a:rPr>
              <a:t>(Class I, LOE A)</a:t>
            </a:r>
          </a:p>
          <a:p>
            <a:pPr marL="421242"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endParaRPr lang="en-US" sz="2300" dirty="0">
              <a:solidFill>
                <a:srgbClr val="FF0000"/>
              </a:solidFill>
              <a:latin typeface="Arial Narrow" panose="020B0606020202030204" pitchFamily="34" charset="0"/>
            </a:endParaRPr>
          </a:p>
        </p:txBody>
      </p:sp>
      <p:sp>
        <p:nvSpPr>
          <p:cNvPr id="9" name="Rechthoek 8"/>
          <p:cNvSpPr/>
          <p:nvPr/>
        </p:nvSpPr>
        <p:spPr>
          <a:xfrm>
            <a:off x="2667000" y="381000"/>
            <a:ext cx="2916183" cy="400110"/>
          </a:xfrm>
          <a:prstGeom prst="rect">
            <a:avLst/>
          </a:prstGeom>
        </p:spPr>
        <p:txBody>
          <a:bodyPr wrap="none">
            <a:spAutoFit/>
          </a:bodyPr>
          <a:lstStyle/>
          <a:p>
            <a:pPr>
              <a:lnSpc>
                <a:spcPct val="100000"/>
              </a:lnSpc>
            </a:pPr>
            <a:r>
              <a:rPr lang="nl-BE" sz="2000" b="1" dirty="0" err="1">
                <a:solidFill>
                  <a:prstClr val="black"/>
                </a:solidFill>
                <a:latin typeface="Arial Narrow" panose="020B0606020202030204" pitchFamily="34" charset="0"/>
              </a:rPr>
              <a:t>Mobility</a:t>
            </a:r>
            <a:r>
              <a:rPr lang="nl-BE" sz="2000" b="1" dirty="0">
                <a:solidFill>
                  <a:prstClr val="black"/>
                </a:solidFill>
                <a:latin typeface="Arial Narrow" panose="020B0606020202030204" pitchFamily="34" charset="0"/>
              </a:rPr>
              <a:t> </a:t>
            </a:r>
            <a:r>
              <a:rPr lang="nl-BE" sz="2000" b="1" dirty="0" err="1">
                <a:solidFill>
                  <a:prstClr val="black"/>
                </a:solidFill>
                <a:latin typeface="Arial Narrow" panose="020B0606020202030204" pitchFamily="34" charset="0"/>
              </a:rPr>
              <a:t>Recommendations</a:t>
            </a:r>
            <a:endParaRPr lang="nl-BE" sz="20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75518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752600" y="1404276"/>
            <a:ext cx="5319128" cy="3332558"/>
          </a:xfrm>
          <a:prstGeom prst="rect">
            <a:avLst/>
          </a:prstGeom>
        </p:spPr>
      </p:pic>
      <p:sp>
        <p:nvSpPr>
          <p:cNvPr id="5" name="Rechthoek 4"/>
          <p:cNvSpPr/>
          <p:nvPr/>
        </p:nvSpPr>
        <p:spPr>
          <a:xfrm>
            <a:off x="685800" y="5181600"/>
            <a:ext cx="8072284" cy="1154162"/>
          </a:xfrm>
          <a:prstGeom prst="rect">
            <a:avLst/>
          </a:prstGeom>
        </p:spPr>
        <p:txBody>
          <a:bodyPr wrap="square">
            <a:spAutoFit/>
          </a:bodyPr>
          <a:lstStyle/>
          <a:p>
            <a:pPr marL="392113" lvl="1" fontAlgn="base">
              <a:spcBef>
                <a:spcPts val="325"/>
              </a:spcBef>
              <a:spcAft>
                <a:spcPct val="0"/>
              </a:spcAft>
              <a:buClr>
                <a:srgbClr val="2DA2BF"/>
              </a:buClr>
            </a:pPr>
            <a:r>
              <a:rPr lang="nl-BE" altLang="nl-BE" sz="2300" dirty="0" err="1">
                <a:solidFill>
                  <a:prstClr val="black"/>
                </a:solidFill>
                <a:latin typeface="Arial Narrow" panose="020B0606020202030204" pitchFamily="34" charset="0"/>
              </a:rPr>
              <a:t>Aim</a:t>
            </a:r>
            <a:r>
              <a:rPr lang="nl-BE" altLang="nl-BE" sz="2300" dirty="0">
                <a:solidFill>
                  <a:prstClr val="black"/>
                </a:solidFill>
                <a:latin typeface="Arial Narrow" panose="020B0606020202030204" pitchFamily="34" charset="0"/>
              </a:rPr>
              <a:t>: </a:t>
            </a:r>
            <a:r>
              <a:rPr lang="nl-BE" altLang="nl-BE" sz="2300" dirty="0" err="1">
                <a:solidFill>
                  <a:prstClr val="black"/>
                </a:solidFill>
                <a:latin typeface="Arial Narrow" panose="020B0606020202030204" pitchFamily="34" charset="0"/>
              </a:rPr>
              <a:t>to</a:t>
            </a:r>
            <a:r>
              <a:rPr lang="nl-BE" altLang="nl-BE" sz="2300" dirty="0">
                <a:solidFill>
                  <a:prstClr val="black"/>
                </a:solidFill>
                <a:latin typeface="Arial Narrow" panose="020B0606020202030204" pitchFamily="34" charset="0"/>
              </a:rPr>
              <a:t> maximise </a:t>
            </a:r>
            <a:r>
              <a:rPr lang="nl-BE" altLang="nl-BE" sz="2300" dirty="0" err="1">
                <a:solidFill>
                  <a:prstClr val="black"/>
                </a:solidFill>
                <a:latin typeface="Arial Narrow" panose="020B0606020202030204" pitchFamily="34" charset="0"/>
              </a:rPr>
              <a:t>function</a:t>
            </a:r>
            <a:r>
              <a:rPr lang="nl-BE" altLang="nl-BE" sz="2300" dirty="0">
                <a:solidFill>
                  <a:prstClr val="black"/>
                </a:solidFill>
                <a:latin typeface="Arial Narrow" panose="020B0606020202030204" pitchFamily="34" charset="0"/>
              </a:rPr>
              <a:t> </a:t>
            </a:r>
            <a:r>
              <a:rPr lang="nl-BE" altLang="nl-BE" sz="2300" dirty="0" err="1">
                <a:solidFill>
                  <a:prstClr val="black"/>
                </a:solidFill>
                <a:latin typeface="Arial Narrow" panose="020B0606020202030204" pitchFamily="34" charset="0"/>
              </a:rPr>
              <a:t>and</a:t>
            </a:r>
            <a:r>
              <a:rPr lang="nl-BE" altLang="nl-BE" sz="2300" dirty="0">
                <a:solidFill>
                  <a:prstClr val="black"/>
                </a:solidFill>
                <a:latin typeface="Arial Narrow" panose="020B0606020202030204" pitchFamily="34" charset="0"/>
              </a:rPr>
              <a:t> </a:t>
            </a:r>
            <a:r>
              <a:rPr lang="nl-BE" altLang="nl-BE" sz="2300" dirty="0" err="1">
                <a:solidFill>
                  <a:prstClr val="black"/>
                </a:solidFill>
                <a:latin typeface="Arial Narrow" panose="020B0606020202030204" pitchFamily="34" charset="0"/>
              </a:rPr>
              <a:t>to</a:t>
            </a:r>
            <a:r>
              <a:rPr lang="nl-BE" altLang="nl-BE" sz="2300" dirty="0">
                <a:solidFill>
                  <a:prstClr val="black"/>
                </a:solidFill>
                <a:latin typeface="Arial Narrow" panose="020B0606020202030204" pitchFamily="34" charset="0"/>
              </a:rPr>
              <a:t> minimise </a:t>
            </a:r>
            <a:r>
              <a:rPr lang="nl-BE" altLang="nl-BE" sz="2300" dirty="0" err="1">
                <a:solidFill>
                  <a:prstClr val="black"/>
                </a:solidFill>
                <a:latin typeface="Arial Narrow" panose="020B0606020202030204" pitchFamily="34" charset="0"/>
              </a:rPr>
              <a:t>limitation</a:t>
            </a:r>
            <a:r>
              <a:rPr lang="nl-BE" altLang="nl-BE" sz="2300" dirty="0">
                <a:solidFill>
                  <a:prstClr val="black"/>
                </a:solidFill>
                <a:latin typeface="Arial Narrow" panose="020B0606020202030204" pitchFamily="34" charset="0"/>
              </a:rPr>
              <a:t> of </a:t>
            </a:r>
            <a:r>
              <a:rPr lang="nl-BE" altLang="nl-BE" sz="2300" dirty="0" err="1">
                <a:solidFill>
                  <a:prstClr val="black"/>
                </a:solidFill>
                <a:latin typeface="Arial Narrow" panose="020B0606020202030204" pitchFamily="34" charset="0"/>
              </a:rPr>
              <a:t>activity</a:t>
            </a:r>
            <a:r>
              <a:rPr lang="nl-BE" altLang="nl-BE" sz="2300" dirty="0">
                <a:solidFill>
                  <a:prstClr val="black"/>
                </a:solidFill>
                <a:latin typeface="Arial Narrow" panose="020B0606020202030204" pitchFamily="34" charset="0"/>
              </a:rPr>
              <a:t> </a:t>
            </a:r>
            <a:r>
              <a:rPr lang="nl-BE" altLang="nl-BE" sz="2300" dirty="0" err="1">
                <a:solidFill>
                  <a:prstClr val="black"/>
                </a:solidFill>
                <a:latin typeface="Arial Narrow" panose="020B0606020202030204" pitchFamily="34" charset="0"/>
              </a:rPr>
              <a:t>and</a:t>
            </a:r>
            <a:r>
              <a:rPr lang="nl-BE" altLang="nl-BE" sz="2300" dirty="0">
                <a:solidFill>
                  <a:prstClr val="black"/>
                </a:solidFill>
                <a:latin typeface="Arial Narrow" panose="020B0606020202030204" pitchFamily="34" charset="0"/>
              </a:rPr>
              <a:t> </a:t>
            </a:r>
            <a:r>
              <a:rPr lang="nl-BE" altLang="nl-BE" sz="2300" dirty="0" err="1">
                <a:solidFill>
                  <a:prstClr val="black"/>
                </a:solidFill>
                <a:latin typeface="Arial Narrow" panose="020B0606020202030204" pitchFamily="34" charset="0"/>
              </a:rPr>
              <a:t>restriction</a:t>
            </a:r>
            <a:r>
              <a:rPr lang="nl-BE" altLang="nl-BE" sz="2300" dirty="0">
                <a:solidFill>
                  <a:prstClr val="black"/>
                </a:solidFill>
                <a:latin typeface="Arial Narrow" panose="020B0606020202030204" pitchFamily="34" charset="0"/>
              </a:rPr>
              <a:t> of </a:t>
            </a:r>
            <a:r>
              <a:rPr lang="nl-BE" altLang="nl-BE" sz="2300" dirty="0" err="1">
                <a:solidFill>
                  <a:prstClr val="black"/>
                </a:solidFill>
                <a:latin typeface="Arial Narrow" panose="020B0606020202030204" pitchFamily="34" charset="0"/>
              </a:rPr>
              <a:t>participation</a:t>
            </a:r>
            <a:r>
              <a:rPr lang="nl-BE" altLang="nl-BE" sz="2300" dirty="0">
                <a:solidFill>
                  <a:prstClr val="black"/>
                </a:solidFill>
                <a:latin typeface="Arial Narrow" panose="020B0606020202030204" pitchFamily="34" charset="0"/>
              </a:rPr>
              <a:t> </a:t>
            </a:r>
            <a:r>
              <a:rPr lang="nl-BE" altLang="nl-BE" sz="2300" dirty="0" err="1">
                <a:solidFill>
                  <a:prstClr val="black"/>
                </a:solidFill>
                <a:latin typeface="Arial Narrow" panose="020B0606020202030204" pitchFamily="34" charset="0"/>
              </a:rPr>
              <a:t>resulting</a:t>
            </a:r>
            <a:r>
              <a:rPr lang="nl-BE" altLang="nl-BE" sz="2300" dirty="0">
                <a:solidFill>
                  <a:prstClr val="black"/>
                </a:solidFill>
                <a:latin typeface="Arial Narrow" panose="020B0606020202030204" pitchFamily="34" charset="0"/>
              </a:rPr>
              <a:t> </a:t>
            </a:r>
            <a:r>
              <a:rPr lang="nl-BE" altLang="nl-BE" sz="2300" dirty="0" err="1">
                <a:solidFill>
                  <a:prstClr val="black"/>
                </a:solidFill>
                <a:latin typeface="Arial Narrow" panose="020B0606020202030204" pitchFamily="34" charset="0"/>
              </a:rPr>
              <a:t>from</a:t>
            </a:r>
            <a:r>
              <a:rPr lang="nl-BE" altLang="nl-BE" sz="2300" dirty="0">
                <a:solidFill>
                  <a:prstClr val="black"/>
                </a:solidFill>
                <a:latin typeface="Arial Narrow" panose="020B0606020202030204" pitchFamily="34" charset="0"/>
              </a:rPr>
              <a:t> a </a:t>
            </a:r>
            <a:r>
              <a:rPr lang="nl-BE" altLang="nl-BE" sz="2300" dirty="0" err="1">
                <a:solidFill>
                  <a:prstClr val="black"/>
                </a:solidFill>
                <a:latin typeface="Arial Narrow" panose="020B0606020202030204" pitchFamily="34" charset="0"/>
              </a:rPr>
              <a:t>disease</a:t>
            </a:r>
            <a:r>
              <a:rPr lang="nl-BE" altLang="nl-BE" sz="2300" dirty="0">
                <a:solidFill>
                  <a:prstClr val="black"/>
                </a:solidFill>
                <a:latin typeface="Arial Narrow" panose="020B0606020202030204" pitchFamily="34" charset="0"/>
              </a:rPr>
              <a:t>, trauma or a </a:t>
            </a:r>
            <a:r>
              <a:rPr lang="nl-BE" altLang="nl-BE" sz="2300" dirty="0" err="1">
                <a:solidFill>
                  <a:prstClr val="black"/>
                </a:solidFill>
                <a:latin typeface="Arial Narrow" panose="020B0606020202030204" pitchFamily="34" charset="0"/>
              </a:rPr>
              <a:t>congenital</a:t>
            </a:r>
            <a:r>
              <a:rPr lang="nl-BE" altLang="nl-BE" sz="2300" dirty="0">
                <a:solidFill>
                  <a:prstClr val="black"/>
                </a:solidFill>
                <a:latin typeface="Arial Narrow" panose="020B0606020202030204" pitchFamily="34" charset="0"/>
              </a:rPr>
              <a:t> disorder</a:t>
            </a:r>
          </a:p>
        </p:txBody>
      </p:sp>
      <p:sp>
        <p:nvSpPr>
          <p:cNvPr id="2" name="Tekstvak 1"/>
          <p:cNvSpPr txBox="1"/>
          <p:nvPr/>
        </p:nvSpPr>
        <p:spPr>
          <a:xfrm>
            <a:off x="2590800" y="381000"/>
            <a:ext cx="3352800" cy="677108"/>
          </a:xfrm>
          <a:prstGeom prst="rect">
            <a:avLst/>
          </a:prstGeom>
          <a:noFill/>
        </p:spPr>
        <p:txBody>
          <a:bodyPr wrap="square" rtlCol="0" anchor="ctr">
            <a:spAutoFit/>
          </a:bodyPr>
          <a:lstStyle/>
          <a:p>
            <a:r>
              <a:rPr lang="nl-BE" altLang="nl-BE" sz="2000" b="1" dirty="0" err="1">
                <a:solidFill>
                  <a:prstClr val="black"/>
                </a:solidFill>
                <a:latin typeface="Arial Narrow" panose="020B0606020202030204" pitchFamily="34" charset="0"/>
              </a:rPr>
              <a:t>Rehabilitation</a:t>
            </a:r>
            <a:r>
              <a:rPr lang="nl-BE" altLang="nl-BE" sz="2000" b="1" dirty="0">
                <a:solidFill>
                  <a:prstClr val="black"/>
                </a:solidFill>
                <a:latin typeface="Arial Narrow" panose="020B0606020202030204" pitchFamily="34" charset="0"/>
              </a:rPr>
              <a:t> </a:t>
            </a:r>
            <a:r>
              <a:rPr lang="nl-BE" altLang="nl-BE" sz="2000" b="1" dirty="0" err="1">
                <a:solidFill>
                  <a:prstClr val="black"/>
                </a:solidFill>
                <a:latin typeface="Arial Narrow" panose="020B0606020202030204" pitchFamily="34" charset="0"/>
              </a:rPr>
              <a:t>medicine</a:t>
            </a:r>
            <a:endParaRPr lang="nl-BE" altLang="nl-BE" sz="2000" b="1" dirty="0">
              <a:solidFill>
                <a:prstClr val="black"/>
              </a:solidFill>
              <a:latin typeface="Arial Narrow" panose="020B0606020202030204" pitchFamily="34" charset="0"/>
            </a:endParaRPr>
          </a:p>
          <a:p>
            <a:pPr algn="ctr"/>
            <a:endParaRPr lang="nl-BE" dirty="0"/>
          </a:p>
        </p:txBody>
      </p:sp>
      <p:sp>
        <p:nvSpPr>
          <p:cNvPr id="3" name="Tekstvak 2">
            <a:extLst>
              <a:ext uri="{FF2B5EF4-FFF2-40B4-BE49-F238E27FC236}">
                <a16:creationId xmlns:a16="http://schemas.microsoft.com/office/drawing/2014/main" id="{610E23E8-F97F-C828-4C2E-DCE6E5655CB6}"/>
              </a:ext>
            </a:extLst>
          </p:cNvPr>
          <p:cNvSpPr txBox="1"/>
          <p:nvPr/>
        </p:nvSpPr>
        <p:spPr>
          <a:xfrm>
            <a:off x="1219200" y="6295072"/>
            <a:ext cx="7162800" cy="1477328"/>
          </a:xfrm>
          <a:prstGeom prst="rect">
            <a:avLst/>
          </a:prstGeom>
          <a:noFill/>
        </p:spPr>
        <p:txBody>
          <a:bodyPr wrap="square" rtlCol="0">
            <a:spAutoFit/>
          </a:bodyPr>
          <a:lstStyle/>
          <a:p>
            <a:r>
              <a:rPr lang="nl-BE" sz="1800" u="sng" dirty="0">
                <a:solidFill>
                  <a:srgbClr val="0563C1"/>
                </a:solidFill>
                <a:effectLst/>
                <a:latin typeface="Calibri" panose="020F0502020204030204" pitchFamily="34" charset="0"/>
                <a:ea typeface="Calibri" panose="020F0502020204030204" pitchFamily="34" charset="0"/>
                <a:hlinkClick r:id="rId3"/>
              </a:rPr>
              <a:t>https://www.ahajournals.org/doi/full/10.1161/STR.0000000000000098</a:t>
            </a:r>
            <a:endParaRPr lang="nl-BE" sz="1800" dirty="0">
              <a:effectLst/>
              <a:latin typeface="Calibri" panose="020F0502020204030204" pitchFamily="34" charset="0"/>
              <a:ea typeface="Calibri" panose="020F0502020204030204" pitchFamily="34" charset="0"/>
            </a:endParaRPr>
          </a:p>
          <a:p>
            <a:r>
              <a:rPr lang="nl-BE" sz="1800" dirty="0">
                <a:effectLst/>
                <a:latin typeface="Calibri" panose="020F0502020204030204" pitchFamily="34" charset="0"/>
                <a:ea typeface="Calibri" panose="020F0502020204030204" pitchFamily="34" charset="0"/>
              </a:rPr>
              <a:t> </a:t>
            </a:r>
          </a:p>
          <a:p>
            <a:r>
              <a:rPr lang="nl-BE" sz="1800" u="sng" dirty="0">
                <a:solidFill>
                  <a:srgbClr val="0563C1"/>
                </a:solidFill>
                <a:effectLst/>
                <a:latin typeface="Calibri" panose="020F0502020204030204" pitchFamily="34" charset="0"/>
                <a:ea typeface="Calibri" panose="020F0502020204030204" pitchFamily="34" charset="0"/>
                <a:hlinkClick r:id="rId4"/>
              </a:rPr>
              <a:t>https://www.strokeguideline.org/app/uploads/2023/04/National-Clinical-Guideline-for-Stroke-2023.pdf</a:t>
            </a:r>
            <a:endParaRPr lang="nl-BE" sz="1800" dirty="0">
              <a:effectLst/>
              <a:latin typeface="Calibri" panose="020F0502020204030204" pitchFamily="34" charset="0"/>
              <a:ea typeface="Calibri" panose="020F0502020204030204" pitchFamily="34" charset="0"/>
            </a:endParaRPr>
          </a:p>
          <a:p>
            <a:endParaRPr lang="nl-BE" dirty="0"/>
          </a:p>
        </p:txBody>
      </p:sp>
    </p:spTree>
    <p:extLst>
      <p:ext uri="{BB962C8B-B14F-4D97-AF65-F5344CB8AC3E}">
        <p14:creationId xmlns:p14="http://schemas.microsoft.com/office/powerpoint/2010/main" val="2405104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8055" y="6992111"/>
            <a:ext cx="1524000" cy="230504"/>
          </a:xfrm>
          <a:prstGeom prst="rect">
            <a:avLst/>
          </a:prstGeom>
        </p:spPr>
        <p:txBody>
          <a:bodyPr vert="horz" wrap="square" lIns="0" tIns="0" rIns="0" bIns="0" rtlCol="0">
            <a:spAutoFit/>
          </a:bodyPr>
          <a:lstStyle/>
          <a:p>
            <a:pPr marL="90805">
              <a:lnSpc>
                <a:spcPct val="100000"/>
              </a:lnSpc>
            </a:pPr>
            <a:r>
              <a:rPr sz="900" b="1" dirty="0">
                <a:solidFill>
                  <a:srgbClr val="FF0000"/>
                </a:solidFill>
                <a:latin typeface="Arial"/>
                <a:cs typeface="Arial"/>
              </a:rPr>
              <a:t>science</a:t>
            </a:r>
            <a:r>
              <a:rPr sz="900" b="1" spc="-20" dirty="0">
                <a:solidFill>
                  <a:srgbClr val="FF0000"/>
                </a:solidFill>
                <a:latin typeface="Arial"/>
                <a:cs typeface="Arial"/>
              </a:rPr>
              <a:t> </a:t>
            </a:r>
            <a:r>
              <a:rPr sz="900" b="1" dirty="0">
                <a:latin typeface="Arial"/>
                <a:cs typeface="Arial"/>
              </a:rPr>
              <a:t>is</a:t>
            </a:r>
            <a:r>
              <a:rPr sz="900" b="1" spc="-10" dirty="0">
                <a:latin typeface="Arial"/>
                <a:cs typeface="Arial"/>
              </a:rPr>
              <a:t> </a:t>
            </a:r>
            <a:r>
              <a:rPr sz="900" b="1" spc="15" dirty="0">
                <a:latin typeface="Arial"/>
                <a:cs typeface="Arial"/>
              </a:rPr>
              <a:t>w</a:t>
            </a:r>
            <a:r>
              <a:rPr sz="900" b="1" dirty="0">
                <a:latin typeface="Arial"/>
                <a:cs typeface="Arial"/>
              </a:rPr>
              <a:t>hy</a:t>
            </a:r>
            <a:endParaRPr sz="900">
              <a:latin typeface="Arial"/>
              <a:cs typeface="Arial"/>
            </a:endParaRPr>
          </a:p>
        </p:txBody>
      </p:sp>
      <p:sp>
        <p:nvSpPr>
          <p:cNvPr id="3" name="object 3"/>
          <p:cNvSpPr/>
          <p:nvPr/>
        </p:nvSpPr>
        <p:spPr>
          <a:xfrm>
            <a:off x="8068055" y="6992111"/>
            <a:ext cx="1524000" cy="230504"/>
          </a:xfrm>
          <a:custGeom>
            <a:avLst/>
            <a:gdLst/>
            <a:ahLst/>
            <a:cxnLst/>
            <a:rect l="l" t="t" r="r" b="b"/>
            <a:pathLst>
              <a:path w="1524000" h="230504">
                <a:moveTo>
                  <a:pt x="0" y="0"/>
                </a:moveTo>
                <a:lnTo>
                  <a:pt x="0" y="230123"/>
                </a:lnTo>
                <a:lnTo>
                  <a:pt x="1523999" y="230123"/>
                </a:lnTo>
                <a:lnTo>
                  <a:pt x="1523999"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359080" y="1475747"/>
            <a:ext cx="9211054" cy="3277820"/>
          </a:xfrm>
          <a:prstGeom prst="rect">
            <a:avLst/>
          </a:prstGeom>
        </p:spPr>
        <p:txBody>
          <a:bodyPr vert="horz" wrap="square" lIns="0" tIns="0" rIns="0" bIns="0" rtlCol="0">
            <a:spAutoFit/>
          </a:bodyPr>
          <a:lstStyle/>
          <a:p>
            <a:pPr marL="421242" marR="294005"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lang="en-US" sz="2300" dirty="0">
                <a:solidFill>
                  <a:prstClr val="black"/>
                </a:solidFill>
                <a:latin typeface="Arial Narrow" panose="020B0606020202030204" pitchFamily="34" charset="0"/>
              </a:rPr>
              <a:t>Persons with stroke should be evaluated for balance, balance confidence, and fall risk. </a:t>
            </a:r>
            <a:r>
              <a:rPr lang="en-US" sz="2300" dirty="0">
                <a:solidFill>
                  <a:srgbClr val="FF0000"/>
                </a:solidFill>
                <a:latin typeface="Arial Narrow" panose="020B0606020202030204" pitchFamily="34" charset="0"/>
              </a:rPr>
              <a:t>(Class I, LOE C)</a:t>
            </a:r>
          </a:p>
          <a:p>
            <a:pPr marL="421242" marR="294005"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endParaRPr lang="en-US" sz="2300" dirty="0">
              <a:solidFill>
                <a:srgbClr val="FF0000"/>
              </a:solidFill>
              <a:latin typeface="Arial Narrow" panose="020B0606020202030204" pitchFamily="34" charset="0"/>
            </a:endParaRPr>
          </a:p>
          <a:p>
            <a:pPr marL="421242" marR="294005"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Persons with stroke who have poor balance, low balance confidence, fear of falls, and/or are at risk for falls should be provided with a balance training program. </a:t>
            </a:r>
            <a:r>
              <a:rPr sz="2300" dirty="0">
                <a:solidFill>
                  <a:srgbClr val="FF0000"/>
                </a:solidFill>
                <a:latin typeface="Arial Narrow" panose="020B0606020202030204" pitchFamily="34" charset="0"/>
              </a:rPr>
              <a:t>(Class I, LOE A)</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67564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Persons with stroke should be prescribed and fit with an assistive device and/or orthosis if appropriate to improve balance. </a:t>
            </a:r>
            <a:r>
              <a:rPr sz="2300" dirty="0">
                <a:solidFill>
                  <a:srgbClr val="FF0000"/>
                </a:solidFill>
                <a:latin typeface="Arial Narrow" panose="020B0606020202030204" pitchFamily="34" charset="0"/>
              </a:rPr>
              <a:t>(Class I, LOE A)</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p:txBody>
      </p:sp>
      <p:sp>
        <p:nvSpPr>
          <p:cNvPr id="6" name="object 6"/>
          <p:cNvSpPr txBox="1">
            <a:spLocks noGrp="1"/>
          </p:cNvSpPr>
          <p:nvPr>
            <p:ph type="dt" sz="half" idx="4294967295"/>
          </p:nvPr>
        </p:nvSpPr>
        <p:spPr>
          <a:xfrm>
            <a:off x="359080" y="7018781"/>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sp>
        <p:nvSpPr>
          <p:cNvPr id="8" name="Rechthoek 7"/>
          <p:cNvSpPr/>
          <p:nvPr/>
        </p:nvSpPr>
        <p:spPr>
          <a:xfrm>
            <a:off x="2590800" y="381000"/>
            <a:ext cx="2930610" cy="400110"/>
          </a:xfrm>
          <a:prstGeom prst="rect">
            <a:avLst/>
          </a:prstGeom>
        </p:spPr>
        <p:txBody>
          <a:bodyPr wrap="none">
            <a:spAutoFit/>
          </a:bodyPr>
          <a:lstStyle/>
          <a:p>
            <a:pPr>
              <a:lnSpc>
                <a:spcPct val="100000"/>
              </a:lnSpc>
            </a:pPr>
            <a:r>
              <a:rPr lang="nl-BE" sz="2000" b="1" dirty="0">
                <a:solidFill>
                  <a:prstClr val="black"/>
                </a:solidFill>
                <a:latin typeface="Arial Narrow" panose="020B0606020202030204" pitchFamily="34" charset="0"/>
              </a:rPr>
              <a:t>Balance </a:t>
            </a:r>
            <a:r>
              <a:rPr lang="nl-BE" sz="2000" b="1" dirty="0" err="1">
                <a:solidFill>
                  <a:prstClr val="black"/>
                </a:solidFill>
                <a:latin typeface="Arial Narrow" panose="020B0606020202030204" pitchFamily="34" charset="0"/>
              </a:rPr>
              <a:t>Recommendations</a:t>
            </a:r>
            <a:endParaRPr lang="nl-BE" sz="2000" b="1" dirty="0">
              <a:solidFill>
                <a:prstClr val="black"/>
              </a:solidFill>
              <a:latin typeface="Arial Narrow" panose="020B0606020202030204" pitchFamily="34" charset="0"/>
            </a:endParaRPr>
          </a:p>
        </p:txBody>
      </p:sp>
      <p:pic>
        <p:nvPicPr>
          <p:cNvPr id="5" name="Afbeelding 4"/>
          <p:cNvPicPr>
            <a:picLocks noChangeAspect="1"/>
          </p:cNvPicPr>
          <p:nvPr/>
        </p:nvPicPr>
        <p:blipFill>
          <a:blip r:embed="rId3"/>
          <a:stretch>
            <a:fillRect/>
          </a:stretch>
        </p:blipFill>
        <p:spPr>
          <a:xfrm>
            <a:off x="7448930" y="5629275"/>
            <a:ext cx="2143125" cy="2143125"/>
          </a:xfrm>
          <a:prstGeom prst="rect">
            <a:avLst/>
          </a:prstGeom>
        </p:spPr>
      </p:pic>
    </p:spTree>
    <p:extLst>
      <p:ext uri="{BB962C8B-B14F-4D97-AF65-F5344CB8AC3E}">
        <p14:creationId xmlns:p14="http://schemas.microsoft.com/office/powerpoint/2010/main" val="2381699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8055" y="6992111"/>
            <a:ext cx="1524000" cy="230504"/>
          </a:xfrm>
          <a:prstGeom prst="rect">
            <a:avLst/>
          </a:prstGeom>
        </p:spPr>
        <p:txBody>
          <a:bodyPr vert="horz" wrap="square" lIns="0" tIns="0" rIns="0" bIns="0" rtlCol="0">
            <a:spAutoFit/>
          </a:bodyPr>
          <a:lstStyle/>
          <a:p>
            <a:pPr marL="90805">
              <a:lnSpc>
                <a:spcPct val="100000"/>
              </a:lnSpc>
            </a:pPr>
            <a:r>
              <a:rPr sz="900" b="1" dirty="0">
                <a:solidFill>
                  <a:srgbClr val="FF0000"/>
                </a:solidFill>
                <a:latin typeface="Arial"/>
                <a:cs typeface="Arial"/>
              </a:rPr>
              <a:t>science</a:t>
            </a:r>
            <a:r>
              <a:rPr sz="900" b="1" spc="-20" dirty="0">
                <a:solidFill>
                  <a:srgbClr val="FF0000"/>
                </a:solidFill>
                <a:latin typeface="Arial"/>
                <a:cs typeface="Arial"/>
              </a:rPr>
              <a:t> </a:t>
            </a:r>
            <a:r>
              <a:rPr sz="900" b="1" dirty="0">
                <a:latin typeface="Arial"/>
                <a:cs typeface="Arial"/>
              </a:rPr>
              <a:t>is</a:t>
            </a:r>
            <a:r>
              <a:rPr sz="900" b="1" spc="-10" dirty="0">
                <a:latin typeface="Arial"/>
                <a:cs typeface="Arial"/>
              </a:rPr>
              <a:t> </a:t>
            </a:r>
            <a:r>
              <a:rPr sz="900" b="1" spc="15" dirty="0">
                <a:latin typeface="Arial"/>
                <a:cs typeface="Arial"/>
              </a:rPr>
              <a:t>w</a:t>
            </a:r>
            <a:r>
              <a:rPr sz="900" b="1" dirty="0">
                <a:latin typeface="Arial"/>
                <a:cs typeface="Arial"/>
              </a:rPr>
              <a:t>hy</a:t>
            </a:r>
            <a:endParaRPr sz="900">
              <a:latin typeface="Arial"/>
              <a:cs typeface="Arial"/>
            </a:endParaRPr>
          </a:p>
        </p:txBody>
      </p:sp>
      <p:sp>
        <p:nvSpPr>
          <p:cNvPr id="3" name="object 3"/>
          <p:cNvSpPr/>
          <p:nvPr/>
        </p:nvSpPr>
        <p:spPr>
          <a:xfrm>
            <a:off x="8068055" y="6992111"/>
            <a:ext cx="1524000" cy="230504"/>
          </a:xfrm>
          <a:custGeom>
            <a:avLst/>
            <a:gdLst/>
            <a:ahLst/>
            <a:cxnLst/>
            <a:rect l="l" t="t" r="r" b="b"/>
            <a:pathLst>
              <a:path w="1524000" h="230504">
                <a:moveTo>
                  <a:pt x="0" y="0"/>
                </a:moveTo>
                <a:lnTo>
                  <a:pt x="0" y="230123"/>
                </a:lnTo>
                <a:lnTo>
                  <a:pt x="1523999" y="230123"/>
                </a:lnTo>
                <a:lnTo>
                  <a:pt x="1523999"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762000" y="2438400"/>
            <a:ext cx="8283575" cy="2472985"/>
          </a:xfrm>
          <a:prstGeom prst="rect">
            <a:avLst/>
          </a:prstGeom>
        </p:spPr>
        <p:txBody>
          <a:bodyPr vert="horz" wrap="square" lIns="0" tIns="0" rIns="0" bIns="0" rtlCol="0">
            <a:spAutoFit/>
          </a:bodyPr>
          <a:lstStyle/>
          <a:p>
            <a:pPr marL="421242" marR="38227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Following successful screening, an individually-tailored exercise program is indicated to enhance cardiorespiratory fitness and reduce the risk of stroke recurrence.</a:t>
            </a:r>
            <a:r>
              <a:rPr lang="nl-BE" sz="2300" dirty="0">
                <a:solidFill>
                  <a:prstClr val="black"/>
                </a:solidFill>
                <a:latin typeface="Arial Narrow" panose="020B0606020202030204" pitchFamily="34" charset="0"/>
              </a:rPr>
              <a:t> </a:t>
            </a:r>
            <a:r>
              <a:rPr sz="2300" dirty="0">
                <a:solidFill>
                  <a:prstClr val="black"/>
                </a:solidFill>
                <a:latin typeface="Arial Narrow" panose="020B0606020202030204" pitchFamily="34" charset="0"/>
              </a:rPr>
              <a:t>(</a:t>
            </a:r>
            <a:r>
              <a:rPr sz="2300" dirty="0">
                <a:solidFill>
                  <a:srgbClr val="FF0000"/>
                </a:solidFill>
                <a:latin typeface="Arial Narrow" panose="020B0606020202030204" pitchFamily="34" charset="0"/>
              </a:rPr>
              <a:t>Class </a:t>
            </a:r>
            <a:r>
              <a:rPr lang="nl-BE" sz="2300" dirty="0">
                <a:solidFill>
                  <a:srgbClr val="FF0000"/>
                </a:solidFill>
                <a:latin typeface="Arial Narrow" panose="020B0606020202030204" pitchFamily="34" charset="0"/>
              </a:rPr>
              <a:t>I</a:t>
            </a:r>
            <a:r>
              <a:rPr sz="2300" dirty="0">
                <a:solidFill>
                  <a:srgbClr val="FF0000"/>
                </a:solidFill>
                <a:latin typeface="Arial Narrow" panose="020B0606020202030204" pitchFamily="34" charset="0"/>
              </a:rPr>
              <a:t>, LOE A</a:t>
            </a:r>
            <a:r>
              <a:rPr sz="2300" dirty="0">
                <a:solidFill>
                  <a:prstClr val="black"/>
                </a:solidFill>
                <a:latin typeface="Arial Narrow" panose="020B0606020202030204" pitchFamily="34" charset="0"/>
              </a:rPr>
              <a:t>, for improved fitness; </a:t>
            </a:r>
            <a:r>
              <a:rPr sz="2300" dirty="0">
                <a:solidFill>
                  <a:srgbClr val="FF0000"/>
                </a:solidFill>
                <a:latin typeface="Arial Narrow" panose="020B0606020202030204" pitchFamily="34" charset="0"/>
              </a:rPr>
              <a:t>LOE B</a:t>
            </a:r>
            <a:r>
              <a:rPr sz="2300" dirty="0">
                <a:solidFill>
                  <a:prstClr val="black"/>
                </a:solidFill>
                <a:latin typeface="Arial Narrow" panose="020B0606020202030204" pitchFamily="34" charset="0"/>
              </a:rPr>
              <a:t>, for reduction of stroke risk)</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After completion of formal stroke rehabilitation participation in a program of exercise or physical activity at home and/or in the community is recommended. </a:t>
            </a:r>
            <a:r>
              <a:rPr sz="2300" dirty="0">
                <a:solidFill>
                  <a:srgbClr val="FF0000"/>
                </a:solidFill>
                <a:latin typeface="Arial Narrow" panose="020B0606020202030204" pitchFamily="34" charset="0"/>
              </a:rPr>
              <a:t>(Class </a:t>
            </a:r>
            <a:r>
              <a:rPr lang="nl-BE" sz="2300" dirty="0">
                <a:solidFill>
                  <a:srgbClr val="FF0000"/>
                </a:solidFill>
                <a:latin typeface="Arial Narrow" panose="020B0606020202030204" pitchFamily="34" charset="0"/>
              </a:rPr>
              <a:t>I</a:t>
            </a:r>
            <a:r>
              <a:rPr sz="2300" dirty="0">
                <a:solidFill>
                  <a:srgbClr val="FF0000"/>
                </a:solidFill>
                <a:latin typeface="Arial Narrow" panose="020B0606020202030204" pitchFamily="34" charset="0"/>
              </a:rPr>
              <a:t>, LOE A)</a:t>
            </a:r>
          </a:p>
        </p:txBody>
      </p:sp>
      <p:sp>
        <p:nvSpPr>
          <p:cNvPr id="6" name="object 6"/>
          <p:cNvSpPr txBox="1">
            <a:spLocks noGrp="1"/>
          </p:cNvSpPr>
          <p:nvPr>
            <p:ph type="dt" sz="half" idx="10"/>
          </p:nvPr>
        </p:nvSpPr>
        <p:spPr>
          <a:xfrm>
            <a:off x="304800" y="7051140"/>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sp>
        <p:nvSpPr>
          <p:cNvPr id="8" name="Rechthoek 7"/>
          <p:cNvSpPr/>
          <p:nvPr/>
        </p:nvSpPr>
        <p:spPr>
          <a:xfrm>
            <a:off x="2438400" y="231418"/>
            <a:ext cx="7619999" cy="759182"/>
          </a:xfrm>
          <a:prstGeom prst="rect">
            <a:avLst/>
          </a:prstGeom>
        </p:spPr>
        <p:txBody>
          <a:bodyPr wrap="square">
            <a:spAutoFit/>
          </a:bodyPr>
          <a:lstStyle/>
          <a:p>
            <a:pPr marR="1652270">
              <a:lnSpc>
                <a:spcPts val="2590"/>
              </a:lnSpc>
            </a:pPr>
            <a:r>
              <a:rPr lang="en-US" sz="2000" b="1" dirty="0">
                <a:solidFill>
                  <a:prstClr val="black"/>
                </a:solidFill>
                <a:latin typeface="Arial Narrow" panose="020B0606020202030204" pitchFamily="34" charset="0"/>
              </a:rPr>
              <a:t>Recommendations for Motor Impairment and Recovery: Deconditioning and Fitness</a:t>
            </a:r>
          </a:p>
        </p:txBody>
      </p:sp>
    </p:spTree>
    <p:extLst>
      <p:ext uri="{BB962C8B-B14F-4D97-AF65-F5344CB8AC3E}">
        <p14:creationId xmlns:p14="http://schemas.microsoft.com/office/powerpoint/2010/main" val="2617360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8055" y="6992111"/>
            <a:ext cx="1524000" cy="230504"/>
          </a:xfrm>
          <a:prstGeom prst="rect">
            <a:avLst/>
          </a:prstGeom>
        </p:spPr>
        <p:txBody>
          <a:bodyPr vert="horz" wrap="square" lIns="0" tIns="0" rIns="0" bIns="0" rtlCol="0">
            <a:spAutoFit/>
          </a:bodyPr>
          <a:lstStyle/>
          <a:p>
            <a:pPr marL="90805">
              <a:lnSpc>
                <a:spcPct val="100000"/>
              </a:lnSpc>
            </a:pPr>
            <a:r>
              <a:rPr sz="900" b="1" dirty="0">
                <a:solidFill>
                  <a:srgbClr val="FF0000"/>
                </a:solidFill>
                <a:latin typeface="Arial"/>
                <a:cs typeface="Arial"/>
              </a:rPr>
              <a:t>science</a:t>
            </a:r>
            <a:r>
              <a:rPr sz="900" b="1" spc="-20" dirty="0">
                <a:solidFill>
                  <a:srgbClr val="FF0000"/>
                </a:solidFill>
                <a:latin typeface="Arial"/>
                <a:cs typeface="Arial"/>
              </a:rPr>
              <a:t> </a:t>
            </a:r>
            <a:r>
              <a:rPr sz="900" b="1" dirty="0">
                <a:latin typeface="Arial"/>
                <a:cs typeface="Arial"/>
              </a:rPr>
              <a:t>is</a:t>
            </a:r>
            <a:r>
              <a:rPr sz="900" b="1" spc="-10" dirty="0">
                <a:latin typeface="Arial"/>
                <a:cs typeface="Arial"/>
              </a:rPr>
              <a:t> </a:t>
            </a:r>
            <a:r>
              <a:rPr sz="900" b="1" spc="15" dirty="0">
                <a:latin typeface="Arial"/>
                <a:cs typeface="Arial"/>
              </a:rPr>
              <a:t>w</a:t>
            </a:r>
            <a:r>
              <a:rPr sz="900" b="1" dirty="0">
                <a:latin typeface="Arial"/>
                <a:cs typeface="Arial"/>
              </a:rPr>
              <a:t>hy</a:t>
            </a:r>
            <a:endParaRPr sz="900">
              <a:latin typeface="Arial"/>
              <a:cs typeface="Arial"/>
            </a:endParaRPr>
          </a:p>
        </p:txBody>
      </p:sp>
      <p:sp>
        <p:nvSpPr>
          <p:cNvPr id="3" name="object 3"/>
          <p:cNvSpPr/>
          <p:nvPr/>
        </p:nvSpPr>
        <p:spPr>
          <a:xfrm>
            <a:off x="8068055" y="6992111"/>
            <a:ext cx="1524000" cy="230504"/>
          </a:xfrm>
          <a:custGeom>
            <a:avLst/>
            <a:gdLst/>
            <a:ahLst/>
            <a:cxnLst/>
            <a:rect l="l" t="t" r="r" b="b"/>
            <a:pathLst>
              <a:path w="1524000" h="230504">
                <a:moveTo>
                  <a:pt x="0" y="0"/>
                </a:moveTo>
                <a:lnTo>
                  <a:pt x="0" y="230123"/>
                </a:lnTo>
                <a:lnTo>
                  <a:pt x="1523999" y="230123"/>
                </a:lnTo>
                <a:lnTo>
                  <a:pt x="1523999"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304800" y="1676400"/>
            <a:ext cx="9448800" cy="4476610"/>
          </a:xfrm>
          <a:prstGeom prst="rect">
            <a:avLst/>
          </a:prstGeom>
        </p:spPr>
        <p:txBody>
          <a:bodyPr vert="horz" wrap="square" lIns="0" tIns="0" rIns="0" bIns="0" rtlCol="0">
            <a:spAutoFit/>
          </a:bodyPr>
          <a:lstStyle/>
          <a:p>
            <a:pPr marL="421242" marR="14351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Functional tasks should be practiced, i.e. task-specific training, where the tasks are graded to challenge individual capabilities, practiced repeatedly, and are progressed in difficulty on a frequent basis. </a:t>
            </a:r>
            <a:r>
              <a:rPr sz="2300" dirty="0">
                <a:solidFill>
                  <a:srgbClr val="FF0000"/>
                </a:solidFill>
                <a:latin typeface="Arial Narrow" panose="020B0606020202030204" pitchFamily="34" charset="0"/>
              </a:rPr>
              <a:t>(Class I, LOE A)</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15875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All persons with stroke should receive ADL training, tailored to individual needs and eventual discharge setting. </a:t>
            </a:r>
            <a:r>
              <a:rPr sz="2300" dirty="0">
                <a:solidFill>
                  <a:srgbClr val="FF0000"/>
                </a:solidFill>
                <a:latin typeface="Arial Narrow" panose="020B0606020202030204" pitchFamily="34" charset="0"/>
              </a:rPr>
              <a:t>(Class I, LOE A)</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94615"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All persons with stroke should receive IADL training, tailored to individual needs and eventual discharge setting. </a:t>
            </a:r>
            <a:r>
              <a:rPr sz="2300" dirty="0">
                <a:solidFill>
                  <a:srgbClr val="FF0000"/>
                </a:solidFill>
                <a:latin typeface="Arial Narrow" panose="020B0606020202030204" pitchFamily="34" charset="0"/>
              </a:rPr>
              <a:t>(Class I, LOE B)</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Constraint-induced movement therapy (CIMT) or its modified version (mCIMT) is reasonable to consider for eligible stroke survivors</a:t>
            </a:r>
            <a:r>
              <a:rPr sz="2300" dirty="0">
                <a:latin typeface="Arial Narrow" panose="020B0606020202030204" pitchFamily="34" charset="0"/>
              </a:rPr>
              <a:t>.</a:t>
            </a:r>
            <a:r>
              <a:rPr sz="2300" dirty="0">
                <a:solidFill>
                  <a:srgbClr val="FF0000"/>
                </a:solidFill>
                <a:latin typeface="Arial Narrow" panose="020B0606020202030204" pitchFamily="34" charset="0"/>
              </a:rPr>
              <a:t> (Class IIa, LOE A)</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19558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Robotic therapy is reasonable to consider to deliver more intensive practice for persons with moderate to severe upper limb paresis. </a:t>
            </a:r>
            <a:r>
              <a:rPr sz="2300" dirty="0">
                <a:solidFill>
                  <a:srgbClr val="FF0000"/>
                </a:solidFill>
                <a:latin typeface="Arial Narrow" panose="020B0606020202030204" pitchFamily="34" charset="0"/>
              </a:rPr>
              <a:t>(Class IIa, LOE A)</a:t>
            </a:r>
          </a:p>
        </p:txBody>
      </p:sp>
      <p:sp>
        <p:nvSpPr>
          <p:cNvPr id="8" name="Rechthoek 7"/>
          <p:cNvSpPr/>
          <p:nvPr/>
        </p:nvSpPr>
        <p:spPr>
          <a:xfrm>
            <a:off x="3048000" y="297356"/>
            <a:ext cx="4559646" cy="400110"/>
          </a:xfrm>
          <a:prstGeom prst="rect">
            <a:avLst/>
          </a:prstGeom>
        </p:spPr>
        <p:txBody>
          <a:bodyPr wrap="none">
            <a:spAutoFit/>
          </a:bodyPr>
          <a:lstStyle/>
          <a:p>
            <a:pPr>
              <a:lnSpc>
                <a:spcPct val="100000"/>
              </a:lnSpc>
            </a:pPr>
            <a:r>
              <a:rPr lang="nl-BE" sz="2000" b="1" dirty="0" err="1">
                <a:solidFill>
                  <a:prstClr val="black"/>
                </a:solidFill>
                <a:latin typeface="Arial Narrow" panose="020B0606020202030204" pitchFamily="34" charset="0"/>
              </a:rPr>
              <a:t>Upper</a:t>
            </a:r>
            <a:r>
              <a:rPr lang="nl-BE" sz="2000" b="1" dirty="0">
                <a:solidFill>
                  <a:prstClr val="black"/>
                </a:solidFill>
                <a:latin typeface="Arial Narrow" panose="020B0606020202030204" pitchFamily="34" charset="0"/>
              </a:rPr>
              <a:t> </a:t>
            </a:r>
            <a:r>
              <a:rPr lang="nl-BE" sz="2000" b="1" dirty="0" err="1">
                <a:solidFill>
                  <a:prstClr val="black"/>
                </a:solidFill>
                <a:latin typeface="Arial Narrow" panose="020B0606020202030204" pitchFamily="34" charset="0"/>
              </a:rPr>
              <a:t>Extremity</a:t>
            </a:r>
            <a:r>
              <a:rPr lang="nl-BE" sz="2000" b="1" dirty="0">
                <a:solidFill>
                  <a:prstClr val="black"/>
                </a:solidFill>
                <a:latin typeface="Arial Narrow" panose="020B0606020202030204" pitchFamily="34" charset="0"/>
              </a:rPr>
              <a:t> Activity </a:t>
            </a:r>
            <a:r>
              <a:rPr lang="nl-BE" sz="2000" b="1" dirty="0" err="1">
                <a:solidFill>
                  <a:prstClr val="black"/>
                </a:solidFill>
                <a:latin typeface="Arial Narrow" panose="020B0606020202030204" pitchFamily="34" charset="0"/>
              </a:rPr>
              <a:t>Recommendations</a:t>
            </a:r>
            <a:endParaRPr lang="nl-BE" sz="2000" b="1" dirty="0">
              <a:solidFill>
                <a:prstClr val="black"/>
              </a:solidFill>
              <a:latin typeface="Arial Narrow" panose="020B0606020202030204" pitchFamily="34" charset="0"/>
            </a:endParaRPr>
          </a:p>
        </p:txBody>
      </p:sp>
      <p:sp>
        <p:nvSpPr>
          <p:cNvPr id="7" name="object 7"/>
          <p:cNvSpPr txBox="1">
            <a:spLocks noGrp="1"/>
          </p:cNvSpPr>
          <p:nvPr>
            <p:ph type="dt" sz="half" idx="4294967295"/>
          </p:nvPr>
        </p:nvSpPr>
        <p:spPr>
          <a:xfrm>
            <a:off x="291230" y="7107363"/>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pic>
        <p:nvPicPr>
          <p:cNvPr id="5" name="Afbeelding 4"/>
          <p:cNvPicPr>
            <a:picLocks noChangeAspect="1"/>
          </p:cNvPicPr>
          <p:nvPr/>
        </p:nvPicPr>
        <p:blipFill>
          <a:blip r:embed="rId3"/>
          <a:stretch>
            <a:fillRect/>
          </a:stretch>
        </p:blipFill>
        <p:spPr>
          <a:xfrm>
            <a:off x="7140252" y="6153010"/>
            <a:ext cx="2583531" cy="1453236"/>
          </a:xfrm>
          <a:prstGeom prst="rect">
            <a:avLst/>
          </a:prstGeom>
        </p:spPr>
      </p:pic>
    </p:spTree>
    <p:extLst>
      <p:ext uri="{BB962C8B-B14F-4D97-AF65-F5344CB8AC3E}">
        <p14:creationId xmlns:p14="http://schemas.microsoft.com/office/powerpoint/2010/main" val="546243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16939" y="1723038"/>
            <a:ext cx="8192134" cy="4501232"/>
          </a:xfrm>
          <a:prstGeom prst="rect">
            <a:avLst/>
          </a:prstGeom>
        </p:spPr>
        <p:txBody>
          <a:bodyPr vert="horz" wrap="square" lIns="0" tIns="0" rIns="0" bIns="0" rtlCol="0">
            <a:spAutoFit/>
          </a:bodyPr>
          <a:lstStyle/>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It may be useful for the family/caregiver to be an integral component of stroke rehabilitation. </a:t>
            </a:r>
            <a:r>
              <a:rPr sz="2300" dirty="0">
                <a:solidFill>
                  <a:srgbClr val="FF0000"/>
                </a:solidFill>
                <a:latin typeface="Arial Narrow" panose="020B0606020202030204" pitchFamily="34" charset="0"/>
              </a:rPr>
              <a:t>(Class IIb, LOE A)</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131445"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It may be reasonable that family/caregiver support provide some or all of the following on a regular basis: </a:t>
            </a:r>
            <a:r>
              <a:rPr sz="2300" dirty="0">
                <a:solidFill>
                  <a:srgbClr val="FF0000"/>
                </a:solidFill>
                <a:latin typeface="Arial Narrow" panose="020B0606020202030204" pitchFamily="34" charset="0"/>
              </a:rPr>
              <a:t>(Class IIb, LOE A)</a:t>
            </a:r>
          </a:p>
          <a:p>
            <a:pPr marL="878442" lvl="2" indent="-342900" fontAlgn="base">
              <a:lnSpc>
                <a:spcPct val="90000"/>
              </a:lnSpc>
              <a:spcBef>
                <a:spcPts val="325"/>
              </a:spcBef>
              <a:spcAft>
                <a:spcPct val="0"/>
              </a:spcAft>
              <a:buClr>
                <a:srgbClr val="2DA2BF"/>
              </a:buClr>
              <a:buFont typeface="Courier New" panose="02070309020205020404" pitchFamily="49" charset="0"/>
              <a:buChar char="o"/>
              <a:tabLst>
                <a:tab pos="812800" algn="l"/>
              </a:tabLst>
            </a:pPr>
            <a:r>
              <a:rPr sz="2300" dirty="0">
                <a:solidFill>
                  <a:prstClr val="black"/>
                </a:solidFill>
                <a:latin typeface="Arial Narrow" panose="020B0606020202030204" pitchFamily="34" charset="0"/>
              </a:rPr>
              <a:t>Education</a:t>
            </a:r>
          </a:p>
          <a:p>
            <a:pPr marL="878442" lvl="2" indent="-342900" fontAlgn="base">
              <a:lnSpc>
                <a:spcPct val="90000"/>
              </a:lnSpc>
              <a:spcBef>
                <a:spcPts val="325"/>
              </a:spcBef>
              <a:spcAft>
                <a:spcPct val="0"/>
              </a:spcAft>
              <a:buClr>
                <a:srgbClr val="2DA2BF"/>
              </a:buClr>
              <a:buFont typeface="Courier New" panose="02070309020205020404" pitchFamily="49" charset="0"/>
              <a:buChar char="o"/>
              <a:tabLst>
                <a:tab pos="812800" algn="l"/>
              </a:tabLst>
            </a:pPr>
            <a:r>
              <a:rPr sz="2300" dirty="0">
                <a:solidFill>
                  <a:prstClr val="black"/>
                </a:solidFill>
                <a:latin typeface="Arial Narrow" panose="020B0606020202030204" pitchFamily="34" charset="0"/>
              </a:rPr>
              <a:t>Training</a:t>
            </a:r>
          </a:p>
          <a:p>
            <a:pPr marL="878442" lvl="2" indent="-342900" fontAlgn="base">
              <a:lnSpc>
                <a:spcPct val="90000"/>
              </a:lnSpc>
              <a:spcBef>
                <a:spcPts val="325"/>
              </a:spcBef>
              <a:spcAft>
                <a:spcPct val="0"/>
              </a:spcAft>
              <a:buClr>
                <a:srgbClr val="2DA2BF"/>
              </a:buClr>
              <a:buFont typeface="Courier New" panose="02070309020205020404" pitchFamily="49" charset="0"/>
              <a:buChar char="o"/>
              <a:tabLst>
                <a:tab pos="812800" algn="l"/>
              </a:tabLst>
            </a:pPr>
            <a:r>
              <a:rPr sz="2300" dirty="0">
                <a:solidFill>
                  <a:prstClr val="black"/>
                </a:solidFill>
                <a:latin typeface="Arial Narrow" panose="020B0606020202030204" pitchFamily="34" charset="0"/>
              </a:rPr>
              <a:t>Counseling</a:t>
            </a:r>
          </a:p>
          <a:p>
            <a:pPr marL="878442" lvl="2" indent="-342900" fontAlgn="base">
              <a:lnSpc>
                <a:spcPct val="90000"/>
              </a:lnSpc>
              <a:spcBef>
                <a:spcPts val="325"/>
              </a:spcBef>
              <a:spcAft>
                <a:spcPct val="0"/>
              </a:spcAft>
              <a:buClr>
                <a:srgbClr val="2DA2BF"/>
              </a:buClr>
              <a:buFont typeface="Courier New" panose="02070309020205020404" pitchFamily="49" charset="0"/>
              <a:buChar char="o"/>
              <a:tabLst>
                <a:tab pos="812800" algn="l"/>
              </a:tabLst>
            </a:pPr>
            <a:r>
              <a:rPr sz="2300" dirty="0">
                <a:solidFill>
                  <a:prstClr val="black"/>
                </a:solidFill>
                <a:latin typeface="Arial Narrow" panose="020B0606020202030204" pitchFamily="34" charset="0"/>
              </a:rPr>
              <a:t>Development of a support structure</a:t>
            </a:r>
          </a:p>
          <a:p>
            <a:pPr marL="878442" lvl="2" indent="-342900" fontAlgn="base">
              <a:lnSpc>
                <a:spcPct val="90000"/>
              </a:lnSpc>
              <a:spcBef>
                <a:spcPts val="325"/>
              </a:spcBef>
              <a:spcAft>
                <a:spcPct val="0"/>
              </a:spcAft>
              <a:buClr>
                <a:srgbClr val="2DA2BF"/>
              </a:buClr>
              <a:buFont typeface="Courier New" panose="02070309020205020404" pitchFamily="49" charset="0"/>
              <a:buChar char="o"/>
              <a:tabLst>
                <a:tab pos="812800" algn="l"/>
              </a:tabLst>
            </a:pPr>
            <a:r>
              <a:rPr sz="2300" dirty="0">
                <a:solidFill>
                  <a:prstClr val="black"/>
                </a:solidFill>
                <a:latin typeface="Arial Narrow" panose="020B0606020202030204" pitchFamily="34" charset="0"/>
              </a:rPr>
              <a:t>Financial assistance</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68580"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It may be useful to have the family/caregiver involved in decision making and treatment planning as early as possible, and throughout the duration of the rehabilitation process. </a:t>
            </a:r>
            <a:r>
              <a:rPr sz="2300" dirty="0">
                <a:solidFill>
                  <a:srgbClr val="FF0000"/>
                </a:solidFill>
                <a:latin typeface="Arial Narrow" panose="020B0606020202030204" pitchFamily="34" charset="0"/>
              </a:rPr>
              <a:t>(Class IIb, LOE B)</a:t>
            </a:r>
          </a:p>
        </p:txBody>
      </p:sp>
      <p:sp>
        <p:nvSpPr>
          <p:cNvPr id="6" name="object 6"/>
          <p:cNvSpPr txBox="1">
            <a:spLocks noGrp="1"/>
          </p:cNvSpPr>
          <p:nvPr>
            <p:ph type="dt" sz="half" idx="4294967295"/>
          </p:nvPr>
        </p:nvSpPr>
        <p:spPr>
          <a:xfrm>
            <a:off x="304800" y="7064281"/>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sp>
        <p:nvSpPr>
          <p:cNvPr id="8" name="Rechthoek 7"/>
          <p:cNvSpPr/>
          <p:nvPr/>
        </p:nvSpPr>
        <p:spPr>
          <a:xfrm>
            <a:off x="2645909" y="381000"/>
            <a:ext cx="3849131" cy="400110"/>
          </a:xfrm>
          <a:prstGeom prst="rect">
            <a:avLst/>
          </a:prstGeom>
        </p:spPr>
        <p:txBody>
          <a:bodyPr wrap="none">
            <a:spAutoFit/>
          </a:bodyPr>
          <a:lstStyle/>
          <a:p>
            <a:pPr>
              <a:lnSpc>
                <a:spcPct val="100000"/>
              </a:lnSpc>
            </a:pPr>
            <a:r>
              <a:rPr lang="en-US" sz="2000" b="1" dirty="0">
                <a:solidFill>
                  <a:prstClr val="black"/>
                </a:solidFill>
                <a:latin typeface="Arial Narrow" panose="020B0606020202030204" pitchFamily="34" charset="0"/>
              </a:rPr>
              <a:t>Social and Family Caregiver Support</a:t>
            </a:r>
          </a:p>
        </p:txBody>
      </p:sp>
      <p:pic>
        <p:nvPicPr>
          <p:cNvPr id="5" name="Afbeelding 4"/>
          <p:cNvPicPr>
            <a:picLocks noChangeAspect="1"/>
          </p:cNvPicPr>
          <p:nvPr/>
        </p:nvPicPr>
        <p:blipFill>
          <a:blip r:embed="rId3"/>
          <a:stretch>
            <a:fillRect/>
          </a:stretch>
        </p:blipFill>
        <p:spPr>
          <a:xfrm>
            <a:off x="6639305" y="3352800"/>
            <a:ext cx="2857500" cy="1600200"/>
          </a:xfrm>
          <a:prstGeom prst="rect">
            <a:avLst/>
          </a:prstGeom>
        </p:spPr>
      </p:pic>
    </p:spTree>
    <p:extLst>
      <p:ext uri="{BB962C8B-B14F-4D97-AF65-F5344CB8AC3E}">
        <p14:creationId xmlns:p14="http://schemas.microsoft.com/office/powerpoint/2010/main" val="2441335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8055" y="6992111"/>
            <a:ext cx="1524000" cy="230504"/>
          </a:xfrm>
          <a:prstGeom prst="rect">
            <a:avLst/>
          </a:prstGeom>
        </p:spPr>
        <p:txBody>
          <a:bodyPr vert="horz" wrap="square" lIns="0" tIns="0" rIns="0" bIns="0" rtlCol="0">
            <a:spAutoFit/>
          </a:bodyPr>
          <a:lstStyle/>
          <a:p>
            <a:pPr marL="90805">
              <a:lnSpc>
                <a:spcPct val="100000"/>
              </a:lnSpc>
            </a:pPr>
            <a:r>
              <a:rPr sz="900" b="1" dirty="0">
                <a:solidFill>
                  <a:srgbClr val="FF0000"/>
                </a:solidFill>
                <a:latin typeface="Arial"/>
                <a:cs typeface="Arial"/>
              </a:rPr>
              <a:t>science</a:t>
            </a:r>
            <a:r>
              <a:rPr sz="900" b="1" spc="-20" dirty="0">
                <a:solidFill>
                  <a:srgbClr val="FF0000"/>
                </a:solidFill>
                <a:latin typeface="Arial"/>
                <a:cs typeface="Arial"/>
              </a:rPr>
              <a:t> </a:t>
            </a:r>
            <a:r>
              <a:rPr sz="900" b="1" dirty="0">
                <a:latin typeface="Arial"/>
                <a:cs typeface="Arial"/>
              </a:rPr>
              <a:t>is</a:t>
            </a:r>
            <a:r>
              <a:rPr sz="900" b="1" spc="-10" dirty="0">
                <a:latin typeface="Arial"/>
                <a:cs typeface="Arial"/>
              </a:rPr>
              <a:t> </a:t>
            </a:r>
            <a:r>
              <a:rPr sz="900" b="1" spc="15" dirty="0">
                <a:latin typeface="Arial"/>
                <a:cs typeface="Arial"/>
              </a:rPr>
              <a:t>w</a:t>
            </a:r>
            <a:r>
              <a:rPr sz="900" b="1" dirty="0">
                <a:latin typeface="Arial"/>
                <a:cs typeface="Arial"/>
              </a:rPr>
              <a:t>hy</a:t>
            </a:r>
            <a:endParaRPr sz="900">
              <a:latin typeface="Arial"/>
              <a:cs typeface="Arial"/>
            </a:endParaRPr>
          </a:p>
        </p:txBody>
      </p:sp>
      <p:sp>
        <p:nvSpPr>
          <p:cNvPr id="3" name="object 3"/>
          <p:cNvSpPr/>
          <p:nvPr/>
        </p:nvSpPr>
        <p:spPr>
          <a:xfrm>
            <a:off x="8068055" y="6992111"/>
            <a:ext cx="1524000" cy="230504"/>
          </a:xfrm>
          <a:custGeom>
            <a:avLst/>
            <a:gdLst/>
            <a:ahLst/>
            <a:cxnLst/>
            <a:rect l="l" t="t" r="r" b="b"/>
            <a:pathLst>
              <a:path w="1524000" h="230504">
                <a:moveTo>
                  <a:pt x="0" y="0"/>
                </a:moveTo>
                <a:lnTo>
                  <a:pt x="0" y="230123"/>
                </a:lnTo>
                <a:lnTo>
                  <a:pt x="1523999" y="230123"/>
                </a:lnTo>
                <a:lnTo>
                  <a:pt x="1523999"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295655" y="1295400"/>
            <a:ext cx="9296400" cy="4513543"/>
          </a:xfrm>
          <a:prstGeom prst="rect">
            <a:avLst/>
          </a:prstGeom>
        </p:spPr>
        <p:txBody>
          <a:bodyPr vert="horz" wrap="square" lIns="0" tIns="0" rIns="0" bIns="0" rtlCol="0">
            <a:spAutoFit/>
          </a:bodyPr>
          <a:lstStyle/>
          <a:p>
            <a:pPr marL="421242" marR="462280"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It is reasonable to consider individualized discharge planning in the transition from hospital to home. </a:t>
            </a:r>
            <a:r>
              <a:rPr sz="2300" dirty="0">
                <a:solidFill>
                  <a:srgbClr val="FF0000"/>
                </a:solidFill>
                <a:latin typeface="Arial Narrow" panose="020B0606020202030204" pitchFamily="34" charset="0"/>
              </a:rPr>
              <a:t>(Class IIa, LOE B)</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118110"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endParaRPr lang="nl-BE" sz="1200" dirty="0">
              <a:solidFill>
                <a:srgbClr val="FF0000"/>
              </a:solidFill>
              <a:latin typeface="Arial Narrow" panose="020B0606020202030204" pitchFamily="34" charset="0"/>
            </a:endParaRPr>
          </a:p>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lang="en-US" sz="2300" dirty="0">
                <a:solidFill>
                  <a:prstClr val="black"/>
                </a:solidFill>
                <a:latin typeface="Arial Narrow" panose="020B0606020202030204" pitchFamily="34" charset="0"/>
              </a:rPr>
              <a:t>Patients with stroke receiving comprehensive ADL, IADL, and mobility assessments, including evaluation of the discharge living setting, should be considered candidates for community or home-based rehabilitation when feasible. Exclusions include persons with stroke who require daily nursing services, regular medical interventions, or specialized equipment or inter-professional expertise. </a:t>
            </a:r>
            <a:r>
              <a:rPr lang="en-US" sz="2300" dirty="0">
                <a:solidFill>
                  <a:srgbClr val="FF0000"/>
                </a:solidFill>
                <a:latin typeface="Arial Narrow" panose="020B0606020202030204" pitchFamily="34" charset="0"/>
              </a:rPr>
              <a:t>(Class I, LOE A)</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lang="en-US" sz="1200" dirty="0">
              <a:solidFill>
                <a:prstClr val="black"/>
              </a:solidFill>
              <a:latin typeface="Arial Narrow" panose="020B0606020202030204" pitchFamily="34" charset="0"/>
            </a:endParaRPr>
          </a:p>
          <a:p>
            <a:pPr marL="421242" marR="178435"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lang="en-US" sz="2300" dirty="0">
                <a:solidFill>
                  <a:prstClr val="black"/>
                </a:solidFill>
                <a:latin typeface="Arial Narrow" panose="020B0606020202030204" pitchFamily="34" charset="0"/>
              </a:rPr>
              <a:t>It is reasonable that care-givers, including family members, be involved in training and education directly related to home-based rehabilitation programs and be included as active partners in the planning and implementation or treatment activities under the supervision of professionals. </a:t>
            </a:r>
            <a:r>
              <a:rPr lang="en-US" sz="2300" dirty="0">
                <a:solidFill>
                  <a:srgbClr val="FF0000"/>
                </a:solidFill>
                <a:latin typeface="Arial Narrow" panose="020B0606020202030204" pitchFamily="34" charset="0"/>
              </a:rPr>
              <a:t>(Class </a:t>
            </a:r>
            <a:r>
              <a:rPr lang="en-US" sz="2300" dirty="0" err="1">
                <a:solidFill>
                  <a:srgbClr val="FF0000"/>
                </a:solidFill>
                <a:latin typeface="Arial Narrow" panose="020B0606020202030204" pitchFamily="34" charset="0"/>
              </a:rPr>
              <a:t>IIa</a:t>
            </a:r>
            <a:r>
              <a:rPr lang="en-US" sz="2300" dirty="0">
                <a:solidFill>
                  <a:srgbClr val="FF0000"/>
                </a:solidFill>
                <a:latin typeface="Arial Narrow" panose="020B0606020202030204" pitchFamily="34" charset="0"/>
              </a:rPr>
              <a:t>, LOE B)</a:t>
            </a:r>
          </a:p>
        </p:txBody>
      </p:sp>
      <p:sp>
        <p:nvSpPr>
          <p:cNvPr id="6" name="object 6"/>
          <p:cNvSpPr txBox="1">
            <a:spLocks noGrp="1"/>
          </p:cNvSpPr>
          <p:nvPr>
            <p:ph type="dt" sz="half" idx="4294967295"/>
          </p:nvPr>
        </p:nvSpPr>
        <p:spPr>
          <a:xfrm>
            <a:off x="228600" y="7120698"/>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sp>
        <p:nvSpPr>
          <p:cNvPr id="8" name="Rechthoek 7"/>
          <p:cNvSpPr/>
          <p:nvPr/>
        </p:nvSpPr>
        <p:spPr>
          <a:xfrm>
            <a:off x="2590800" y="381000"/>
            <a:ext cx="3137520" cy="425758"/>
          </a:xfrm>
          <a:prstGeom prst="rect">
            <a:avLst/>
          </a:prstGeom>
        </p:spPr>
        <p:txBody>
          <a:bodyPr wrap="square">
            <a:spAutoFit/>
          </a:bodyPr>
          <a:lstStyle/>
          <a:p>
            <a:pPr marR="5080">
              <a:lnSpc>
                <a:spcPts val="2590"/>
              </a:lnSpc>
            </a:pPr>
            <a:r>
              <a:rPr lang="en-US" sz="2000" b="1" dirty="0">
                <a:solidFill>
                  <a:prstClr val="black"/>
                </a:solidFill>
                <a:latin typeface="Arial Narrow" panose="020B0606020202030204" pitchFamily="34" charset="0"/>
              </a:rPr>
              <a:t>Transition in care </a:t>
            </a:r>
          </a:p>
        </p:txBody>
      </p:sp>
    </p:spTree>
    <p:extLst>
      <p:ext uri="{BB962C8B-B14F-4D97-AF65-F5344CB8AC3E}">
        <p14:creationId xmlns:p14="http://schemas.microsoft.com/office/powerpoint/2010/main" val="3545203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8055" y="6992111"/>
            <a:ext cx="1524000" cy="230504"/>
          </a:xfrm>
          <a:prstGeom prst="rect">
            <a:avLst/>
          </a:prstGeom>
        </p:spPr>
        <p:txBody>
          <a:bodyPr vert="horz" wrap="square" lIns="0" tIns="0" rIns="0" bIns="0" rtlCol="0">
            <a:spAutoFit/>
          </a:bodyPr>
          <a:lstStyle/>
          <a:p>
            <a:pPr marL="90805">
              <a:lnSpc>
                <a:spcPct val="100000"/>
              </a:lnSpc>
            </a:pPr>
            <a:r>
              <a:rPr sz="900" b="1" dirty="0">
                <a:solidFill>
                  <a:srgbClr val="FF0000"/>
                </a:solidFill>
                <a:latin typeface="Arial"/>
                <a:cs typeface="Arial"/>
              </a:rPr>
              <a:t>science</a:t>
            </a:r>
            <a:r>
              <a:rPr sz="900" b="1" spc="-20" dirty="0">
                <a:solidFill>
                  <a:srgbClr val="FF0000"/>
                </a:solidFill>
                <a:latin typeface="Arial"/>
                <a:cs typeface="Arial"/>
              </a:rPr>
              <a:t> </a:t>
            </a:r>
            <a:r>
              <a:rPr sz="900" b="1" dirty="0">
                <a:latin typeface="Arial"/>
                <a:cs typeface="Arial"/>
              </a:rPr>
              <a:t>is</a:t>
            </a:r>
            <a:r>
              <a:rPr sz="900" b="1" spc="-10" dirty="0">
                <a:latin typeface="Arial"/>
                <a:cs typeface="Arial"/>
              </a:rPr>
              <a:t> </a:t>
            </a:r>
            <a:r>
              <a:rPr sz="900" b="1" spc="15" dirty="0">
                <a:latin typeface="Arial"/>
                <a:cs typeface="Arial"/>
              </a:rPr>
              <a:t>w</a:t>
            </a:r>
            <a:r>
              <a:rPr sz="900" b="1" dirty="0">
                <a:latin typeface="Arial"/>
                <a:cs typeface="Arial"/>
              </a:rPr>
              <a:t>hy</a:t>
            </a:r>
            <a:endParaRPr sz="900">
              <a:latin typeface="Arial"/>
              <a:cs typeface="Arial"/>
            </a:endParaRPr>
          </a:p>
        </p:txBody>
      </p:sp>
      <p:sp>
        <p:nvSpPr>
          <p:cNvPr id="3" name="object 3"/>
          <p:cNvSpPr/>
          <p:nvPr/>
        </p:nvSpPr>
        <p:spPr>
          <a:xfrm>
            <a:off x="8068055" y="6992111"/>
            <a:ext cx="1524000" cy="230504"/>
          </a:xfrm>
          <a:custGeom>
            <a:avLst/>
            <a:gdLst/>
            <a:ahLst/>
            <a:cxnLst/>
            <a:rect l="l" t="t" r="r" b="b"/>
            <a:pathLst>
              <a:path w="1524000" h="230504">
                <a:moveTo>
                  <a:pt x="0" y="0"/>
                </a:moveTo>
                <a:lnTo>
                  <a:pt x="0" y="230123"/>
                </a:lnTo>
                <a:lnTo>
                  <a:pt x="1523999" y="230123"/>
                </a:lnTo>
                <a:lnTo>
                  <a:pt x="1523999"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381000" y="2286000"/>
            <a:ext cx="8686800" cy="3353226"/>
          </a:xfrm>
          <a:prstGeom prst="rect">
            <a:avLst/>
          </a:prstGeom>
        </p:spPr>
        <p:txBody>
          <a:bodyPr vert="horz" wrap="square" lIns="0" tIns="0" rIns="0" bIns="0" rtlCol="0">
            <a:spAutoFit/>
          </a:bodyPr>
          <a:lstStyle/>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It is reasonable to promote engagement in leisure and recreational pursuits, particularly through the provision of information on the importance of maintaining an active and healthy lifestyle. </a:t>
            </a:r>
            <a:r>
              <a:rPr sz="2300" dirty="0">
                <a:solidFill>
                  <a:srgbClr val="FF0000"/>
                </a:solidFill>
                <a:latin typeface="Arial Narrow" panose="020B0606020202030204" pitchFamily="34" charset="0"/>
              </a:rPr>
              <a:t>(Class IIa, LOE B)</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448945"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It is reasonable to foster the development of self-management skills for problem solving regarding overcoming barriers to engagement in active activities. </a:t>
            </a:r>
            <a:r>
              <a:rPr sz="2300" dirty="0">
                <a:solidFill>
                  <a:srgbClr val="FF0000"/>
                </a:solidFill>
                <a:latin typeface="Arial Narrow" panose="020B0606020202030204" pitchFamily="34" charset="0"/>
              </a:rPr>
              <a:t>(Class IIa, LOE B)</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198120"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It is reasonable to start education and self-management skill development about leisure/recreation activities during and in conjunction with in-patient rehabilitation. </a:t>
            </a:r>
            <a:r>
              <a:rPr sz="2300" dirty="0">
                <a:solidFill>
                  <a:srgbClr val="FF0000"/>
                </a:solidFill>
                <a:latin typeface="Arial Narrow" panose="020B0606020202030204" pitchFamily="34" charset="0"/>
              </a:rPr>
              <a:t>(Class IIa, LOE B)</a:t>
            </a:r>
          </a:p>
        </p:txBody>
      </p:sp>
      <p:sp>
        <p:nvSpPr>
          <p:cNvPr id="6" name="object 6"/>
          <p:cNvSpPr txBox="1">
            <a:spLocks noGrp="1"/>
          </p:cNvSpPr>
          <p:nvPr>
            <p:ph type="dt" sz="half" idx="4294967295"/>
          </p:nvPr>
        </p:nvSpPr>
        <p:spPr>
          <a:xfrm>
            <a:off x="457200" y="6992111"/>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sp>
        <p:nvSpPr>
          <p:cNvPr id="8" name="Rechthoek 7"/>
          <p:cNvSpPr/>
          <p:nvPr/>
        </p:nvSpPr>
        <p:spPr>
          <a:xfrm>
            <a:off x="2514600" y="404246"/>
            <a:ext cx="5943600" cy="400110"/>
          </a:xfrm>
          <a:prstGeom prst="rect">
            <a:avLst/>
          </a:prstGeom>
        </p:spPr>
        <p:txBody>
          <a:bodyPr wrap="square">
            <a:spAutoFit/>
          </a:bodyPr>
          <a:lstStyle/>
          <a:p>
            <a:pPr>
              <a:lnSpc>
                <a:spcPct val="100000"/>
              </a:lnSpc>
            </a:pPr>
            <a:r>
              <a:rPr lang="en-US" sz="2000" b="1" dirty="0">
                <a:solidFill>
                  <a:prstClr val="black"/>
                </a:solidFill>
                <a:latin typeface="Arial Narrow" panose="020B0606020202030204" pitchFamily="34" charset="0"/>
              </a:rPr>
              <a:t>Recommendations for Recreational and Leisure Activity</a:t>
            </a:r>
          </a:p>
        </p:txBody>
      </p:sp>
    </p:spTree>
    <p:extLst>
      <p:ext uri="{BB962C8B-B14F-4D97-AF65-F5344CB8AC3E}">
        <p14:creationId xmlns:p14="http://schemas.microsoft.com/office/powerpoint/2010/main" val="1136544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8055" y="6992111"/>
            <a:ext cx="1524000" cy="230504"/>
          </a:xfrm>
          <a:prstGeom prst="rect">
            <a:avLst/>
          </a:prstGeom>
        </p:spPr>
        <p:txBody>
          <a:bodyPr vert="horz" wrap="square" lIns="0" tIns="0" rIns="0" bIns="0" rtlCol="0">
            <a:spAutoFit/>
          </a:bodyPr>
          <a:lstStyle/>
          <a:p>
            <a:pPr marL="90805">
              <a:lnSpc>
                <a:spcPct val="100000"/>
              </a:lnSpc>
            </a:pPr>
            <a:r>
              <a:rPr sz="900" b="1" dirty="0">
                <a:solidFill>
                  <a:srgbClr val="FF0000"/>
                </a:solidFill>
                <a:latin typeface="Arial"/>
                <a:cs typeface="Arial"/>
              </a:rPr>
              <a:t>science</a:t>
            </a:r>
            <a:r>
              <a:rPr sz="900" b="1" spc="-20" dirty="0">
                <a:solidFill>
                  <a:srgbClr val="FF0000"/>
                </a:solidFill>
                <a:latin typeface="Arial"/>
                <a:cs typeface="Arial"/>
              </a:rPr>
              <a:t> </a:t>
            </a:r>
            <a:r>
              <a:rPr sz="900" b="1" dirty="0">
                <a:latin typeface="Arial"/>
                <a:cs typeface="Arial"/>
              </a:rPr>
              <a:t>is</a:t>
            </a:r>
            <a:r>
              <a:rPr sz="900" b="1" spc="-10" dirty="0">
                <a:latin typeface="Arial"/>
                <a:cs typeface="Arial"/>
              </a:rPr>
              <a:t> </a:t>
            </a:r>
            <a:r>
              <a:rPr sz="900" b="1" spc="15" dirty="0">
                <a:latin typeface="Arial"/>
                <a:cs typeface="Arial"/>
              </a:rPr>
              <a:t>w</a:t>
            </a:r>
            <a:r>
              <a:rPr sz="900" b="1" dirty="0">
                <a:latin typeface="Arial"/>
                <a:cs typeface="Arial"/>
              </a:rPr>
              <a:t>hy</a:t>
            </a:r>
            <a:endParaRPr sz="900">
              <a:latin typeface="Arial"/>
              <a:cs typeface="Arial"/>
            </a:endParaRPr>
          </a:p>
        </p:txBody>
      </p:sp>
      <p:sp>
        <p:nvSpPr>
          <p:cNvPr id="3" name="object 3"/>
          <p:cNvSpPr/>
          <p:nvPr/>
        </p:nvSpPr>
        <p:spPr>
          <a:xfrm>
            <a:off x="8068055" y="6992111"/>
            <a:ext cx="1524000" cy="230504"/>
          </a:xfrm>
          <a:custGeom>
            <a:avLst/>
            <a:gdLst/>
            <a:ahLst/>
            <a:cxnLst/>
            <a:rect l="l" t="t" r="r" b="b"/>
            <a:pathLst>
              <a:path w="1524000" h="230504">
                <a:moveTo>
                  <a:pt x="0" y="0"/>
                </a:moveTo>
                <a:lnTo>
                  <a:pt x="0" y="230123"/>
                </a:lnTo>
                <a:lnTo>
                  <a:pt x="1523999" y="230123"/>
                </a:lnTo>
                <a:lnTo>
                  <a:pt x="1523999"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381000" y="1862533"/>
            <a:ext cx="8630285" cy="3239348"/>
          </a:xfrm>
          <a:prstGeom prst="rect">
            <a:avLst/>
          </a:prstGeom>
        </p:spPr>
        <p:txBody>
          <a:bodyPr vert="horz" wrap="square" lIns="0" tIns="0" rIns="0" bIns="0" rtlCol="0">
            <a:spAutoFit/>
          </a:bodyPr>
          <a:lstStyle/>
          <a:p>
            <a:pPr marL="421242" marR="5080"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Individuals who appear to be ready to return to driving, as demonstrated by successful performance on fitness-to-drive tests, should have an on-the-road test administered by an authorized person. </a:t>
            </a:r>
            <a:r>
              <a:rPr sz="2300" dirty="0">
                <a:solidFill>
                  <a:srgbClr val="FF0000"/>
                </a:solidFill>
                <a:latin typeface="Arial Narrow" panose="020B0606020202030204" pitchFamily="34" charset="0"/>
              </a:rPr>
              <a:t>(Class I, LOE C)</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333375"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It is reasonable that individuals be assessed for cognitive, perception, physical, and motor abilities to ascertain readiness to return to driving, according to state and local laws. </a:t>
            </a:r>
            <a:r>
              <a:rPr sz="2300" dirty="0">
                <a:solidFill>
                  <a:srgbClr val="FF0000"/>
                </a:solidFill>
                <a:latin typeface="Arial Narrow" panose="020B0606020202030204" pitchFamily="34" charset="0"/>
              </a:rPr>
              <a:t>(Class IIa, LOE B)</a:t>
            </a:r>
          </a:p>
          <a:p>
            <a:pPr marL="421242" marR="422909"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endParaRPr lang="nl-BE" sz="1200" dirty="0">
              <a:solidFill>
                <a:prstClr val="black"/>
              </a:solidFill>
              <a:latin typeface="Arial Narrow" panose="020B0606020202030204" pitchFamily="34" charset="0"/>
            </a:endParaRP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321945" lvl="1" indent="-342900" fontAlgn="base">
              <a:lnSpc>
                <a:spcPct val="90000"/>
              </a:lnSpc>
              <a:spcBef>
                <a:spcPts val="325"/>
              </a:spcBef>
              <a:spcAft>
                <a:spcPct val="0"/>
              </a:spcAft>
              <a:buClr>
                <a:srgbClr val="2DA2BF"/>
              </a:buClr>
              <a:buFont typeface="Arial" panose="020B0604020202020204" pitchFamily="34" charset="0"/>
              <a:buChar char="•"/>
              <a:tabLst>
                <a:tab pos="299720" algn="l"/>
              </a:tabLst>
            </a:pPr>
            <a:r>
              <a:rPr sz="2300" dirty="0">
                <a:solidFill>
                  <a:prstClr val="black"/>
                </a:solidFill>
                <a:latin typeface="Arial Narrow" panose="020B0606020202030204" pitchFamily="34" charset="0"/>
              </a:rPr>
              <a:t>A driving simulation assessment may be considered for predicting fitness-to- drive. </a:t>
            </a:r>
            <a:r>
              <a:rPr sz="2300" dirty="0">
                <a:solidFill>
                  <a:srgbClr val="FF0000"/>
                </a:solidFill>
                <a:latin typeface="Arial Narrow" panose="020B0606020202030204" pitchFamily="34" charset="0"/>
              </a:rPr>
              <a:t>(Class IIb, LOE C)</a:t>
            </a:r>
          </a:p>
        </p:txBody>
      </p:sp>
      <p:sp>
        <p:nvSpPr>
          <p:cNvPr id="6" name="object 6"/>
          <p:cNvSpPr txBox="1">
            <a:spLocks noGrp="1"/>
          </p:cNvSpPr>
          <p:nvPr>
            <p:ph type="dt" sz="half" idx="4294967295"/>
          </p:nvPr>
        </p:nvSpPr>
        <p:spPr>
          <a:xfrm>
            <a:off x="457200" y="6978104"/>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sp>
        <p:nvSpPr>
          <p:cNvPr id="5" name="Tekstvak 4"/>
          <p:cNvSpPr txBox="1"/>
          <p:nvPr/>
        </p:nvSpPr>
        <p:spPr>
          <a:xfrm>
            <a:off x="2514600" y="381000"/>
            <a:ext cx="3910045" cy="677108"/>
          </a:xfrm>
          <a:prstGeom prst="rect">
            <a:avLst/>
          </a:prstGeom>
          <a:noFill/>
        </p:spPr>
        <p:txBody>
          <a:bodyPr wrap="none" rtlCol="0">
            <a:spAutoFit/>
          </a:bodyPr>
          <a:lstStyle/>
          <a:p>
            <a:r>
              <a:rPr lang="nl-BE" sz="2000" b="1" dirty="0" err="1">
                <a:solidFill>
                  <a:prstClr val="black"/>
                </a:solidFill>
                <a:latin typeface="Arial Narrow" panose="020B0606020202030204" pitchFamily="34" charset="0"/>
              </a:rPr>
              <a:t>Recommendations</a:t>
            </a:r>
            <a:r>
              <a:rPr lang="nl-BE" sz="2000" b="1" dirty="0">
                <a:solidFill>
                  <a:prstClr val="black"/>
                </a:solidFill>
                <a:latin typeface="Arial Narrow" panose="020B0606020202030204" pitchFamily="34" charset="0"/>
              </a:rPr>
              <a:t>: Return </a:t>
            </a:r>
            <a:r>
              <a:rPr lang="nl-BE" sz="2000" b="1" dirty="0" err="1">
                <a:solidFill>
                  <a:prstClr val="black"/>
                </a:solidFill>
                <a:latin typeface="Arial Narrow" panose="020B0606020202030204" pitchFamily="34" charset="0"/>
              </a:rPr>
              <a:t>to</a:t>
            </a:r>
            <a:r>
              <a:rPr lang="nl-BE" sz="2000" b="1" dirty="0">
                <a:solidFill>
                  <a:prstClr val="black"/>
                </a:solidFill>
                <a:latin typeface="Arial Narrow" panose="020B0606020202030204" pitchFamily="34" charset="0"/>
              </a:rPr>
              <a:t> </a:t>
            </a:r>
            <a:r>
              <a:rPr lang="nl-BE" sz="2000" b="1" dirty="0" err="1">
                <a:solidFill>
                  <a:prstClr val="black"/>
                </a:solidFill>
                <a:latin typeface="Arial Narrow" panose="020B0606020202030204" pitchFamily="34" charset="0"/>
              </a:rPr>
              <a:t>Driving</a:t>
            </a:r>
            <a:endParaRPr lang="nl-BE" sz="2000" b="1" dirty="0">
              <a:solidFill>
                <a:prstClr val="black"/>
              </a:solidFill>
              <a:latin typeface="Arial Narrow" panose="020B0606020202030204" pitchFamily="34" charset="0"/>
            </a:endParaRPr>
          </a:p>
          <a:p>
            <a:endParaRPr lang="nl-BE" dirty="0"/>
          </a:p>
        </p:txBody>
      </p:sp>
    </p:spTree>
    <p:extLst>
      <p:ext uri="{BB962C8B-B14F-4D97-AF65-F5344CB8AC3E}">
        <p14:creationId xmlns:p14="http://schemas.microsoft.com/office/powerpoint/2010/main" val="2202426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14400" y="1676400"/>
            <a:ext cx="8454670" cy="2241748"/>
          </a:xfrm>
        </p:spPr>
        <p:txBody>
          <a:bodyPr/>
          <a:lstStyle/>
          <a:p>
            <a:pPr marL="0" indent="0">
              <a:buNone/>
            </a:pPr>
            <a:r>
              <a:rPr lang="en-US" sz="2300" b="1" spc="-5" dirty="0">
                <a:solidFill>
                  <a:schemeClr val="tx1"/>
                </a:solidFill>
                <a:latin typeface="Arial Narrow" panose="020B0606020202030204" pitchFamily="34" charset="0"/>
                <a:cs typeface="Arial"/>
              </a:rPr>
              <a:t>S</a:t>
            </a:r>
            <a:r>
              <a:rPr lang="en-US" sz="2300" b="1" dirty="0">
                <a:solidFill>
                  <a:schemeClr val="tx1"/>
                </a:solidFill>
                <a:latin typeface="Arial Narrow" panose="020B0606020202030204" pitchFamily="34" charset="0"/>
                <a:cs typeface="Arial"/>
              </a:rPr>
              <a:t>tr</a:t>
            </a:r>
            <a:r>
              <a:rPr lang="en-US" sz="2300" b="1" spc="-5" dirty="0">
                <a:solidFill>
                  <a:schemeClr val="tx1"/>
                </a:solidFill>
                <a:latin typeface="Arial Narrow" panose="020B0606020202030204" pitchFamily="34" charset="0"/>
                <a:cs typeface="Arial"/>
              </a:rPr>
              <a:t>o</a:t>
            </a:r>
            <a:r>
              <a:rPr lang="en-US" sz="2300" b="1" dirty="0">
                <a:solidFill>
                  <a:schemeClr val="tx1"/>
                </a:solidFill>
                <a:latin typeface="Arial Narrow" panose="020B0606020202030204" pitchFamily="34" charset="0"/>
                <a:cs typeface="Arial"/>
              </a:rPr>
              <a:t>ke</a:t>
            </a:r>
            <a:r>
              <a:rPr lang="en-US" sz="2300" b="1" spc="-15" dirty="0">
                <a:solidFill>
                  <a:schemeClr val="tx1"/>
                </a:solidFill>
                <a:latin typeface="Arial Narrow" panose="020B0606020202030204" pitchFamily="34" charset="0"/>
                <a:cs typeface="Arial"/>
              </a:rPr>
              <a:t> </a:t>
            </a:r>
            <a:r>
              <a:rPr lang="en-US" sz="2300" b="1" dirty="0">
                <a:solidFill>
                  <a:schemeClr val="tx1"/>
                </a:solidFill>
                <a:latin typeface="Arial Narrow" panose="020B0606020202030204" pitchFamily="34" charset="0"/>
                <a:cs typeface="Arial"/>
              </a:rPr>
              <a:t>re</a:t>
            </a:r>
            <a:r>
              <a:rPr lang="en-US" sz="2300" b="1" spc="-5" dirty="0">
                <a:solidFill>
                  <a:schemeClr val="tx1"/>
                </a:solidFill>
                <a:latin typeface="Arial Narrow" panose="020B0606020202030204" pitchFamily="34" charset="0"/>
                <a:cs typeface="Arial"/>
              </a:rPr>
              <a:t>h</a:t>
            </a:r>
            <a:r>
              <a:rPr lang="en-US" sz="2300" b="1" dirty="0">
                <a:solidFill>
                  <a:schemeClr val="tx1"/>
                </a:solidFill>
                <a:latin typeface="Arial Narrow" panose="020B0606020202030204" pitchFamily="34" charset="0"/>
                <a:cs typeface="Arial"/>
              </a:rPr>
              <a:t>a</a:t>
            </a:r>
            <a:r>
              <a:rPr lang="en-US" sz="2300" b="1" spc="-5" dirty="0">
                <a:solidFill>
                  <a:schemeClr val="tx1"/>
                </a:solidFill>
                <a:latin typeface="Arial Narrow" panose="020B0606020202030204" pitchFamily="34" charset="0"/>
                <a:cs typeface="Arial"/>
              </a:rPr>
              <a:t>b</a:t>
            </a:r>
            <a:r>
              <a:rPr lang="en-US" sz="2300" b="1" spc="-10" dirty="0">
                <a:solidFill>
                  <a:schemeClr val="tx1"/>
                </a:solidFill>
                <a:latin typeface="Arial Narrow" panose="020B0606020202030204" pitchFamily="34" charset="0"/>
                <a:cs typeface="Arial"/>
              </a:rPr>
              <a:t>ili</a:t>
            </a:r>
            <a:r>
              <a:rPr lang="en-US" sz="2300" b="1" dirty="0">
                <a:solidFill>
                  <a:schemeClr val="tx1"/>
                </a:solidFill>
                <a:latin typeface="Arial Narrow" panose="020B0606020202030204" pitchFamily="34" charset="0"/>
                <a:cs typeface="Arial"/>
              </a:rPr>
              <a:t>ta</a:t>
            </a:r>
            <a:r>
              <a:rPr lang="en-US" sz="2300" b="1" spc="-10" dirty="0">
                <a:solidFill>
                  <a:schemeClr val="tx1"/>
                </a:solidFill>
                <a:latin typeface="Arial Narrow" panose="020B0606020202030204" pitchFamily="34" charset="0"/>
                <a:cs typeface="Arial"/>
              </a:rPr>
              <a:t>ti</a:t>
            </a:r>
            <a:r>
              <a:rPr lang="en-US" sz="2300" b="1" spc="-5" dirty="0">
                <a:solidFill>
                  <a:schemeClr val="tx1"/>
                </a:solidFill>
                <a:latin typeface="Arial Narrow" panose="020B0606020202030204" pitchFamily="34" charset="0"/>
                <a:cs typeface="Arial"/>
              </a:rPr>
              <a:t>o</a:t>
            </a:r>
            <a:r>
              <a:rPr lang="en-US" sz="2300" b="1" dirty="0">
                <a:solidFill>
                  <a:schemeClr val="tx1"/>
                </a:solidFill>
                <a:latin typeface="Arial Narrow" panose="020B0606020202030204" pitchFamily="34" charset="0"/>
                <a:cs typeface="Arial"/>
              </a:rPr>
              <a:t>n</a:t>
            </a:r>
            <a:r>
              <a:rPr lang="en-US" sz="2300" b="1" spc="-45" dirty="0">
                <a:solidFill>
                  <a:schemeClr val="tx1"/>
                </a:solidFill>
                <a:latin typeface="Arial Narrow" panose="020B0606020202030204" pitchFamily="34" charset="0"/>
                <a:cs typeface="Arial"/>
              </a:rPr>
              <a:t> </a:t>
            </a:r>
            <a:r>
              <a:rPr lang="en-US" sz="2300" b="1" dirty="0">
                <a:solidFill>
                  <a:schemeClr val="tx1"/>
                </a:solidFill>
                <a:latin typeface="Arial Narrow" panose="020B0606020202030204" pitchFamily="34" charset="0"/>
                <a:cs typeface="Arial"/>
              </a:rPr>
              <a:t>re</a:t>
            </a:r>
            <a:r>
              <a:rPr lang="en-US" sz="2300" b="1" spc="-5" dirty="0">
                <a:solidFill>
                  <a:schemeClr val="tx1"/>
                </a:solidFill>
                <a:latin typeface="Arial Narrow" panose="020B0606020202030204" pitchFamily="34" charset="0"/>
                <a:cs typeface="Arial"/>
              </a:rPr>
              <a:t>qu</a:t>
            </a:r>
            <a:r>
              <a:rPr lang="en-US" sz="2300" b="1" spc="-10" dirty="0">
                <a:solidFill>
                  <a:schemeClr val="tx1"/>
                </a:solidFill>
                <a:latin typeface="Arial Narrow" panose="020B0606020202030204" pitchFamily="34" charset="0"/>
                <a:cs typeface="Arial"/>
              </a:rPr>
              <a:t>i</a:t>
            </a:r>
            <a:r>
              <a:rPr lang="en-US" sz="2300" b="1" dirty="0">
                <a:solidFill>
                  <a:schemeClr val="tx1"/>
                </a:solidFill>
                <a:latin typeface="Arial Narrow" panose="020B0606020202030204" pitchFamily="34" charset="0"/>
                <a:cs typeface="Arial"/>
              </a:rPr>
              <a:t>res</a:t>
            </a:r>
            <a:r>
              <a:rPr lang="en-US" sz="2300" b="1" spc="-30" dirty="0">
                <a:solidFill>
                  <a:schemeClr val="tx1"/>
                </a:solidFill>
                <a:latin typeface="Arial Narrow" panose="020B0606020202030204" pitchFamily="34" charset="0"/>
                <a:cs typeface="Arial"/>
              </a:rPr>
              <a:t> </a:t>
            </a:r>
            <a:r>
              <a:rPr lang="en-US" sz="2300" b="1" dirty="0">
                <a:solidFill>
                  <a:schemeClr val="tx1"/>
                </a:solidFill>
                <a:latin typeface="Arial Narrow" panose="020B0606020202030204" pitchFamily="34" charset="0"/>
                <a:cs typeface="Arial"/>
              </a:rPr>
              <a:t>a</a:t>
            </a:r>
            <a:r>
              <a:rPr lang="en-US" sz="2300" b="1" spc="-5" dirty="0">
                <a:solidFill>
                  <a:schemeClr val="tx1"/>
                </a:solidFill>
                <a:latin typeface="Arial Narrow" panose="020B0606020202030204" pitchFamily="34" charset="0"/>
                <a:cs typeface="Arial"/>
              </a:rPr>
              <a:t> </a:t>
            </a:r>
            <a:r>
              <a:rPr lang="en-US" sz="2300" b="1" dirty="0">
                <a:solidFill>
                  <a:schemeClr val="tx1"/>
                </a:solidFill>
                <a:latin typeface="Arial Narrow" panose="020B0606020202030204" pitchFamily="34" charset="0"/>
                <a:cs typeface="Arial"/>
              </a:rPr>
              <a:t>s</a:t>
            </a:r>
            <a:r>
              <a:rPr lang="en-US" sz="2300" b="1" spc="-5" dirty="0">
                <a:solidFill>
                  <a:schemeClr val="tx1"/>
                </a:solidFill>
                <a:latin typeface="Arial Narrow" panose="020B0606020202030204" pitchFamily="34" charset="0"/>
                <a:cs typeface="Arial"/>
              </a:rPr>
              <a:t>u</a:t>
            </a:r>
            <a:r>
              <a:rPr lang="en-US" sz="2300" b="1" dirty="0">
                <a:solidFill>
                  <a:schemeClr val="tx1"/>
                </a:solidFill>
                <a:latin typeface="Arial Narrow" panose="020B0606020202030204" pitchFamily="34" charset="0"/>
                <a:cs typeface="Arial"/>
              </a:rPr>
              <a:t>sta</a:t>
            </a:r>
            <a:r>
              <a:rPr lang="en-US" sz="2300" b="1" spc="-10" dirty="0">
                <a:solidFill>
                  <a:schemeClr val="tx1"/>
                </a:solidFill>
                <a:latin typeface="Arial Narrow" panose="020B0606020202030204" pitchFamily="34" charset="0"/>
                <a:cs typeface="Arial"/>
              </a:rPr>
              <a:t>i</a:t>
            </a:r>
            <a:r>
              <a:rPr lang="en-US" sz="2300" b="1" spc="-5" dirty="0">
                <a:solidFill>
                  <a:schemeClr val="tx1"/>
                </a:solidFill>
                <a:latin typeface="Arial Narrow" panose="020B0606020202030204" pitchFamily="34" charset="0"/>
                <a:cs typeface="Arial"/>
              </a:rPr>
              <a:t>n</a:t>
            </a:r>
            <a:r>
              <a:rPr lang="en-US" sz="2300" b="1" dirty="0">
                <a:solidFill>
                  <a:schemeClr val="tx1"/>
                </a:solidFill>
                <a:latin typeface="Arial Narrow" panose="020B0606020202030204" pitchFamily="34" charset="0"/>
                <a:cs typeface="Arial"/>
              </a:rPr>
              <a:t>ed</a:t>
            </a:r>
            <a:r>
              <a:rPr lang="en-US" sz="2300" b="1" spc="-30" dirty="0">
                <a:solidFill>
                  <a:schemeClr val="tx1"/>
                </a:solidFill>
                <a:latin typeface="Arial Narrow" panose="020B0606020202030204" pitchFamily="34" charset="0"/>
                <a:cs typeface="Arial"/>
              </a:rPr>
              <a:t> </a:t>
            </a:r>
            <a:r>
              <a:rPr lang="en-US" sz="2300" b="1" dirty="0">
                <a:solidFill>
                  <a:schemeClr val="tx1"/>
                </a:solidFill>
                <a:latin typeface="Arial Narrow" panose="020B0606020202030204" pitchFamily="34" charset="0"/>
                <a:cs typeface="Arial"/>
              </a:rPr>
              <a:t>a</a:t>
            </a:r>
            <a:r>
              <a:rPr lang="en-US" sz="2300" b="1" spc="-5" dirty="0">
                <a:solidFill>
                  <a:schemeClr val="tx1"/>
                </a:solidFill>
                <a:latin typeface="Arial Narrow" panose="020B0606020202030204" pitchFamily="34" charset="0"/>
                <a:cs typeface="Arial"/>
              </a:rPr>
              <a:t>n</a:t>
            </a:r>
            <a:r>
              <a:rPr lang="en-US" sz="2300" b="1" dirty="0">
                <a:solidFill>
                  <a:schemeClr val="tx1"/>
                </a:solidFill>
                <a:latin typeface="Arial Narrow" panose="020B0606020202030204" pitchFamily="34" charset="0"/>
                <a:cs typeface="Arial"/>
              </a:rPr>
              <a:t>d</a:t>
            </a:r>
            <a:r>
              <a:rPr lang="en-US" sz="2300" b="1" spc="-5" dirty="0">
                <a:solidFill>
                  <a:schemeClr val="tx1"/>
                </a:solidFill>
                <a:latin typeface="Arial Narrow" panose="020B0606020202030204" pitchFamily="34" charset="0"/>
                <a:cs typeface="Arial"/>
              </a:rPr>
              <a:t> </a:t>
            </a:r>
            <a:r>
              <a:rPr lang="en-US" sz="2300" b="1" dirty="0">
                <a:solidFill>
                  <a:schemeClr val="tx1"/>
                </a:solidFill>
                <a:latin typeface="Arial Narrow" panose="020B0606020202030204" pitchFamily="34" charset="0"/>
                <a:cs typeface="Arial"/>
              </a:rPr>
              <a:t>c</a:t>
            </a:r>
            <a:r>
              <a:rPr lang="en-US" sz="2300" b="1" spc="-5" dirty="0">
                <a:solidFill>
                  <a:schemeClr val="tx1"/>
                </a:solidFill>
                <a:latin typeface="Arial Narrow" panose="020B0606020202030204" pitchFamily="34" charset="0"/>
                <a:cs typeface="Arial"/>
              </a:rPr>
              <a:t>oo</a:t>
            </a:r>
            <a:r>
              <a:rPr lang="en-US" sz="2300" b="1" dirty="0">
                <a:solidFill>
                  <a:schemeClr val="tx1"/>
                </a:solidFill>
                <a:latin typeface="Arial Narrow" panose="020B0606020202030204" pitchFamily="34" charset="0"/>
                <a:cs typeface="Arial"/>
              </a:rPr>
              <a:t>r</a:t>
            </a:r>
            <a:r>
              <a:rPr lang="en-US" sz="2300" b="1" spc="-5" dirty="0">
                <a:solidFill>
                  <a:schemeClr val="tx1"/>
                </a:solidFill>
                <a:latin typeface="Arial Narrow" panose="020B0606020202030204" pitchFamily="34" charset="0"/>
                <a:cs typeface="Arial"/>
              </a:rPr>
              <a:t>d</a:t>
            </a:r>
            <a:r>
              <a:rPr lang="en-US" sz="2300" b="1" spc="-10" dirty="0">
                <a:solidFill>
                  <a:schemeClr val="tx1"/>
                </a:solidFill>
                <a:latin typeface="Arial Narrow" panose="020B0606020202030204" pitchFamily="34" charset="0"/>
                <a:cs typeface="Arial"/>
              </a:rPr>
              <a:t>i</a:t>
            </a:r>
            <a:r>
              <a:rPr lang="en-US" sz="2300" b="1" spc="-5" dirty="0">
                <a:solidFill>
                  <a:schemeClr val="tx1"/>
                </a:solidFill>
                <a:latin typeface="Arial Narrow" panose="020B0606020202030204" pitchFamily="34" charset="0"/>
                <a:cs typeface="Arial"/>
              </a:rPr>
              <a:t>n</a:t>
            </a:r>
            <a:r>
              <a:rPr lang="en-US" sz="2300" b="1" dirty="0">
                <a:solidFill>
                  <a:schemeClr val="tx1"/>
                </a:solidFill>
                <a:latin typeface="Arial Narrow" panose="020B0606020202030204" pitchFamily="34" charset="0"/>
                <a:cs typeface="Arial"/>
              </a:rPr>
              <a:t>ated</a:t>
            </a:r>
            <a:r>
              <a:rPr lang="en-US" sz="2300" b="1" spc="-30" dirty="0">
                <a:solidFill>
                  <a:schemeClr val="tx1"/>
                </a:solidFill>
                <a:latin typeface="Arial Narrow" panose="020B0606020202030204" pitchFamily="34" charset="0"/>
                <a:cs typeface="Arial"/>
              </a:rPr>
              <a:t> </a:t>
            </a:r>
            <a:r>
              <a:rPr lang="en-US" sz="2300" b="1" dirty="0">
                <a:solidFill>
                  <a:schemeClr val="tx1"/>
                </a:solidFill>
                <a:latin typeface="Arial Narrow" panose="020B0606020202030204" pitchFamily="34" charset="0"/>
                <a:cs typeface="Arial"/>
              </a:rPr>
              <a:t>eff</a:t>
            </a:r>
            <a:r>
              <a:rPr lang="en-US" sz="2300" b="1" spc="-5" dirty="0">
                <a:solidFill>
                  <a:schemeClr val="tx1"/>
                </a:solidFill>
                <a:latin typeface="Arial Narrow" panose="020B0606020202030204" pitchFamily="34" charset="0"/>
                <a:cs typeface="Arial"/>
              </a:rPr>
              <a:t>o</a:t>
            </a:r>
            <a:r>
              <a:rPr lang="en-US" sz="2300" b="1" dirty="0">
                <a:solidFill>
                  <a:schemeClr val="tx1"/>
                </a:solidFill>
                <a:latin typeface="Arial Narrow" panose="020B0606020202030204" pitchFamily="34" charset="0"/>
                <a:cs typeface="Arial"/>
              </a:rPr>
              <a:t>rt fr</a:t>
            </a:r>
            <a:r>
              <a:rPr lang="en-US" sz="2300" b="1" spc="-5" dirty="0">
                <a:solidFill>
                  <a:schemeClr val="tx1"/>
                </a:solidFill>
                <a:latin typeface="Arial Narrow" panose="020B0606020202030204" pitchFamily="34" charset="0"/>
                <a:cs typeface="Arial"/>
              </a:rPr>
              <a:t>o</a:t>
            </a:r>
            <a:r>
              <a:rPr lang="en-US" sz="2300" b="1" dirty="0">
                <a:solidFill>
                  <a:schemeClr val="tx1"/>
                </a:solidFill>
                <a:latin typeface="Arial Narrow" panose="020B0606020202030204" pitchFamily="34" charset="0"/>
                <a:cs typeface="Arial"/>
              </a:rPr>
              <a:t>m</a:t>
            </a:r>
            <a:r>
              <a:rPr lang="en-US" sz="2300" b="1" spc="-25" dirty="0">
                <a:solidFill>
                  <a:schemeClr val="tx1"/>
                </a:solidFill>
                <a:latin typeface="Arial Narrow" panose="020B0606020202030204" pitchFamily="34" charset="0"/>
                <a:cs typeface="Arial"/>
              </a:rPr>
              <a:t> </a:t>
            </a:r>
            <a:r>
              <a:rPr lang="en-US" sz="2300" b="1" dirty="0">
                <a:solidFill>
                  <a:schemeClr val="tx1"/>
                </a:solidFill>
                <a:latin typeface="Arial Narrow" panose="020B0606020202030204" pitchFamily="34" charset="0"/>
                <a:cs typeface="Arial"/>
              </a:rPr>
              <a:t>a</a:t>
            </a:r>
            <a:r>
              <a:rPr lang="en-US" sz="2300" b="1" spc="-15" dirty="0">
                <a:solidFill>
                  <a:schemeClr val="tx1"/>
                </a:solidFill>
                <a:latin typeface="Arial Narrow" panose="020B0606020202030204" pitchFamily="34" charset="0"/>
                <a:cs typeface="Arial"/>
              </a:rPr>
              <a:t> </a:t>
            </a:r>
            <a:r>
              <a:rPr lang="en-US" sz="2300" b="1" spc="-10" dirty="0">
                <a:solidFill>
                  <a:schemeClr val="tx1"/>
                </a:solidFill>
                <a:latin typeface="Arial Narrow" panose="020B0606020202030204" pitchFamily="34" charset="0"/>
                <a:cs typeface="Arial"/>
              </a:rPr>
              <a:t>l</a:t>
            </a:r>
            <a:r>
              <a:rPr lang="en-US" sz="2300" b="1" dirty="0">
                <a:solidFill>
                  <a:schemeClr val="tx1"/>
                </a:solidFill>
                <a:latin typeface="Arial Narrow" panose="020B0606020202030204" pitchFamily="34" charset="0"/>
                <a:cs typeface="Arial"/>
              </a:rPr>
              <a:t>ar</a:t>
            </a:r>
            <a:r>
              <a:rPr lang="en-US" sz="2300" b="1" spc="-5" dirty="0">
                <a:solidFill>
                  <a:schemeClr val="tx1"/>
                </a:solidFill>
                <a:latin typeface="Arial Narrow" panose="020B0606020202030204" pitchFamily="34" charset="0"/>
                <a:cs typeface="Arial"/>
              </a:rPr>
              <a:t>g</a:t>
            </a:r>
            <a:r>
              <a:rPr lang="en-US" sz="2300" b="1" dirty="0">
                <a:solidFill>
                  <a:schemeClr val="tx1"/>
                </a:solidFill>
                <a:latin typeface="Arial Narrow" panose="020B0606020202030204" pitchFamily="34" charset="0"/>
                <a:cs typeface="Arial"/>
              </a:rPr>
              <a:t>e</a:t>
            </a:r>
            <a:r>
              <a:rPr lang="en-US" sz="2300" b="1" spc="-15" dirty="0">
                <a:solidFill>
                  <a:schemeClr val="tx1"/>
                </a:solidFill>
                <a:latin typeface="Arial Narrow" panose="020B0606020202030204" pitchFamily="34" charset="0"/>
                <a:cs typeface="Arial"/>
              </a:rPr>
              <a:t> </a:t>
            </a:r>
            <a:r>
              <a:rPr lang="en-US" sz="2300" b="1" dirty="0">
                <a:solidFill>
                  <a:schemeClr val="tx1"/>
                </a:solidFill>
                <a:latin typeface="Arial Narrow" panose="020B0606020202030204" pitchFamily="34" charset="0"/>
                <a:cs typeface="Arial"/>
              </a:rPr>
              <a:t>tea</a:t>
            </a:r>
            <a:r>
              <a:rPr lang="en-US" sz="2300" b="1" spc="-10" dirty="0">
                <a:solidFill>
                  <a:schemeClr val="tx1"/>
                </a:solidFill>
                <a:latin typeface="Arial Narrow" panose="020B0606020202030204" pitchFamily="34" charset="0"/>
                <a:cs typeface="Arial"/>
              </a:rPr>
              <a:t>m</a:t>
            </a:r>
            <a:r>
              <a:rPr lang="en-US" sz="2300" b="1" dirty="0">
                <a:solidFill>
                  <a:schemeClr val="tx1"/>
                </a:solidFill>
                <a:latin typeface="Arial Narrow" panose="020B0606020202030204" pitchFamily="34" charset="0"/>
                <a:cs typeface="Arial"/>
              </a:rPr>
              <a:t>,</a:t>
            </a:r>
            <a:r>
              <a:rPr lang="en-US" sz="2300" b="1" spc="-35" dirty="0">
                <a:solidFill>
                  <a:schemeClr val="tx1"/>
                </a:solidFill>
                <a:latin typeface="Arial Narrow" panose="020B0606020202030204" pitchFamily="34" charset="0"/>
                <a:cs typeface="Arial"/>
              </a:rPr>
              <a:t> </a:t>
            </a:r>
            <a:r>
              <a:rPr lang="en-US" sz="2300" spc="-5" dirty="0">
                <a:solidFill>
                  <a:schemeClr val="tx1"/>
                </a:solidFill>
                <a:latin typeface="Arial Narrow" panose="020B0606020202030204" pitchFamily="34" charset="0"/>
                <a:cs typeface="Arial"/>
              </a:rPr>
              <a:t>i</a:t>
            </a:r>
            <a:r>
              <a:rPr lang="en-US" sz="2300" dirty="0">
                <a:solidFill>
                  <a:schemeClr val="tx1"/>
                </a:solidFill>
                <a:latin typeface="Arial Narrow" panose="020B0606020202030204" pitchFamily="34" charset="0"/>
                <a:cs typeface="Arial"/>
              </a:rPr>
              <a:t>n</a:t>
            </a:r>
            <a:r>
              <a:rPr lang="en-US" sz="2300" spc="5" dirty="0">
                <a:solidFill>
                  <a:schemeClr val="tx1"/>
                </a:solidFill>
                <a:latin typeface="Arial Narrow" panose="020B0606020202030204" pitchFamily="34" charset="0"/>
                <a:cs typeface="Arial"/>
              </a:rPr>
              <a:t>c</a:t>
            </a:r>
            <a:r>
              <a:rPr lang="en-US" sz="2300" spc="-5" dirty="0">
                <a:solidFill>
                  <a:schemeClr val="tx1"/>
                </a:solidFill>
                <a:latin typeface="Arial Narrow" panose="020B0606020202030204" pitchFamily="34" charset="0"/>
                <a:cs typeface="Arial"/>
              </a:rPr>
              <a:t>l</a:t>
            </a:r>
            <a:r>
              <a:rPr lang="en-US" sz="2300" dirty="0">
                <a:solidFill>
                  <a:schemeClr val="tx1"/>
                </a:solidFill>
                <a:latin typeface="Arial Narrow" panose="020B0606020202030204" pitchFamily="34" charset="0"/>
                <a:cs typeface="Arial"/>
              </a:rPr>
              <a:t>ud</a:t>
            </a:r>
            <a:r>
              <a:rPr lang="en-US" sz="2300" spc="-5" dirty="0">
                <a:solidFill>
                  <a:schemeClr val="tx1"/>
                </a:solidFill>
                <a:latin typeface="Arial Narrow" panose="020B0606020202030204" pitchFamily="34" charset="0"/>
                <a:cs typeface="Arial"/>
              </a:rPr>
              <a:t>i</a:t>
            </a:r>
            <a:r>
              <a:rPr lang="en-US" sz="2300" dirty="0">
                <a:solidFill>
                  <a:schemeClr val="tx1"/>
                </a:solidFill>
                <a:latin typeface="Arial Narrow" panose="020B0606020202030204" pitchFamily="34" charset="0"/>
                <a:cs typeface="Arial"/>
              </a:rPr>
              <a:t>ng</a:t>
            </a:r>
            <a:r>
              <a:rPr lang="en-US" sz="2300" spc="-15" dirty="0">
                <a:solidFill>
                  <a:schemeClr val="tx1"/>
                </a:solidFill>
                <a:latin typeface="Arial Narrow" panose="020B0606020202030204" pitchFamily="34" charset="0"/>
                <a:cs typeface="Arial"/>
              </a:rPr>
              <a:t> </a:t>
            </a:r>
            <a:r>
              <a:rPr lang="en-US" sz="2300" spc="-10" dirty="0">
                <a:solidFill>
                  <a:schemeClr val="tx1"/>
                </a:solidFill>
                <a:latin typeface="Arial Narrow" panose="020B0606020202030204" pitchFamily="34" charset="0"/>
                <a:cs typeface="Arial"/>
              </a:rPr>
              <a:t>t</a:t>
            </a:r>
            <a:r>
              <a:rPr lang="en-US" sz="2300" dirty="0">
                <a:solidFill>
                  <a:schemeClr val="tx1"/>
                </a:solidFill>
                <a:latin typeface="Arial Narrow" panose="020B0606020202030204" pitchFamily="34" charset="0"/>
                <a:cs typeface="Arial"/>
              </a:rPr>
              <a:t>he</a:t>
            </a:r>
            <a:r>
              <a:rPr lang="en-US" sz="2300" spc="-15"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pa</a:t>
            </a:r>
            <a:r>
              <a:rPr lang="en-US" sz="2300" spc="-10" dirty="0">
                <a:solidFill>
                  <a:schemeClr val="tx1"/>
                </a:solidFill>
                <a:latin typeface="Arial Narrow" panose="020B0606020202030204" pitchFamily="34" charset="0"/>
                <a:cs typeface="Arial"/>
              </a:rPr>
              <a:t>t</a:t>
            </a:r>
            <a:r>
              <a:rPr lang="en-US" sz="2300" spc="-5" dirty="0">
                <a:solidFill>
                  <a:schemeClr val="tx1"/>
                </a:solidFill>
                <a:latin typeface="Arial Narrow" panose="020B0606020202030204" pitchFamily="34" charset="0"/>
                <a:cs typeface="Arial"/>
              </a:rPr>
              <a:t>i</a:t>
            </a:r>
            <a:r>
              <a:rPr lang="en-US" sz="2300" dirty="0">
                <a:solidFill>
                  <a:schemeClr val="tx1"/>
                </a:solidFill>
                <a:latin typeface="Arial Narrow" panose="020B0606020202030204" pitchFamily="34" charset="0"/>
                <a:cs typeface="Arial"/>
              </a:rPr>
              <a:t>ent</a:t>
            </a:r>
            <a:r>
              <a:rPr lang="en-US" sz="2300" spc="-25"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and</a:t>
            </a:r>
            <a:r>
              <a:rPr lang="en-US" sz="2300" spc="-15"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h</a:t>
            </a:r>
            <a:r>
              <a:rPr lang="en-US" sz="2300" spc="-5" dirty="0">
                <a:solidFill>
                  <a:schemeClr val="tx1"/>
                </a:solidFill>
                <a:latin typeface="Arial Narrow" panose="020B0606020202030204" pitchFamily="34" charset="0"/>
                <a:cs typeface="Arial"/>
              </a:rPr>
              <a:t>i</a:t>
            </a:r>
            <a:r>
              <a:rPr lang="en-US" sz="2300" dirty="0">
                <a:solidFill>
                  <a:schemeClr val="tx1"/>
                </a:solidFill>
                <a:latin typeface="Arial Narrow" panose="020B0606020202030204" pitchFamily="34" charset="0"/>
                <a:cs typeface="Arial"/>
              </a:rPr>
              <a:t>s or</a:t>
            </a:r>
            <a:r>
              <a:rPr lang="en-US" sz="2300" spc="-25"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her</a:t>
            </a:r>
            <a:r>
              <a:rPr lang="en-US" sz="2300" spc="-15"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goa</a:t>
            </a:r>
            <a:r>
              <a:rPr lang="en-US" sz="2300" spc="-5" dirty="0">
                <a:solidFill>
                  <a:schemeClr val="tx1"/>
                </a:solidFill>
                <a:latin typeface="Arial Narrow" panose="020B0606020202030204" pitchFamily="34" charset="0"/>
                <a:cs typeface="Arial"/>
              </a:rPr>
              <a:t>l</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a:t>
            </a:r>
            <a:r>
              <a:rPr lang="en-US" sz="2300" spc="-35" dirty="0">
                <a:solidFill>
                  <a:schemeClr val="tx1"/>
                </a:solidFill>
                <a:latin typeface="Arial Narrow" panose="020B0606020202030204" pitchFamily="34" charset="0"/>
                <a:cs typeface="Arial"/>
              </a:rPr>
              <a:t> </a:t>
            </a:r>
            <a:r>
              <a:rPr lang="en-US" sz="2300" spc="-10" dirty="0">
                <a:solidFill>
                  <a:schemeClr val="tx1"/>
                </a:solidFill>
                <a:latin typeface="Arial Narrow" panose="020B0606020202030204" pitchFamily="34" charset="0"/>
                <a:cs typeface="Arial"/>
              </a:rPr>
              <a:t>f</a:t>
            </a:r>
            <a:r>
              <a:rPr lang="en-US" sz="2300" dirty="0">
                <a:solidFill>
                  <a:schemeClr val="tx1"/>
                </a:solidFill>
                <a:latin typeface="Arial Narrow" panose="020B0606020202030204" pitchFamily="34" charset="0"/>
                <a:cs typeface="Arial"/>
              </a:rPr>
              <a:t>a</a:t>
            </a:r>
            <a:r>
              <a:rPr lang="en-US" sz="2300" spc="-5" dirty="0">
                <a:solidFill>
                  <a:schemeClr val="tx1"/>
                </a:solidFill>
                <a:latin typeface="Arial Narrow" panose="020B0606020202030204" pitchFamily="34" charset="0"/>
                <a:cs typeface="Arial"/>
              </a:rPr>
              <a:t>mil</a:t>
            </a:r>
            <a:r>
              <a:rPr lang="en-US" sz="2300" spc="-10" dirty="0">
                <a:solidFill>
                  <a:schemeClr val="tx1"/>
                </a:solidFill>
                <a:latin typeface="Arial Narrow" panose="020B0606020202030204" pitchFamily="34" charset="0"/>
                <a:cs typeface="Arial"/>
              </a:rPr>
              <a:t>y</a:t>
            </a:r>
            <a:r>
              <a:rPr lang="en-US" sz="2300" dirty="0">
                <a:solidFill>
                  <a:schemeClr val="tx1"/>
                </a:solidFill>
                <a:latin typeface="Arial Narrow" panose="020B0606020202030204" pitchFamily="34" charset="0"/>
                <a:cs typeface="Arial"/>
              </a:rPr>
              <a:t>, and </a:t>
            </a:r>
            <a:r>
              <a:rPr lang="en-US" sz="2300" spc="-10" dirty="0">
                <a:solidFill>
                  <a:schemeClr val="tx1"/>
                </a:solidFill>
                <a:latin typeface="Arial Narrow" panose="020B0606020202030204" pitchFamily="34" charset="0"/>
                <a:cs typeface="Arial"/>
              </a:rPr>
              <a:t>f</a:t>
            </a:r>
            <a:r>
              <a:rPr lang="en-US" sz="2300" dirty="0">
                <a:solidFill>
                  <a:schemeClr val="tx1"/>
                </a:solidFill>
                <a:latin typeface="Arial Narrow" panose="020B0606020202030204" pitchFamily="34" charset="0"/>
                <a:cs typeface="Arial"/>
              </a:rPr>
              <a:t>r</a:t>
            </a:r>
            <a:r>
              <a:rPr lang="en-US" sz="2300" spc="-5" dirty="0">
                <a:solidFill>
                  <a:schemeClr val="tx1"/>
                </a:solidFill>
                <a:latin typeface="Arial Narrow" panose="020B0606020202030204" pitchFamily="34" charset="0"/>
                <a:cs typeface="Arial"/>
              </a:rPr>
              <a:t>i</a:t>
            </a:r>
            <a:r>
              <a:rPr lang="en-US" sz="2300" dirty="0">
                <a:solidFill>
                  <a:schemeClr val="tx1"/>
                </a:solidFill>
                <a:latin typeface="Arial Narrow" panose="020B0606020202030204" pitchFamily="34" charset="0"/>
                <a:cs typeface="Arial"/>
              </a:rPr>
              <a:t>end</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a:t>
            </a:r>
            <a:r>
              <a:rPr lang="en-US" sz="2300" spc="-35"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o</a:t>
            </a:r>
            <a:r>
              <a:rPr lang="en-US" sz="2300" spc="-10" dirty="0">
                <a:solidFill>
                  <a:schemeClr val="tx1"/>
                </a:solidFill>
                <a:latin typeface="Arial Narrow" panose="020B0606020202030204" pitchFamily="34" charset="0"/>
                <a:cs typeface="Arial"/>
              </a:rPr>
              <a:t>t</a:t>
            </a:r>
            <a:r>
              <a:rPr lang="en-US" sz="2300" dirty="0">
                <a:solidFill>
                  <a:schemeClr val="tx1"/>
                </a:solidFill>
                <a:latin typeface="Arial Narrow" panose="020B0606020202030204" pitchFamily="34" charset="0"/>
                <a:cs typeface="Arial"/>
              </a:rPr>
              <a:t>her</a:t>
            </a:r>
            <a:r>
              <a:rPr lang="en-US" sz="2300" spc="-25" dirty="0">
                <a:solidFill>
                  <a:schemeClr val="tx1"/>
                </a:solidFill>
                <a:latin typeface="Arial Narrow" panose="020B0606020202030204" pitchFamily="34" charset="0"/>
                <a:cs typeface="Arial"/>
              </a:rPr>
              <a:t> </a:t>
            </a:r>
            <a:r>
              <a:rPr lang="en-US" sz="2300" spc="5" dirty="0">
                <a:solidFill>
                  <a:schemeClr val="tx1"/>
                </a:solidFill>
                <a:latin typeface="Arial Narrow" panose="020B0606020202030204" pitchFamily="34" charset="0"/>
                <a:cs typeface="Arial"/>
              </a:rPr>
              <a:t>c</a:t>
            </a:r>
            <a:r>
              <a:rPr lang="en-US" sz="2300" dirty="0">
                <a:solidFill>
                  <a:schemeClr val="tx1"/>
                </a:solidFill>
                <a:latin typeface="Arial Narrow" panose="020B0606020202030204" pitchFamily="34" charset="0"/>
                <a:cs typeface="Arial"/>
              </a:rPr>
              <a:t>areg</a:t>
            </a:r>
            <a:r>
              <a:rPr lang="en-US" sz="2300" spc="-5" dirty="0">
                <a:solidFill>
                  <a:schemeClr val="tx1"/>
                </a:solidFill>
                <a:latin typeface="Arial Narrow" panose="020B0606020202030204" pitchFamily="34" charset="0"/>
                <a:cs typeface="Arial"/>
              </a:rPr>
              <a:t>i</a:t>
            </a:r>
            <a:r>
              <a:rPr lang="en-US" sz="2300" spc="-10" dirty="0">
                <a:solidFill>
                  <a:schemeClr val="tx1"/>
                </a:solidFill>
                <a:latin typeface="Arial Narrow" panose="020B0606020202030204" pitchFamily="34" charset="0"/>
                <a:cs typeface="Arial"/>
              </a:rPr>
              <a:t>v</a:t>
            </a:r>
            <a:r>
              <a:rPr lang="en-US" sz="2300" dirty="0">
                <a:solidFill>
                  <a:schemeClr val="tx1"/>
                </a:solidFill>
                <a:latin typeface="Arial Narrow" panose="020B0606020202030204" pitchFamily="34" charset="0"/>
                <a:cs typeface="Arial"/>
              </a:rPr>
              <a:t>ers</a:t>
            </a:r>
            <a:r>
              <a:rPr lang="en-US" sz="2300" spc="-50"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a:t>
            </a:r>
            <a:r>
              <a:rPr lang="en-US" sz="2300" i="1" dirty="0">
                <a:solidFill>
                  <a:schemeClr val="tx1"/>
                </a:solidFill>
                <a:latin typeface="Arial Narrow" panose="020B0606020202030204" pitchFamily="34" charset="0"/>
                <a:cs typeface="Arial"/>
              </a:rPr>
              <a:t>e</a:t>
            </a:r>
            <a:r>
              <a:rPr lang="en-US" sz="2300" i="1" spc="-10" dirty="0">
                <a:solidFill>
                  <a:schemeClr val="tx1"/>
                </a:solidFill>
                <a:latin typeface="Arial Narrow" panose="020B0606020202030204" pitchFamily="34" charset="0"/>
                <a:cs typeface="Arial"/>
              </a:rPr>
              <a:t>.</a:t>
            </a:r>
            <a:r>
              <a:rPr lang="en-US" sz="2300" i="1" dirty="0">
                <a:solidFill>
                  <a:schemeClr val="tx1"/>
                </a:solidFill>
                <a:latin typeface="Arial Narrow" panose="020B0606020202030204" pitchFamily="34" charset="0"/>
                <a:cs typeface="Arial"/>
              </a:rPr>
              <a:t>g</a:t>
            </a:r>
            <a:r>
              <a:rPr lang="en-US" sz="2300" i="1" spc="-10" dirty="0">
                <a:solidFill>
                  <a:schemeClr val="tx1"/>
                </a:solidFill>
                <a:latin typeface="Arial Narrow" panose="020B0606020202030204" pitchFamily="34" charset="0"/>
                <a:cs typeface="Arial"/>
              </a:rPr>
              <a:t>.</a:t>
            </a:r>
            <a:r>
              <a:rPr lang="en-US" sz="2300" dirty="0">
                <a:solidFill>
                  <a:schemeClr val="tx1"/>
                </a:solidFill>
                <a:latin typeface="Arial Narrow" panose="020B0606020202030204" pitchFamily="34" charset="0"/>
                <a:cs typeface="Arial"/>
              </a:rPr>
              <a:t>,</a:t>
            </a:r>
            <a:r>
              <a:rPr lang="en-US" sz="2300" spc="-35"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per</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onal</a:t>
            </a:r>
            <a:r>
              <a:rPr lang="en-US" sz="2300" spc="-30" dirty="0">
                <a:solidFill>
                  <a:schemeClr val="tx1"/>
                </a:solidFill>
                <a:latin typeface="Arial Narrow" panose="020B0606020202030204" pitchFamily="34" charset="0"/>
                <a:cs typeface="Arial"/>
              </a:rPr>
              <a:t> </a:t>
            </a:r>
            <a:r>
              <a:rPr lang="en-US" sz="2300" spc="5" dirty="0">
                <a:solidFill>
                  <a:schemeClr val="tx1"/>
                </a:solidFill>
                <a:latin typeface="Arial Narrow" panose="020B0606020202030204" pitchFamily="34" charset="0"/>
                <a:cs typeface="Arial"/>
              </a:rPr>
              <a:t>c</a:t>
            </a:r>
            <a:r>
              <a:rPr lang="en-US" sz="2300" dirty="0">
                <a:solidFill>
                  <a:schemeClr val="tx1"/>
                </a:solidFill>
                <a:latin typeface="Arial Narrow" panose="020B0606020202030204" pitchFamily="34" charset="0"/>
                <a:cs typeface="Arial"/>
              </a:rPr>
              <a:t>are</a:t>
            </a:r>
            <a:r>
              <a:rPr lang="en-US" sz="2300" spc="-40"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a</a:t>
            </a:r>
            <a:r>
              <a:rPr lang="en-US" sz="2300" spc="-10" dirty="0">
                <a:solidFill>
                  <a:schemeClr val="tx1"/>
                </a:solidFill>
                <a:latin typeface="Arial Narrow" panose="020B0606020202030204" pitchFamily="34" charset="0"/>
                <a:cs typeface="Arial"/>
              </a:rPr>
              <a:t>tt</a:t>
            </a:r>
            <a:r>
              <a:rPr lang="en-US" sz="2300" dirty="0">
                <a:solidFill>
                  <a:schemeClr val="tx1"/>
                </a:solidFill>
                <a:latin typeface="Arial Narrow" panose="020B0606020202030204" pitchFamily="34" charset="0"/>
                <a:cs typeface="Arial"/>
              </a:rPr>
              <a:t>endan</a:t>
            </a:r>
            <a:r>
              <a:rPr lang="en-US" sz="2300" spc="-10" dirty="0">
                <a:solidFill>
                  <a:schemeClr val="tx1"/>
                </a:solidFill>
                <a:latin typeface="Arial Narrow" panose="020B0606020202030204" pitchFamily="34" charset="0"/>
                <a:cs typeface="Arial"/>
              </a:rPr>
              <a:t>t</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a:t>
            </a:r>
            <a:r>
              <a:rPr lang="en-US" sz="2300" spc="-60"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ph</a:t>
            </a:r>
            <a:r>
              <a:rPr lang="en-US" sz="2300" spc="-10" dirty="0">
                <a:solidFill>
                  <a:schemeClr val="tx1"/>
                </a:solidFill>
                <a:latin typeface="Arial Narrow" panose="020B0606020202030204" pitchFamily="34" charset="0"/>
                <a:cs typeface="Arial"/>
              </a:rPr>
              <a:t>y</a:t>
            </a:r>
            <a:r>
              <a:rPr lang="en-US" sz="2300" spc="5" dirty="0">
                <a:solidFill>
                  <a:schemeClr val="tx1"/>
                </a:solidFill>
                <a:latin typeface="Arial Narrow" panose="020B0606020202030204" pitchFamily="34" charset="0"/>
                <a:cs typeface="Arial"/>
              </a:rPr>
              <a:t>s</a:t>
            </a:r>
            <a:r>
              <a:rPr lang="en-US" sz="2300" spc="-5" dirty="0">
                <a:solidFill>
                  <a:schemeClr val="tx1"/>
                </a:solidFill>
                <a:latin typeface="Arial Narrow" panose="020B0606020202030204" pitchFamily="34" charset="0"/>
                <a:cs typeface="Arial"/>
              </a:rPr>
              <a:t>i</a:t>
            </a:r>
            <a:r>
              <a:rPr lang="en-US" sz="2300" spc="5" dirty="0">
                <a:solidFill>
                  <a:schemeClr val="tx1"/>
                </a:solidFill>
                <a:latin typeface="Arial Narrow" panose="020B0606020202030204" pitchFamily="34" charset="0"/>
                <a:cs typeface="Arial"/>
              </a:rPr>
              <a:t>c</a:t>
            </a:r>
            <a:r>
              <a:rPr lang="en-US" sz="2300" spc="-5" dirty="0">
                <a:solidFill>
                  <a:schemeClr val="tx1"/>
                </a:solidFill>
                <a:latin typeface="Arial Narrow" panose="020B0606020202030204" pitchFamily="34" charset="0"/>
                <a:cs typeface="Arial"/>
              </a:rPr>
              <a:t>i</a:t>
            </a:r>
            <a:r>
              <a:rPr lang="en-US" sz="2300" dirty="0">
                <a:solidFill>
                  <a:schemeClr val="tx1"/>
                </a:solidFill>
                <a:latin typeface="Arial Narrow" panose="020B0606020202030204" pitchFamily="34" charset="0"/>
                <a:cs typeface="Arial"/>
              </a:rPr>
              <a:t>an</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 nur</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e</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a:t>
            </a:r>
            <a:r>
              <a:rPr lang="en-US" sz="2300" spc="-50"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ph</a:t>
            </a:r>
            <a:r>
              <a:rPr lang="en-US" sz="2300" spc="-10" dirty="0">
                <a:solidFill>
                  <a:schemeClr val="tx1"/>
                </a:solidFill>
                <a:latin typeface="Arial Narrow" panose="020B0606020202030204" pitchFamily="34" charset="0"/>
                <a:cs typeface="Arial"/>
              </a:rPr>
              <a:t>y</a:t>
            </a:r>
            <a:r>
              <a:rPr lang="en-US" sz="2300" spc="5" dirty="0">
                <a:solidFill>
                  <a:schemeClr val="tx1"/>
                </a:solidFill>
                <a:latin typeface="Arial Narrow" panose="020B0606020202030204" pitchFamily="34" charset="0"/>
                <a:cs typeface="Arial"/>
              </a:rPr>
              <a:t>s</a:t>
            </a:r>
            <a:r>
              <a:rPr lang="en-US" sz="2300" spc="-5" dirty="0">
                <a:solidFill>
                  <a:schemeClr val="tx1"/>
                </a:solidFill>
                <a:latin typeface="Arial Narrow" panose="020B0606020202030204" pitchFamily="34" charset="0"/>
                <a:cs typeface="Arial"/>
              </a:rPr>
              <a:t>i</a:t>
            </a:r>
            <a:r>
              <a:rPr lang="en-US" sz="2300" spc="5" dirty="0">
                <a:solidFill>
                  <a:schemeClr val="tx1"/>
                </a:solidFill>
                <a:latin typeface="Arial Narrow" panose="020B0606020202030204" pitchFamily="34" charset="0"/>
                <a:cs typeface="Arial"/>
              </a:rPr>
              <a:t>c</a:t>
            </a:r>
            <a:r>
              <a:rPr lang="en-US" sz="2300" dirty="0">
                <a:solidFill>
                  <a:schemeClr val="tx1"/>
                </a:solidFill>
                <a:latin typeface="Arial Narrow" panose="020B0606020202030204" pitchFamily="34" charset="0"/>
                <a:cs typeface="Arial"/>
              </a:rPr>
              <a:t>al</a:t>
            </a:r>
            <a:r>
              <a:rPr lang="en-US" sz="2300" spc="-20"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and</a:t>
            </a:r>
            <a:r>
              <a:rPr lang="en-US" sz="2300" spc="-15"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o</a:t>
            </a:r>
            <a:r>
              <a:rPr lang="en-US" sz="2300" spc="5" dirty="0">
                <a:solidFill>
                  <a:schemeClr val="tx1"/>
                </a:solidFill>
                <a:latin typeface="Arial Narrow" panose="020B0606020202030204" pitchFamily="34" charset="0"/>
                <a:cs typeface="Arial"/>
              </a:rPr>
              <a:t>cc</a:t>
            </a:r>
            <a:r>
              <a:rPr lang="en-US" sz="2300" dirty="0">
                <a:solidFill>
                  <a:schemeClr val="tx1"/>
                </a:solidFill>
                <a:latin typeface="Arial Narrow" panose="020B0606020202030204" pitchFamily="34" charset="0"/>
                <a:cs typeface="Arial"/>
              </a:rPr>
              <a:t>upa</a:t>
            </a:r>
            <a:r>
              <a:rPr lang="en-US" sz="2300" spc="-10" dirty="0">
                <a:solidFill>
                  <a:schemeClr val="tx1"/>
                </a:solidFill>
                <a:latin typeface="Arial Narrow" panose="020B0606020202030204" pitchFamily="34" charset="0"/>
                <a:cs typeface="Arial"/>
              </a:rPr>
              <a:t>t</a:t>
            </a:r>
            <a:r>
              <a:rPr lang="en-US" sz="2300" spc="-5" dirty="0">
                <a:solidFill>
                  <a:schemeClr val="tx1"/>
                </a:solidFill>
                <a:latin typeface="Arial Narrow" panose="020B0606020202030204" pitchFamily="34" charset="0"/>
                <a:cs typeface="Arial"/>
              </a:rPr>
              <a:t>i</a:t>
            </a:r>
            <a:r>
              <a:rPr lang="en-US" sz="2300" dirty="0">
                <a:solidFill>
                  <a:schemeClr val="tx1"/>
                </a:solidFill>
                <a:latin typeface="Arial Narrow" panose="020B0606020202030204" pitchFamily="34" charset="0"/>
                <a:cs typeface="Arial"/>
              </a:rPr>
              <a:t>onal</a:t>
            </a:r>
            <a:r>
              <a:rPr lang="en-US" sz="2300" spc="-45" dirty="0">
                <a:solidFill>
                  <a:schemeClr val="tx1"/>
                </a:solidFill>
                <a:latin typeface="Arial Narrow" panose="020B0606020202030204" pitchFamily="34" charset="0"/>
                <a:cs typeface="Arial"/>
              </a:rPr>
              <a:t> </a:t>
            </a:r>
            <a:r>
              <a:rPr lang="en-US" sz="2300" spc="-10" dirty="0">
                <a:solidFill>
                  <a:schemeClr val="tx1"/>
                </a:solidFill>
                <a:latin typeface="Arial Narrow" panose="020B0606020202030204" pitchFamily="34" charset="0"/>
                <a:cs typeface="Arial"/>
              </a:rPr>
              <a:t>t</a:t>
            </a:r>
            <a:r>
              <a:rPr lang="en-US" sz="2300" dirty="0">
                <a:solidFill>
                  <a:schemeClr val="tx1"/>
                </a:solidFill>
                <a:latin typeface="Arial Narrow" panose="020B0606020202030204" pitchFamily="34" charset="0"/>
                <a:cs typeface="Arial"/>
              </a:rPr>
              <a:t>herap</a:t>
            </a:r>
            <a:r>
              <a:rPr lang="en-US" sz="2300" spc="-5" dirty="0">
                <a:solidFill>
                  <a:schemeClr val="tx1"/>
                </a:solidFill>
                <a:latin typeface="Arial Narrow" panose="020B0606020202030204" pitchFamily="34" charset="0"/>
                <a:cs typeface="Arial"/>
              </a:rPr>
              <a:t>i</a:t>
            </a:r>
            <a:r>
              <a:rPr lang="en-US" sz="2300" spc="5" dirty="0">
                <a:solidFill>
                  <a:schemeClr val="tx1"/>
                </a:solidFill>
                <a:latin typeface="Arial Narrow" panose="020B0606020202030204" pitchFamily="34" charset="0"/>
                <a:cs typeface="Arial"/>
              </a:rPr>
              <a:t>s</a:t>
            </a:r>
            <a:r>
              <a:rPr lang="en-US" sz="2300" spc="-10" dirty="0">
                <a:solidFill>
                  <a:schemeClr val="tx1"/>
                </a:solidFill>
                <a:latin typeface="Arial Narrow" panose="020B0606020202030204" pitchFamily="34" charset="0"/>
                <a:cs typeface="Arial"/>
              </a:rPr>
              <a:t>t</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a:t>
            </a:r>
            <a:r>
              <a:rPr lang="en-US" sz="2300" spc="-60" dirty="0">
                <a:solidFill>
                  <a:schemeClr val="tx1"/>
                </a:solidFill>
                <a:latin typeface="Arial Narrow" panose="020B0606020202030204" pitchFamily="34" charset="0"/>
                <a:cs typeface="Arial"/>
              </a:rPr>
              <a:t> </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pee</a:t>
            </a:r>
            <a:r>
              <a:rPr lang="en-US" sz="2300" spc="5" dirty="0">
                <a:solidFill>
                  <a:schemeClr val="tx1"/>
                </a:solidFill>
                <a:latin typeface="Arial Narrow" panose="020B0606020202030204" pitchFamily="34" charset="0"/>
                <a:cs typeface="Arial"/>
              </a:rPr>
              <a:t>c</a:t>
            </a:r>
            <a:r>
              <a:rPr lang="en-US" sz="2300" dirty="0">
                <a:solidFill>
                  <a:schemeClr val="tx1"/>
                </a:solidFill>
                <a:latin typeface="Arial Narrow" panose="020B0606020202030204" pitchFamily="34" charset="0"/>
                <a:cs typeface="Arial"/>
              </a:rPr>
              <a:t>h</a:t>
            </a:r>
            <a:r>
              <a:rPr lang="en-US" sz="2300" spc="-10" dirty="0">
                <a:solidFill>
                  <a:schemeClr val="tx1"/>
                </a:solidFill>
                <a:latin typeface="Arial Narrow" panose="020B0606020202030204" pitchFamily="34" charset="0"/>
                <a:cs typeface="Arial"/>
              </a:rPr>
              <a:t>/</a:t>
            </a:r>
            <a:r>
              <a:rPr lang="en-US" sz="2300" spc="-5" dirty="0">
                <a:solidFill>
                  <a:schemeClr val="tx1"/>
                </a:solidFill>
                <a:latin typeface="Arial Narrow" panose="020B0606020202030204" pitchFamily="34" charset="0"/>
                <a:cs typeface="Arial"/>
              </a:rPr>
              <a:t>l</a:t>
            </a:r>
            <a:r>
              <a:rPr lang="en-US" sz="2300" dirty="0">
                <a:solidFill>
                  <a:schemeClr val="tx1"/>
                </a:solidFill>
                <a:latin typeface="Arial Narrow" panose="020B0606020202030204" pitchFamily="34" charset="0"/>
                <a:cs typeface="Arial"/>
              </a:rPr>
              <a:t>anguage pa</a:t>
            </a:r>
            <a:r>
              <a:rPr lang="en-US" sz="2300" spc="-10" dirty="0">
                <a:solidFill>
                  <a:schemeClr val="tx1"/>
                </a:solidFill>
                <a:latin typeface="Arial Narrow" panose="020B0606020202030204" pitchFamily="34" charset="0"/>
                <a:cs typeface="Arial"/>
              </a:rPr>
              <a:t>t</a:t>
            </a:r>
            <a:r>
              <a:rPr lang="en-US" sz="2300" dirty="0">
                <a:solidFill>
                  <a:schemeClr val="tx1"/>
                </a:solidFill>
                <a:latin typeface="Arial Narrow" panose="020B0606020202030204" pitchFamily="34" charset="0"/>
                <a:cs typeface="Arial"/>
              </a:rPr>
              <a:t>ho</a:t>
            </a:r>
            <a:r>
              <a:rPr lang="en-US" sz="2300" spc="-5" dirty="0">
                <a:solidFill>
                  <a:schemeClr val="tx1"/>
                </a:solidFill>
                <a:latin typeface="Arial Narrow" panose="020B0606020202030204" pitchFamily="34" charset="0"/>
                <a:cs typeface="Arial"/>
              </a:rPr>
              <a:t>l</a:t>
            </a:r>
            <a:r>
              <a:rPr lang="en-US" sz="2300" dirty="0">
                <a:solidFill>
                  <a:schemeClr val="tx1"/>
                </a:solidFill>
                <a:latin typeface="Arial Narrow" panose="020B0606020202030204" pitchFamily="34" charset="0"/>
                <a:cs typeface="Arial"/>
              </a:rPr>
              <a:t>og</a:t>
            </a:r>
            <a:r>
              <a:rPr lang="en-US" sz="2300" spc="-5" dirty="0">
                <a:solidFill>
                  <a:schemeClr val="tx1"/>
                </a:solidFill>
                <a:latin typeface="Arial Narrow" panose="020B0606020202030204" pitchFamily="34" charset="0"/>
                <a:cs typeface="Arial"/>
              </a:rPr>
              <a:t>i</a:t>
            </a:r>
            <a:r>
              <a:rPr lang="en-US" sz="2300" spc="5" dirty="0">
                <a:solidFill>
                  <a:schemeClr val="tx1"/>
                </a:solidFill>
                <a:latin typeface="Arial Narrow" panose="020B0606020202030204" pitchFamily="34" charset="0"/>
                <a:cs typeface="Arial"/>
              </a:rPr>
              <a:t>s</a:t>
            </a:r>
            <a:r>
              <a:rPr lang="en-US" sz="2300" spc="-10" dirty="0">
                <a:solidFill>
                  <a:schemeClr val="tx1"/>
                </a:solidFill>
                <a:latin typeface="Arial Narrow" panose="020B0606020202030204" pitchFamily="34" charset="0"/>
                <a:cs typeface="Arial"/>
              </a:rPr>
              <a:t>t</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a:t>
            </a:r>
            <a:r>
              <a:rPr lang="en-US" sz="2300" spc="-50"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re</a:t>
            </a:r>
            <a:r>
              <a:rPr lang="en-US" sz="2300" spc="5" dirty="0">
                <a:solidFill>
                  <a:schemeClr val="tx1"/>
                </a:solidFill>
                <a:latin typeface="Arial Narrow" panose="020B0606020202030204" pitchFamily="34" charset="0"/>
                <a:cs typeface="Arial"/>
              </a:rPr>
              <a:t>c</a:t>
            </a:r>
            <a:r>
              <a:rPr lang="en-US" sz="2300" dirty="0">
                <a:solidFill>
                  <a:schemeClr val="tx1"/>
                </a:solidFill>
                <a:latin typeface="Arial Narrow" panose="020B0606020202030204" pitchFamily="34" charset="0"/>
                <a:cs typeface="Arial"/>
              </a:rPr>
              <a:t>rea</a:t>
            </a:r>
            <a:r>
              <a:rPr lang="en-US" sz="2300" spc="-10" dirty="0">
                <a:solidFill>
                  <a:schemeClr val="tx1"/>
                </a:solidFill>
                <a:latin typeface="Arial Narrow" panose="020B0606020202030204" pitchFamily="34" charset="0"/>
                <a:cs typeface="Arial"/>
              </a:rPr>
              <a:t>t</a:t>
            </a:r>
            <a:r>
              <a:rPr lang="en-US" sz="2300" spc="-5" dirty="0">
                <a:solidFill>
                  <a:schemeClr val="tx1"/>
                </a:solidFill>
                <a:latin typeface="Arial Narrow" panose="020B0606020202030204" pitchFamily="34" charset="0"/>
                <a:cs typeface="Arial"/>
              </a:rPr>
              <a:t>i</a:t>
            </a:r>
            <a:r>
              <a:rPr lang="en-US" sz="2300" dirty="0">
                <a:solidFill>
                  <a:schemeClr val="tx1"/>
                </a:solidFill>
                <a:latin typeface="Arial Narrow" panose="020B0606020202030204" pitchFamily="34" charset="0"/>
                <a:cs typeface="Arial"/>
              </a:rPr>
              <a:t>on</a:t>
            </a:r>
            <a:r>
              <a:rPr lang="en-US" sz="2300" spc="-40" dirty="0">
                <a:solidFill>
                  <a:schemeClr val="tx1"/>
                </a:solidFill>
                <a:latin typeface="Arial Narrow" panose="020B0606020202030204" pitchFamily="34" charset="0"/>
                <a:cs typeface="Arial"/>
              </a:rPr>
              <a:t> </a:t>
            </a:r>
            <a:r>
              <a:rPr lang="en-US" sz="2300" spc="-10" dirty="0">
                <a:solidFill>
                  <a:schemeClr val="tx1"/>
                </a:solidFill>
                <a:latin typeface="Arial Narrow" panose="020B0606020202030204" pitchFamily="34" charset="0"/>
                <a:cs typeface="Arial"/>
              </a:rPr>
              <a:t>t</a:t>
            </a:r>
            <a:r>
              <a:rPr lang="en-US" sz="2300" dirty="0">
                <a:solidFill>
                  <a:schemeClr val="tx1"/>
                </a:solidFill>
                <a:latin typeface="Arial Narrow" panose="020B0606020202030204" pitchFamily="34" charset="0"/>
                <a:cs typeface="Arial"/>
              </a:rPr>
              <a:t>herap</a:t>
            </a:r>
            <a:r>
              <a:rPr lang="en-US" sz="2300" spc="-5" dirty="0">
                <a:solidFill>
                  <a:schemeClr val="tx1"/>
                </a:solidFill>
                <a:latin typeface="Arial Narrow" panose="020B0606020202030204" pitchFamily="34" charset="0"/>
                <a:cs typeface="Arial"/>
              </a:rPr>
              <a:t>i</a:t>
            </a:r>
            <a:r>
              <a:rPr lang="en-US" sz="2300" spc="5" dirty="0">
                <a:solidFill>
                  <a:schemeClr val="tx1"/>
                </a:solidFill>
                <a:latin typeface="Arial Narrow" panose="020B0606020202030204" pitchFamily="34" charset="0"/>
                <a:cs typeface="Arial"/>
              </a:rPr>
              <a:t>s</a:t>
            </a:r>
            <a:r>
              <a:rPr lang="en-US" sz="2300" spc="-10" dirty="0">
                <a:solidFill>
                  <a:schemeClr val="tx1"/>
                </a:solidFill>
                <a:latin typeface="Arial Narrow" panose="020B0606020202030204" pitchFamily="34" charset="0"/>
                <a:cs typeface="Arial"/>
              </a:rPr>
              <a:t>t</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a:t>
            </a:r>
            <a:r>
              <a:rPr lang="en-US" sz="2300" spc="-60"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p</a:t>
            </a:r>
            <a:r>
              <a:rPr lang="en-US" sz="2300" spc="5" dirty="0">
                <a:solidFill>
                  <a:schemeClr val="tx1"/>
                </a:solidFill>
                <a:latin typeface="Arial Narrow" panose="020B0606020202030204" pitchFamily="34" charset="0"/>
                <a:cs typeface="Arial"/>
              </a:rPr>
              <a:t>s</a:t>
            </a:r>
            <a:r>
              <a:rPr lang="en-US" sz="2300" spc="-10" dirty="0">
                <a:solidFill>
                  <a:schemeClr val="tx1"/>
                </a:solidFill>
                <a:latin typeface="Arial Narrow" panose="020B0606020202030204" pitchFamily="34" charset="0"/>
                <a:cs typeface="Arial"/>
              </a:rPr>
              <a:t>y</a:t>
            </a:r>
            <a:r>
              <a:rPr lang="en-US" sz="2300" spc="5" dirty="0">
                <a:solidFill>
                  <a:schemeClr val="tx1"/>
                </a:solidFill>
                <a:latin typeface="Arial Narrow" panose="020B0606020202030204" pitchFamily="34" charset="0"/>
                <a:cs typeface="Arial"/>
              </a:rPr>
              <a:t>c</a:t>
            </a:r>
            <a:r>
              <a:rPr lang="en-US" sz="2300" dirty="0">
                <a:solidFill>
                  <a:schemeClr val="tx1"/>
                </a:solidFill>
                <a:latin typeface="Arial Narrow" panose="020B0606020202030204" pitchFamily="34" charset="0"/>
                <a:cs typeface="Arial"/>
              </a:rPr>
              <a:t>ho</a:t>
            </a:r>
            <a:r>
              <a:rPr lang="en-US" sz="2300" spc="-5" dirty="0">
                <a:solidFill>
                  <a:schemeClr val="tx1"/>
                </a:solidFill>
                <a:latin typeface="Arial Narrow" panose="020B0606020202030204" pitchFamily="34" charset="0"/>
                <a:cs typeface="Arial"/>
              </a:rPr>
              <a:t>l</a:t>
            </a:r>
            <a:r>
              <a:rPr lang="en-US" sz="2300" dirty="0">
                <a:solidFill>
                  <a:schemeClr val="tx1"/>
                </a:solidFill>
                <a:latin typeface="Arial Narrow" panose="020B0606020202030204" pitchFamily="34" charset="0"/>
                <a:cs typeface="Arial"/>
              </a:rPr>
              <a:t>og</a:t>
            </a:r>
            <a:r>
              <a:rPr lang="en-US" sz="2300" spc="-5" dirty="0">
                <a:solidFill>
                  <a:schemeClr val="tx1"/>
                </a:solidFill>
                <a:latin typeface="Arial Narrow" panose="020B0606020202030204" pitchFamily="34" charset="0"/>
                <a:cs typeface="Arial"/>
              </a:rPr>
              <a:t>i</a:t>
            </a:r>
            <a:r>
              <a:rPr lang="en-US" sz="2300" spc="5" dirty="0">
                <a:solidFill>
                  <a:schemeClr val="tx1"/>
                </a:solidFill>
                <a:latin typeface="Arial Narrow" panose="020B0606020202030204" pitchFamily="34" charset="0"/>
                <a:cs typeface="Arial"/>
              </a:rPr>
              <a:t>s</a:t>
            </a:r>
            <a:r>
              <a:rPr lang="en-US" sz="2300" spc="-10" dirty="0">
                <a:solidFill>
                  <a:schemeClr val="tx1"/>
                </a:solidFill>
                <a:latin typeface="Arial Narrow" panose="020B0606020202030204" pitchFamily="34" charset="0"/>
                <a:cs typeface="Arial"/>
              </a:rPr>
              <a:t>t</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a:t>
            </a:r>
            <a:r>
              <a:rPr lang="en-US" sz="2300" spc="-50"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nu</a:t>
            </a:r>
            <a:r>
              <a:rPr lang="en-US" sz="2300" spc="-10" dirty="0">
                <a:solidFill>
                  <a:schemeClr val="tx1"/>
                </a:solidFill>
                <a:latin typeface="Arial Narrow" panose="020B0606020202030204" pitchFamily="34" charset="0"/>
                <a:cs typeface="Arial"/>
              </a:rPr>
              <a:t>t</a:t>
            </a:r>
            <a:r>
              <a:rPr lang="en-US" sz="2300" dirty="0">
                <a:solidFill>
                  <a:schemeClr val="tx1"/>
                </a:solidFill>
                <a:latin typeface="Arial Narrow" panose="020B0606020202030204" pitchFamily="34" charset="0"/>
                <a:cs typeface="Arial"/>
              </a:rPr>
              <a:t>r</a:t>
            </a:r>
            <a:r>
              <a:rPr lang="en-US" sz="2300" spc="-5" dirty="0">
                <a:solidFill>
                  <a:schemeClr val="tx1"/>
                </a:solidFill>
                <a:latin typeface="Arial Narrow" panose="020B0606020202030204" pitchFamily="34" charset="0"/>
                <a:cs typeface="Arial"/>
              </a:rPr>
              <a:t>i</a:t>
            </a:r>
            <a:r>
              <a:rPr lang="en-US" sz="2300" spc="-10" dirty="0">
                <a:solidFill>
                  <a:schemeClr val="tx1"/>
                </a:solidFill>
                <a:latin typeface="Arial Narrow" panose="020B0606020202030204" pitchFamily="34" charset="0"/>
                <a:cs typeface="Arial"/>
              </a:rPr>
              <a:t>t</a:t>
            </a:r>
            <a:r>
              <a:rPr lang="en-US" sz="2300" spc="-5" dirty="0">
                <a:solidFill>
                  <a:schemeClr val="tx1"/>
                </a:solidFill>
                <a:latin typeface="Arial Narrow" panose="020B0606020202030204" pitchFamily="34" charset="0"/>
                <a:cs typeface="Arial"/>
              </a:rPr>
              <a:t>i</a:t>
            </a:r>
            <a:r>
              <a:rPr lang="en-US" sz="2300" dirty="0">
                <a:solidFill>
                  <a:schemeClr val="tx1"/>
                </a:solidFill>
                <a:latin typeface="Arial Narrow" panose="020B0606020202030204" pitchFamily="34" charset="0"/>
                <a:cs typeface="Arial"/>
              </a:rPr>
              <a:t>on</a:t>
            </a:r>
            <a:r>
              <a:rPr lang="en-US" sz="2300" spc="-5" dirty="0">
                <a:solidFill>
                  <a:schemeClr val="tx1"/>
                </a:solidFill>
                <a:latin typeface="Arial Narrow" panose="020B0606020202030204" pitchFamily="34" charset="0"/>
                <a:cs typeface="Arial"/>
              </a:rPr>
              <a:t>i</a:t>
            </a:r>
            <a:r>
              <a:rPr lang="en-US" sz="2300" spc="5" dirty="0">
                <a:solidFill>
                  <a:schemeClr val="tx1"/>
                </a:solidFill>
                <a:latin typeface="Arial Narrow" panose="020B0606020202030204" pitchFamily="34" charset="0"/>
                <a:cs typeface="Arial"/>
              </a:rPr>
              <a:t>s</a:t>
            </a:r>
            <a:r>
              <a:rPr lang="en-US" sz="2300" spc="-10" dirty="0">
                <a:solidFill>
                  <a:schemeClr val="tx1"/>
                </a:solidFill>
                <a:latin typeface="Arial Narrow" panose="020B0606020202030204" pitchFamily="34" charset="0"/>
                <a:cs typeface="Arial"/>
              </a:rPr>
              <a:t>t</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a:t>
            </a:r>
            <a:r>
              <a:rPr lang="en-US" sz="2300" spc="-50" dirty="0">
                <a:solidFill>
                  <a:schemeClr val="tx1"/>
                </a:solidFill>
                <a:latin typeface="Arial Narrow" panose="020B0606020202030204" pitchFamily="34" charset="0"/>
                <a:cs typeface="Arial"/>
              </a:rPr>
              <a:t> </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o</a:t>
            </a:r>
            <a:r>
              <a:rPr lang="en-US" sz="2300" spc="5" dirty="0">
                <a:solidFill>
                  <a:schemeClr val="tx1"/>
                </a:solidFill>
                <a:latin typeface="Arial Narrow" panose="020B0606020202030204" pitchFamily="34" charset="0"/>
                <a:cs typeface="Arial"/>
              </a:rPr>
              <a:t>c</a:t>
            </a:r>
            <a:r>
              <a:rPr lang="en-US" sz="2300" spc="-5" dirty="0">
                <a:solidFill>
                  <a:schemeClr val="tx1"/>
                </a:solidFill>
                <a:latin typeface="Arial Narrow" panose="020B0606020202030204" pitchFamily="34" charset="0"/>
                <a:cs typeface="Arial"/>
              </a:rPr>
              <a:t>i</a:t>
            </a:r>
            <a:r>
              <a:rPr lang="en-US" sz="2300" dirty="0">
                <a:solidFill>
                  <a:schemeClr val="tx1"/>
                </a:solidFill>
                <a:latin typeface="Arial Narrow" panose="020B0606020202030204" pitchFamily="34" charset="0"/>
                <a:cs typeface="Arial"/>
              </a:rPr>
              <a:t>al </a:t>
            </a:r>
            <a:r>
              <a:rPr lang="en-US" sz="2300" spc="5" dirty="0">
                <a:solidFill>
                  <a:schemeClr val="tx1"/>
                </a:solidFill>
                <a:latin typeface="Arial Narrow" panose="020B0606020202030204" pitchFamily="34" charset="0"/>
                <a:cs typeface="Arial"/>
              </a:rPr>
              <a:t>w</a:t>
            </a:r>
            <a:r>
              <a:rPr lang="en-US" sz="2300" dirty="0">
                <a:solidFill>
                  <a:schemeClr val="tx1"/>
                </a:solidFill>
                <a:latin typeface="Arial Narrow" panose="020B0606020202030204" pitchFamily="34" charset="0"/>
                <a:cs typeface="Arial"/>
              </a:rPr>
              <a:t>or</a:t>
            </a:r>
            <a:r>
              <a:rPr lang="en-US" sz="2300" spc="5" dirty="0">
                <a:solidFill>
                  <a:schemeClr val="tx1"/>
                </a:solidFill>
                <a:latin typeface="Arial Narrow" panose="020B0606020202030204" pitchFamily="34" charset="0"/>
                <a:cs typeface="Arial"/>
              </a:rPr>
              <a:t>k</a:t>
            </a:r>
            <a:r>
              <a:rPr lang="en-US" sz="2300" dirty="0">
                <a:solidFill>
                  <a:schemeClr val="tx1"/>
                </a:solidFill>
                <a:latin typeface="Arial Narrow" panose="020B0606020202030204" pitchFamily="34" charset="0"/>
                <a:cs typeface="Arial"/>
              </a:rPr>
              <a:t>er</a:t>
            </a:r>
            <a:r>
              <a:rPr lang="en-US" sz="2300" spc="-10"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a:t>
            </a:r>
            <a:r>
              <a:rPr lang="en-US" sz="2300" spc="-50"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and</a:t>
            </a:r>
            <a:r>
              <a:rPr lang="en-US" sz="2300" spc="-15" dirty="0">
                <a:solidFill>
                  <a:schemeClr val="tx1"/>
                </a:solidFill>
                <a:latin typeface="Arial Narrow" panose="020B0606020202030204" pitchFamily="34" charset="0"/>
                <a:cs typeface="Arial"/>
              </a:rPr>
              <a:t> </a:t>
            </a:r>
            <a:r>
              <a:rPr lang="en-US" sz="2300" dirty="0">
                <a:solidFill>
                  <a:schemeClr val="tx1"/>
                </a:solidFill>
                <a:latin typeface="Arial Narrow" panose="020B0606020202030204" pitchFamily="34" charset="0"/>
                <a:cs typeface="Arial"/>
              </a:rPr>
              <a:t>o</a:t>
            </a:r>
            <a:r>
              <a:rPr lang="en-US" sz="2300" spc="-10" dirty="0">
                <a:solidFill>
                  <a:schemeClr val="tx1"/>
                </a:solidFill>
                <a:latin typeface="Arial Narrow" panose="020B0606020202030204" pitchFamily="34" charset="0"/>
                <a:cs typeface="Arial"/>
              </a:rPr>
              <a:t>t</a:t>
            </a:r>
            <a:r>
              <a:rPr lang="en-US" sz="2300" dirty="0">
                <a:solidFill>
                  <a:schemeClr val="tx1"/>
                </a:solidFill>
                <a:latin typeface="Arial Narrow" panose="020B0606020202030204" pitchFamily="34" charset="0"/>
                <a:cs typeface="Arial"/>
              </a:rPr>
              <a:t>her</a:t>
            </a:r>
            <a:r>
              <a:rPr lang="en-US" sz="2300" spc="5" dirty="0">
                <a:solidFill>
                  <a:schemeClr val="tx1"/>
                </a:solidFill>
                <a:latin typeface="Arial Narrow" panose="020B0606020202030204" pitchFamily="34" charset="0"/>
                <a:cs typeface="Arial"/>
              </a:rPr>
              <a:t>s</a:t>
            </a:r>
            <a:r>
              <a:rPr lang="en-US" sz="2300" dirty="0">
                <a:solidFill>
                  <a:schemeClr val="tx1"/>
                </a:solidFill>
                <a:latin typeface="Arial Narrow" panose="020B0606020202030204" pitchFamily="34" charset="0"/>
                <a:cs typeface="Arial"/>
              </a:rPr>
              <a:t>.</a:t>
            </a:r>
          </a:p>
          <a:p>
            <a:endParaRPr lang="nl-BE" dirty="0"/>
          </a:p>
        </p:txBody>
      </p:sp>
      <p:pic>
        <p:nvPicPr>
          <p:cNvPr id="2" name="Afbeelding 1"/>
          <p:cNvPicPr>
            <a:picLocks noChangeAspect="1"/>
          </p:cNvPicPr>
          <p:nvPr/>
        </p:nvPicPr>
        <p:blipFill>
          <a:blip r:embed="rId2"/>
          <a:stretch>
            <a:fillRect/>
          </a:stretch>
        </p:blipFill>
        <p:spPr>
          <a:xfrm>
            <a:off x="2831922" y="3733800"/>
            <a:ext cx="4619625" cy="3633618"/>
          </a:xfrm>
          <a:prstGeom prst="rect">
            <a:avLst/>
          </a:prstGeom>
        </p:spPr>
      </p:pic>
    </p:spTree>
    <p:extLst>
      <p:ext uri="{BB962C8B-B14F-4D97-AF65-F5344CB8AC3E}">
        <p14:creationId xmlns:p14="http://schemas.microsoft.com/office/powerpoint/2010/main" val="343950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2133600" y="1371600"/>
            <a:ext cx="8454670" cy="4405986"/>
          </a:xfrm>
        </p:spPr>
        <p:txBody>
          <a:bodyPr/>
          <a:lstStyle/>
          <a:p>
            <a:pPr marL="421242" lvl="1" indent="-342900" defTabSz="914400">
              <a:lnSpc>
                <a:spcPct val="90000"/>
              </a:lnSpc>
              <a:spcBef>
                <a:spcPts val="325"/>
              </a:spcBef>
              <a:buClr>
                <a:srgbClr val="2DA2BF"/>
              </a:buClr>
              <a:buFont typeface="Arial" panose="020B0604020202020204" pitchFamily="34" charset="0"/>
              <a:buChar char="•"/>
            </a:pPr>
            <a:r>
              <a:rPr lang="nl-BE" altLang="nl-BE" sz="2300" kern="1200" dirty="0" err="1">
                <a:solidFill>
                  <a:prstClr val="black"/>
                </a:solidFill>
                <a:latin typeface="Arial Narrow" panose="020B0606020202030204" pitchFamily="34" charset="0"/>
                <a:ea typeface="+mn-ea"/>
                <a:cs typeface="+mn-cs"/>
              </a:rPr>
              <a:t>Stabilisation</a:t>
            </a:r>
            <a:r>
              <a:rPr lang="nl-BE" altLang="nl-BE" sz="2300" kern="1200" dirty="0">
                <a:solidFill>
                  <a:prstClr val="black"/>
                </a:solidFill>
                <a:latin typeface="Arial Narrow" panose="020B0606020202030204" pitchFamily="34" charset="0"/>
                <a:ea typeface="+mn-ea"/>
                <a:cs typeface="+mn-cs"/>
              </a:rPr>
              <a:t> of </a:t>
            </a:r>
            <a:r>
              <a:rPr lang="nl-BE" altLang="nl-BE" sz="2300" kern="1200" dirty="0" err="1">
                <a:solidFill>
                  <a:prstClr val="black"/>
                </a:solidFill>
                <a:latin typeface="Arial Narrow" panose="020B0606020202030204" pitchFamily="34" charset="0"/>
                <a:ea typeface="+mn-ea"/>
                <a:cs typeface="+mn-cs"/>
              </a:rPr>
              <a:t>the</a:t>
            </a:r>
            <a:r>
              <a:rPr lang="nl-BE" altLang="nl-BE" sz="2300" kern="1200" dirty="0">
                <a:solidFill>
                  <a:prstClr val="black"/>
                </a:solidFill>
                <a:latin typeface="Arial Narrow" panose="020B0606020202030204" pitchFamily="34" charset="0"/>
                <a:ea typeface="+mn-ea"/>
                <a:cs typeface="+mn-cs"/>
              </a:rPr>
              <a:t> </a:t>
            </a:r>
            <a:r>
              <a:rPr lang="nl-BE" altLang="nl-BE" sz="2300" kern="1200" dirty="0" err="1">
                <a:solidFill>
                  <a:prstClr val="black"/>
                </a:solidFill>
                <a:latin typeface="Arial Narrow" panose="020B0606020202030204" pitchFamily="34" charset="0"/>
                <a:ea typeface="+mn-ea"/>
                <a:cs typeface="+mn-cs"/>
              </a:rPr>
              <a:t>primary</a:t>
            </a:r>
            <a:r>
              <a:rPr lang="nl-BE" altLang="nl-BE" sz="2300" kern="1200" dirty="0">
                <a:solidFill>
                  <a:prstClr val="black"/>
                </a:solidFill>
                <a:latin typeface="Arial Narrow" panose="020B0606020202030204" pitchFamily="34" charset="0"/>
                <a:ea typeface="+mn-ea"/>
                <a:cs typeface="+mn-cs"/>
              </a:rPr>
              <a:t> </a:t>
            </a:r>
            <a:r>
              <a:rPr lang="nl-BE" altLang="nl-BE" sz="2300" kern="1200" dirty="0" err="1">
                <a:solidFill>
                  <a:prstClr val="black"/>
                </a:solidFill>
                <a:latin typeface="Arial Narrow" panose="020B0606020202030204" pitchFamily="34" charset="0"/>
                <a:ea typeface="+mn-ea"/>
                <a:cs typeface="+mn-cs"/>
              </a:rPr>
              <a:t>problem</a:t>
            </a:r>
            <a:endParaRPr lang="nl-BE" altLang="nl-BE" sz="2300" kern="1200" dirty="0">
              <a:solidFill>
                <a:prstClr val="black"/>
              </a:solidFill>
              <a:latin typeface="Arial Narrow" panose="020B0606020202030204" pitchFamily="34" charset="0"/>
              <a:ea typeface="+mn-ea"/>
              <a:cs typeface="+mn-cs"/>
            </a:endParaRPr>
          </a:p>
          <a:p>
            <a:pPr marL="421242" lvl="1" indent="-342900" defTabSz="914400">
              <a:lnSpc>
                <a:spcPct val="90000"/>
              </a:lnSpc>
              <a:spcBef>
                <a:spcPts val="325"/>
              </a:spcBef>
              <a:buClr>
                <a:srgbClr val="2DA2BF"/>
              </a:buClr>
              <a:buFont typeface="Arial" panose="020B0604020202020204" pitchFamily="34" charset="0"/>
              <a:buChar char="•"/>
            </a:pPr>
            <a:r>
              <a:rPr lang="nl-BE" altLang="nl-BE" sz="2300" kern="1200" dirty="0">
                <a:solidFill>
                  <a:prstClr val="black"/>
                </a:solidFill>
                <a:latin typeface="Arial Narrow" panose="020B0606020202030204" pitchFamily="34" charset="0"/>
                <a:ea typeface="+mn-ea"/>
                <a:cs typeface="+mn-cs"/>
              </a:rPr>
              <a:t>Prevention of </a:t>
            </a:r>
            <a:r>
              <a:rPr lang="nl-BE" altLang="nl-BE" sz="2300" kern="1200" dirty="0" err="1">
                <a:solidFill>
                  <a:prstClr val="black"/>
                </a:solidFill>
                <a:latin typeface="Arial Narrow" panose="020B0606020202030204" pitchFamily="34" charset="0"/>
                <a:ea typeface="+mn-ea"/>
                <a:cs typeface="+mn-cs"/>
              </a:rPr>
              <a:t>secondary</a:t>
            </a:r>
            <a:r>
              <a:rPr lang="nl-BE" altLang="nl-BE" sz="2300" kern="1200" dirty="0">
                <a:solidFill>
                  <a:prstClr val="black"/>
                </a:solidFill>
                <a:latin typeface="Arial Narrow" panose="020B0606020202030204" pitchFamily="34" charset="0"/>
                <a:ea typeface="+mn-ea"/>
                <a:cs typeface="+mn-cs"/>
              </a:rPr>
              <a:t> </a:t>
            </a:r>
            <a:r>
              <a:rPr lang="nl-BE" altLang="nl-BE" sz="2300" kern="1200" dirty="0" err="1">
                <a:solidFill>
                  <a:prstClr val="black"/>
                </a:solidFill>
                <a:latin typeface="Arial Narrow" panose="020B0606020202030204" pitchFamily="34" charset="0"/>
                <a:ea typeface="+mn-ea"/>
                <a:cs typeface="+mn-cs"/>
              </a:rPr>
              <a:t>complications</a:t>
            </a:r>
            <a:endParaRPr lang="nl-BE" altLang="nl-BE" sz="2300" kern="1200" dirty="0">
              <a:solidFill>
                <a:prstClr val="black"/>
              </a:solidFill>
              <a:latin typeface="Arial Narrow" panose="020B0606020202030204" pitchFamily="34" charset="0"/>
              <a:ea typeface="+mn-ea"/>
              <a:cs typeface="+mn-cs"/>
            </a:endParaRPr>
          </a:p>
          <a:p>
            <a:pPr marL="421242" lvl="1" indent="-342900" defTabSz="914400">
              <a:lnSpc>
                <a:spcPct val="90000"/>
              </a:lnSpc>
              <a:spcBef>
                <a:spcPts val="325"/>
              </a:spcBef>
              <a:buClr>
                <a:srgbClr val="2DA2BF"/>
              </a:buClr>
              <a:buFont typeface="Arial" panose="020B0604020202020204" pitchFamily="34" charset="0"/>
              <a:buChar char="•"/>
            </a:pPr>
            <a:r>
              <a:rPr lang="nl-BE" altLang="nl-BE" sz="2300" kern="1200" dirty="0" err="1">
                <a:solidFill>
                  <a:prstClr val="black"/>
                </a:solidFill>
                <a:latin typeface="Arial Narrow" panose="020B0606020202030204" pitchFamily="34" charset="0"/>
                <a:ea typeface="+mn-ea"/>
                <a:cs typeface="+mn-cs"/>
              </a:rPr>
              <a:t>Maximising</a:t>
            </a:r>
            <a:r>
              <a:rPr lang="nl-BE" altLang="nl-BE" sz="2300" kern="1200" dirty="0">
                <a:solidFill>
                  <a:prstClr val="black"/>
                </a:solidFill>
                <a:latin typeface="Arial Narrow" panose="020B0606020202030204" pitchFamily="34" charset="0"/>
                <a:ea typeface="+mn-ea"/>
                <a:cs typeface="+mn-cs"/>
              </a:rPr>
              <a:t> </a:t>
            </a:r>
            <a:r>
              <a:rPr lang="nl-BE" altLang="nl-BE" sz="2300" kern="1200" dirty="0" err="1">
                <a:solidFill>
                  <a:prstClr val="black"/>
                </a:solidFill>
                <a:latin typeface="Arial Narrow" panose="020B0606020202030204" pitchFamily="34" charset="0"/>
                <a:ea typeface="+mn-ea"/>
                <a:cs typeface="+mn-cs"/>
              </a:rPr>
              <a:t>functions</a:t>
            </a:r>
            <a:endParaRPr lang="nl-BE" altLang="nl-BE" sz="2300" kern="1200" dirty="0">
              <a:solidFill>
                <a:prstClr val="black"/>
              </a:solidFill>
              <a:latin typeface="Arial Narrow" panose="020B0606020202030204" pitchFamily="34" charset="0"/>
              <a:ea typeface="+mn-ea"/>
              <a:cs typeface="+mn-cs"/>
            </a:endParaRPr>
          </a:p>
          <a:p>
            <a:pPr marL="421242" lvl="1" indent="-342900" defTabSz="914400">
              <a:lnSpc>
                <a:spcPct val="90000"/>
              </a:lnSpc>
              <a:spcBef>
                <a:spcPts val="325"/>
              </a:spcBef>
              <a:buClr>
                <a:srgbClr val="2DA2BF"/>
              </a:buClr>
              <a:buFont typeface="Arial" panose="020B0604020202020204" pitchFamily="34" charset="0"/>
              <a:buChar char="•"/>
            </a:pPr>
            <a:r>
              <a:rPr lang="nl-BE" altLang="nl-BE" sz="2300" kern="1200" dirty="0">
                <a:solidFill>
                  <a:prstClr val="black"/>
                </a:solidFill>
                <a:latin typeface="Arial Narrow" panose="020B0606020202030204" pitchFamily="34" charset="0"/>
                <a:ea typeface="+mn-ea"/>
                <a:cs typeface="+mn-cs"/>
              </a:rPr>
              <a:t>Adaptation of a person </a:t>
            </a:r>
            <a:r>
              <a:rPr lang="nl-BE" altLang="nl-BE" sz="2300" kern="1200" dirty="0" err="1">
                <a:solidFill>
                  <a:prstClr val="black"/>
                </a:solidFill>
                <a:latin typeface="Arial Narrow" panose="020B0606020202030204" pitchFamily="34" charset="0"/>
                <a:ea typeface="+mn-ea"/>
                <a:cs typeface="+mn-cs"/>
              </a:rPr>
              <a:t>to</a:t>
            </a:r>
            <a:r>
              <a:rPr lang="nl-BE" altLang="nl-BE" sz="2300" kern="1200" dirty="0">
                <a:solidFill>
                  <a:prstClr val="black"/>
                </a:solidFill>
                <a:latin typeface="Arial Narrow" panose="020B0606020202030204" pitchFamily="34" charset="0"/>
                <a:ea typeface="+mn-ea"/>
                <a:cs typeface="+mn-cs"/>
              </a:rPr>
              <a:t> his/her environment</a:t>
            </a:r>
          </a:p>
          <a:p>
            <a:pPr marL="421242" lvl="1" indent="-342900" defTabSz="914400">
              <a:lnSpc>
                <a:spcPct val="90000"/>
              </a:lnSpc>
              <a:spcBef>
                <a:spcPts val="325"/>
              </a:spcBef>
              <a:buClr>
                <a:srgbClr val="2DA2BF"/>
              </a:buClr>
              <a:buFont typeface="Arial" panose="020B0604020202020204" pitchFamily="34" charset="0"/>
              <a:buChar char="•"/>
            </a:pPr>
            <a:r>
              <a:rPr lang="nl-BE" altLang="nl-BE" sz="2300" kern="1200" dirty="0">
                <a:solidFill>
                  <a:prstClr val="black"/>
                </a:solidFill>
                <a:latin typeface="Arial Narrow" panose="020B0606020202030204" pitchFamily="34" charset="0"/>
                <a:ea typeface="+mn-ea"/>
                <a:cs typeface="+mn-cs"/>
              </a:rPr>
              <a:t>Adaptation of </a:t>
            </a:r>
            <a:r>
              <a:rPr lang="nl-BE" altLang="nl-BE" sz="2300" kern="1200" dirty="0" err="1">
                <a:solidFill>
                  <a:prstClr val="black"/>
                </a:solidFill>
                <a:latin typeface="Arial Narrow" panose="020B0606020202030204" pitchFamily="34" charset="0"/>
                <a:ea typeface="+mn-ea"/>
                <a:cs typeface="+mn-cs"/>
              </a:rPr>
              <a:t>the</a:t>
            </a:r>
            <a:r>
              <a:rPr lang="nl-BE" altLang="nl-BE" sz="2300" kern="1200" dirty="0">
                <a:solidFill>
                  <a:prstClr val="black"/>
                </a:solidFill>
                <a:latin typeface="Arial Narrow" panose="020B0606020202030204" pitchFamily="34" charset="0"/>
                <a:ea typeface="+mn-ea"/>
                <a:cs typeface="+mn-cs"/>
              </a:rPr>
              <a:t> environment </a:t>
            </a:r>
            <a:r>
              <a:rPr lang="nl-BE" altLang="nl-BE" sz="2300" kern="1200" dirty="0" err="1">
                <a:solidFill>
                  <a:prstClr val="black"/>
                </a:solidFill>
                <a:latin typeface="Arial Narrow" panose="020B0606020202030204" pitchFamily="34" charset="0"/>
                <a:ea typeface="+mn-ea"/>
                <a:cs typeface="+mn-cs"/>
              </a:rPr>
              <a:t>to</a:t>
            </a:r>
            <a:r>
              <a:rPr lang="nl-BE" altLang="nl-BE" sz="2300" kern="1200" dirty="0">
                <a:solidFill>
                  <a:prstClr val="black"/>
                </a:solidFill>
                <a:latin typeface="Arial Narrow" panose="020B0606020202030204" pitchFamily="34" charset="0"/>
                <a:ea typeface="+mn-ea"/>
                <a:cs typeface="+mn-cs"/>
              </a:rPr>
              <a:t> </a:t>
            </a:r>
            <a:r>
              <a:rPr lang="nl-BE" altLang="nl-BE" sz="2300" kern="1200" dirty="0" err="1">
                <a:solidFill>
                  <a:prstClr val="black"/>
                </a:solidFill>
                <a:latin typeface="Arial Narrow" panose="020B0606020202030204" pitchFamily="34" charset="0"/>
                <a:ea typeface="+mn-ea"/>
                <a:cs typeface="+mn-cs"/>
              </a:rPr>
              <a:t>the</a:t>
            </a:r>
            <a:r>
              <a:rPr lang="nl-BE" altLang="nl-BE" sz="2300" kern="1200" dirty="0">
                <a:solidFill>
                  <a:prstClr val="black"/>
                </a:solidFill>
                <a:latin typeface="Arial Narrow" panose="020B0606020202030204" pitchFamily="34" charset="0"/>
                <a:ea typeface="+mn-ea"/>
                <a:cs typeface="+mn-cs"/>
              </a:rPr>
              <a:t> person</a:t>
            </a:r>
          </a:p>
          <a:p>
            <a:pPr marL="421242" lvl="1" indent="-342900" defTabSz="914400">
              <a:lnSpc>
                <a:spcPct val="90000"/>
              </a:lnSpc>
              <a:spcBef>
                <a:spcPts val="325"/>
              </a:spcBef>
              <a:buClr>
                <a:srgbClr val="2DA2BF"/>
              </a:buClr>
              <a:buFont typeface="Arial" panose="020B0604020202020204" pitchFamily="34" charset="0"/>
              <a:buChar char="•"/>
            </a:pPr>
            <a:r>
              <a:rPr lang="nl-BE" altLang="nl-BE" sz="2300" kern="1200" dirty="0" err="1">
                <a:solidFill>
                  <a:prstClr val="black"/>
                </a:solidFill>
                <a:latin typeface="Arial Narrow" panose="020B0606020202030204" pitchFamily="34" charset="0"/>
                <a:ea typeface="+mn-ea"/>
                <a:cs typeface="+mn-cs"/>
              </a:rPr>
              <a:t>Stimulation</a:t>
            </a:r>
            <a:r>
              <a:rPr lang="nl-BE" altLang="nl-BE" sz="2300" kern="1200" dirty="0">
                <a:solidFill>
                  <a:prstClr val="black"/>
                </a:solidFill>
                <a:latin typeface="Arial Narrow" panose="020B0606020202030204" pitchFamily="34" charset="0"/>
                <a:ea typeface="+mn-ea"/>
                <a:cs typeface="+mn-cs"/>
              </a:rPr>
              <a:t> of </a:t>
            </a:r>
            <a:r>
              <a:rPr lang="nl-BE" altLang="nl-BE" sz="2300" kern="1200" dirty="0" err="1">
                <a:solidFill>
                  <a:prstClr val="black"/>
                </a:solidFill>
                <a:latin typeface="Arial Narrow" panose="020B0606020202030204" pitchFamily="34" charset="0"/>
                <a:ea typeface="+mn-ea"/>
                <a:cs typeface="+mn-cs"/>
              </a:rPr>
              <a:t>the</a:t>
            </a:r>
            <a:r>
              <a:rPr lang="nl-BE" altLang="nl-BE" sz="2300" kern="1200" dirty="0">
                <a:solidFill>
                  <a:prstClr val="black"/>
                </a:solidFill>
                <a:latin typeface="Arial Narrow" panose="020B0606020202030204" pitchFamily="34" charset="0"/>
                <a:ea typeface="+mn-ea"/>
                <a:cs typeface="+mn-cs"/>
              </a:rPr>
              <a:t> family </a:t>
            </a:r>
            <a:r>
              <a:rPr lang="nl-BE" altLang="nl-BE" sz="2300" kern="1200" dirty="0" err="1">
                <a:solidFill>
                  <a:prstClr val="black"/>
                </a:solidFill>
                <a:latin typeface="Arial Narrow" panose="020B0606020202030204" pitchFamily="34" charset="0"/>
                <a:ea typeface="+mn-ea"/>
                <a:cs typeface="+mn-cs"/>
              </a:rPr>
              <a:t>to</a:t>
            </a:r>
            <a:r>
              <a:rPr lang="nl-BE" altLang="nl-BE" sz="2300" kern="1200" dirty="0">
                <a:solidFill>
                  <a:prstClr val="black"/>
                </a:solidFill>
                <a:latin typeface="Arial Narrow" panose="020B0606020202030204" pitchFamily="34" charset="0"/>
                <a:ea typeface="+mn-ea"/>
                <a:cs typeface="+mn-cs"/>
              </a:rPr>
              <a:t> </a:t>
            </a:r>
            <a:r>
              <a:rPr lang="nl-BE" altLang="nl-BE" sz="2300" kern="1200" dirty="0" err="1">
                <a:solidFill>
                  <a:prstClr val="black"/>
                </a:solidFill>
                <a:latin typeface="Arial Narrow" panose="020B0606020202030204" pitchFamily="34" charset="0"/>
                <a:ea typeface="+mn-ea"/>
                <a:cs typeface="+mn-cs"/>
              </a:rPr>
              <a:t>come</a:t>
            </a:r>
            <a:r>
              <a:rPr lang="nl-BE" altLang="nl-BE" sz="2300" kern="1200" dirty="0">
                <a:solidFill>
                  <a:prstClr val="black"/>
                </a:solidFill>
                <a:latin typeface="Arial Narrow" panose="020B0606020202030204" pitchFamily="34" charset="0"/>
                <a:ea typeface="+mn-ea"/>
                <a:cs typeface="+mn-cs"/>
              </a:rPr>
              <a:t> </a:t>
            </a:r>
            <a:r>
              <a:rPr lang="nl-BE" altLang="nl-BE" sz="2300" kern="1200" dirty="0" err="1">
                <a:solidFill>
                  <a:prstClr val="black"/>
                </a:solidFill>
                <a:latin typeface="Arial Narrow" panose="020B0606020202030204" pitchFamily="34" charset="0"/>
                <a:ea typeface="+mn-ea"/>
                <a:cs typeface="+mn-cs"/>
              </a:rPr>
              <a:t>to</a:t>
            </a:r>
            <a:r>
              <a:rPr lang="nl-BE" altLang="nl-BE" sz="2300" kern="1200" dirty="0">
                <a:solidFill>
                  <a:prstClr val="black"/>
                </a:solidFill>
                <a:latin typeface="Arial Narrow" panose="020B0606020202030204" pitchFamily="34" charset="0"/>
                <a:ea typeface="+mn-ea"/>
                <a:cs typeface="+mn-cs"/>
              </a:rPr>
              <a:t> a joint effort</a:t>
            </a:r>
          </a:p>
        </p:txBody>
      </p:sp>
      <p:sp>
        <p:nvSpPr>
          <p:cNvPr id="6146" name="Rectangle 2"/>
          <p:cNvSpPr>
            <a:spLocks noGrp="1" noChangeArrowheads="1"/>
          </p:cNvSpPr>
          <p:nvPr>
            <p:ph type="title"/>
          </p:nvPr>
        </p:nvSpPr>
        <p:spPr>
          <a:xfrm>
            <a:off x="2590800" y="381000"/>
            <a:ext cx="3352800" cy="457200"/>
          </a:xfrm>
        </p:spPr>
        <p:txBody>
          <a:bodyPr/>
          <a:lstStyle/>
          <a:p>
            <a:pPr defTabSz="914400" fontAlgn="auto">
              <a:spcAft>
                <a:spcPts val="0"/>
              </a:spcAft>
              <a:defRPr/>
            </a:pPr>
            <a:r>
              <a:rPr lang="nl-BE" sz="2000" kern="1200" dirty="0">
                <a:solidFill>
                  <a:prstClr val="black"/>
                </a:solidFill>
                <a:latin typeface="Arial Narrow" panose="020B0606020202030204" pitchFamily="34" charset="0"/>
                <a:ea typeface="+mn-ea"/>
                <a:cs typeface="+mn-cs"/>
              </a:rPr>
              <a:t>Rehabilitation </a:t>
            </a:r>
            <a:r>
              <a:rPr lang="nl-BE" sz="2000" kern="1200" dirty="0" err="1">
                <a:solidFill>
                  <a:prstClr val="black"/>
                </a:solidFill>
                <a:latin typeface="Arial Narrow" panose="020B0606020202030204" pitchFamily="34" charset="0"/>
                <a:ea typeface="+mn-ea"/>
                <a:cs typeface="+mn-cs"/>
              </a:rPr>
              <a:t>medicine</a:t>
            </a:r>
            <a:endParaRPr lang="nl-BE" sz="2000" kern="1200" dirty="0">
              <a:solidFill>
                <a:prstClr val="black"/>
              </a:solidFill>
              <a:latin typeface="Arial Narrow" panose="020B0606020202030204" pitchFamily="34" charset="0"/>
              <a:ea typeface="+mn-ea"/>
              <a:cs typeface="+mn-cs"/>
            </a:endParaRPr>
          </a:p>
        </p:txBody>
      </p:sp>
      <p:pic>
        <p:nvPicPr>
          <p:cNvPr id="2" name="Afbeelding 1"/>
          <p:cNvPicPr>
            <a:picLocks noChangeAspect="1"/>
          </p:cNvPicPr>
          <p:nvPr/>
        </p:nvPicPr>
        <p:blipFill>
          <a:blip r:embed="rId2"/>
          <a:stretch>
            <a:fillRect/>
          </a:stretch>
        </p:blipFill>
        <p:spPr>
          <a:xfrm>
            <a:off x="2590800" y="4876800"/>
            <a:ext cx="4762500" cy="2247900"/>
          </a:xfrm>
          <a:prstGeom prst="rect">
            <a:avLst/>
          </a:prstGeom>
        </p:spPr>
      </p:pic>
    </p:spTree>
    <p:extLst>
      <p:ext uri="{BB962C8B-B14F-4D97-AF65-F5344CB8AC3E}">
        <p14:creationId xmlns:p14="http://schemas.microsoft.com/office/powerpoint/2010/main" val="63393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4600" y="381000"/>
            <a:ext cx="2895600" cy="457200"/>
          </a:xfrm>
        </p:spPr>
        <p:txBody>
          <a:bodyPr/>
          <a:lstStyle/>
          <a:p>
            <a:pPr defTabSz="914400"/>
            <a:r>
              <a:rPr lang="nl-BE" sz="2000" kern="1200" dirty="0">
                <a:solidFill>
                  <a:prstClr val="black"/>
                </a:solidFill>
                <a:latin typeface="Arial Narrow" panose="020B0606020202030204" pitchFamily="34" charset="0"/>
                <a:ea typeface="+mn-ea"/>
                <a:cs typeface="+mn-cs"/>
              </a:rPr>
              <a:t>The </a:t>
            </a:r>
            <a:r>
              <a:rPr lang="nl-BE" sz="2000" kern="1200" dirty="0" err="1">
                <a:solidFill>
                  <a:prstClr val="black"/>
                </a:solidFill>
                <a:latin typeface="Arial Narrow" panose="020B0606020202030204" pitchFamily="34" charset="0"/>
                <a:ea typeface="+mn-ea"/>
                <a:cs typeface="+mn-cs"/>
              </a:rPr>
              <a:t>rehabilitation</a:t>
            </a:r>
            <a:r>
              <a:rPr lang="nl-BE" sz="2000" kern="1200" dirty="0">
                <a:solidFill>
                  <a:prstClr val="black"/>
                </a:solidFill>
                <a:latin typeface="Arial Narrow" panose="020B0606020202030204" pitchFamily="34" charset="0"/>
                <a:ea typeface="+mn-ea"/>
                <a:cs typeface="+mn-cs"/>
              </a:rPr>
              <a:t> team</a:t>
            </a:r>
          </a:p>
        </p:txBody>
      </p:sp>
      <p:pic>
        <p:nvPicPr>
          <p:cNvPr id="4" name="Afbeelding 3"/>
          <p:cNvPicPr>
            <a:picLocks noChangeAspect="1"/>
          </p:cNvPicPr>
          <p:nvPr/>
        </p:nvPicPr>
        <p:blipFill>
          <a:blip r:embed="rId2"/>
          <a:stretch>
            <a:fillRect/>
          </a:stretch>
        </p:blipFill>
        <p:spPr>
          <a:xfrm>
            <a:off x="333375" y="1219200"/>
            <a:ext cx="1971675" cy="2630113"/>
          </a:xfrm>
          <a:prstGeom prst="rect">
            <a:avLst/>
          </a:prstGeom>
        </p:spPr>
      </p:pic>
      <p:pic>
        <p:nvPicPr>
          <p:cNvPr id="5" name="Afbeelding 4"/>
          <p:cNvPicPr>
            <a:picLocks noChangeAspect="1"/>
          </p:cNvPicPr>
          <p:nvPr/>
        </p:nvPicPr>
        <p:blipFill>
          <a:blip r:embed="rId3"/>
          <a:stretch>
            <a:fillRect/>
          </a:stretch>
        </p:blipFill>
        <p:spPr>
          <a:xfrm>
            <a:off x="264450" y="4842706"/>
            <a:ext cx="2000250" cy="2668334"/>
          </a:xfrm>
          <a:prstGeom prst="rect">
            <a:avLst/>
          </a:prstGeom>
        </p:spPr>
      </p:pic>
      <p:pic>
        <p:nvPicPr>
          <p:cNvPr id="6" name="Afbeelding 5"/>
          <p:cNvPicPr>
            <a:picLocks noChangeAspect="1"/>
          </p:cNvPicPr>
          <p:nvPr/>
        </p:nvPicPr>
        <p:blipFill>
          <a:blip r:embed="rId4"/>
          <a:stretch>
            <a:fillRect/>
          </a:stretch>
        </p:blipFill>
        <p:spPr>
          <a:xfrm>
            <a:off x="7052618" y="1189383"/>
            <a:ext cx="1964364" cy="2618040"/>
          </a:xfrm>
          <a:prstGeom prst="rect">
            <a:avLst/>
          </a:prstGeom>
        </p:spPr>
      </p:pic>
      <p:pic>
        <p:nvPicPr>
          <p:cNvPr id="7" name="Afbeelding 6">
            <a:extLst>
              <a:ext uri="{FF2B5EF4-FFF2-40B4-BE49-F238E27FC236}">
                <a16:creationId xmlns:a16="http://schemas.microsoft.com/office/drawing/2014/main" id="{C99BA324-C51A-9691-0AAC-F2D040D12475}"/>
              </a:ext>
            </a:extLst>
          </p:cNvPr>
          <p:cNvPicPr>
            <a:picLocks noChangeAspect="1"/>
          </p:cNvPicPr>
          <p:nvPr/>
        </p:nvPicPr>
        <p:blipFill>
          <a:blip r:embed="rId5"/>
          <a:stretch>
            <a:fillRect/>
          </a:stretch>
        </p:blipFill>
        <p:spPr>
          <a:xfrm>
            <a:off x="7131190" y="4741055"/>
            <a:ext cx="2153727" cy="2871636"/>
          </a:xfrm>
          <a:prstGeom prst="rect">
            <a:avLst/>
          </a:prstGeom>
        </p:spPr>
      </p:pic>
      <p:pic>
        <p:nvPicPr>
          <p:cNvPr id="10" name="Afbeelding 9">
            <a:extLst>
              <a:ext uri="{FF2B5EF4-FFF2-40B4-BE49-F238E27FC236}">
                <a16:creationId xmlns:a16="http://schemas.microsoft.com/office/drawing/2014/main" id="{996C218B-B86B-3FF0-A496-CF2F1C3BFEDD}"/>
              </a:ext>
            </a:extLst>
          </p:cNvPr>
          <p:cNvPicPr>
            <a:picLocks noChangeAspect="1"/>
          </p:cNvPicPr>
          <p:nvPr/>
        </p:nvPicPr>
        <p:blipFill>
          <a:blip r:embed="rId6"/>
          <a:stretch>
            <a:fillRect/>
          </a:stretch>
        </p:blipFill>
        <p:spPr>
          <a:xfrm>
            <a:off x="3826538" y="987018"/>
            <a:ext cx="2000250" cy="2668334"/>
          </a:xfrm>
          <a:prstGeom prst="rect">
            <a:avLst/>
          </a:prstGeom>
        </p:spPr>
      </p:pic>
      <p:pic>
        <p:nvPicPr>
          <p:cNvPr id="8" name="Afbeelding 7"/>
          <p:cNvPicPr>
            <a:picLocks noChangeAspect="1"/>
          </p:cNvPicPr>
          <p:nvPr/>
        </p:nvPicPr>
        <p:blipFill>
          <a:blip r:embed="rId7"/>
          <a:stretch>
            <a:fillRect/>
          </a:stretch>
        </p:blipFill>
        <p:spPr>
          <a:xfrm>
            <a:off x="2195775" y="3257270"/>
            <a:ext cx="5152501" cy="3317685"/>
          </a:xfrm>
          <a:prstGeom prst="rect">
            <a:avLst/>
          </a:prstGeom>
        </p:spPr>
      </p:pic>
    </p:spTree>
    <p:extLst>
      <p:ext uri="{BB962C8B-B14F-4D97-AF65-F5344CB8AC3E}">
        <p14:creationId xmlns:p14="http://schemas.microsoft.com/office/powerpoint/2010/main" val="58899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Geriatrische revalidatie kent heikele financiering (G bed)-conventie nodig/aangewezen</a:t>
            </a:r>
            <a:br>
              <a:rPr lang="nl-BE" dirty="0"/>
            </a:br>
            <a:endParaRPr lang="nl-BE" dirty="0"/>
          </a:p>
        </p:txBody>
      </p:sp>
      <p:sp>
        <p:nvSpPr>
          <p:cNvPr id="3" name="Tijdelijke aanduiding voor inhoud 2"/>
          <p:cNvSpPr>
            <a:spLocks noGrp="1"/>
          </p:cNvSpPr>
          <p:nvPr>
            <p:ph idx="1"/>
          </p:nvPr>
        </p:nvSpPr>
        <p:spPr/>
        <p:txBody>
          <a:bodyPr/>
          <a:lstStyle/>
          <a:p>
            <a:r>
              <a:rPr lang="nl-BE" u="sng" dirty="0">
                <a:hlinkClick r:id="rId2"/>
              </a:rPr>
              <a:t>http://www.riziv.fgov.be/nl/themas/kost-terugbetaling/ziekten/locomotorische-handicaps/Paginas/behandeling-revalidatiecentra.aspx#.V9j1U03r2Uk</a:t>
            </a:r>
            <a:endParaRPr lang="nl-BE" dirty="0"/>
          </a:p>
          <a:p>
            <a:endParaRPr lang="nl-BE" dirty="0"/>
          </a:p>
        </p:txBody>
      </p:sp>
    </p:spTree>
    <p:extLst>
      <p:ext uri="{BB962C8B-B14F-4D97-AF65-F5344CB8AC3E}">
        <p14:creationId xmlns:p14="http://schemas.microsoft.com/office/powerpoint/2010/main" val="328485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9D14E-E217-D20F-8D79-1D66C9963CCE}"/>
              </a:ext>
            </a:extLst>
          </p:cNvPr>
          <p:cNvSpPr>
            <a:spLocks noGrp="1"/>
          </p:cNvSpPr>
          <p:nvPr>
            <p:ph type="title"/>
          </p:nvPr>
        </p:nvSpPr>
        <p:spPr/>
        <p:txBody>
          <a:bodyPr/>
          <a:lstStyle/>
          <a:p>
            <a:r>
              <a:rPr lang="nl-BE" dirty="0"/>
              <a:t>Aanbevelingen therapie</a:t>
            </a:r>
          </a:p>
        </p:txBody>
      </p:sp>
      <p:sp>
        <p:nvSpPr>
          <p:cNvPr id="3" name="Tijdelijke aanduiding voor inhoud 2">
            <a:extLst>
              <a:ext uri="{FF2B5EF4-FFF2-40B4-BE49-F238E27FC236}">
                <a16:creationId xmlns:a16="http://schemas.microsoft.com/office/drawing/2014/main" id="{D628E5D7-C6DA-9337-FBDB-5BF3E624CB95}"/>
              </a:ext>
            </a:extLst>
          </p:cNvPr>
          <p:cNvSpPr>
            <a:spLocks noGrp="1"/>
          </p:cNvSpPr>
          <p:nvPr>
            <p:ph idx="1"/>
          </p:nvPr>
        </p:nvSpPr>
        <p:spPr/>
        <p:txBody>
          <a:bodyPr/>
          <a:lstStyle/>
          <a:p>
            <a:r>
              <a:rPr lang="en-US" sz="1600" dirty="0"/>
              <a:t>People with motor recovery goals undergoing rehabilitation after a stroke should receive a </a:t>
            </a:r>
          </a:p>
          <a:p>
            <a:pPr marL="0" indent="0">
              <a:buNone/>
            </a:pPr>
            <a:r>
              <a:rPr lang="en-US" sz="1600" b="1" dirty="0"/>
              <a:t>minimum of 3 hours of multidisciplinary therapy a day </a:t>
            </a:r>
            <a:r>
              <a:rPr lang="en-US" sz="1600" dirty="0"/>
              <a:t>(delivered or supervised by a </a:t>
            </a:r>
          </a:p>
          <a:p>
            <a:pPr marL="0" indent="0">
              <a:buNone/>
            </a:pPr>
            <a:r>
              <a:rPr lang="en-US" sz="1600" dirty="0"/>
              <a:t>therapist or rehabilitation assistant focused on exercise, motor retraining and/or </a:t>
            </a:r>
          </a:p>
          <a:p>
            <a:pPr marL="0" indent="0">
              <a:buNone/>
            </a:pPr>
            <a:r>
              <a:rPr lang="en-US" sz="1600" dirty="0"/>
              <a:t>functional practice), at least 5 days out of 7, to enable the range of required interventions </a:t>
            </a:r>
          </a:p>
          <a:p>
            <a:pPr marL="0" indent="0">
              <a:buNone/>
            </a:pPr>
            <a:r>
              <a:rPr lang="en-US" sz="1600" dirty="0"/>
              <a:t>to be delivered at an effective dose.</a:t>
            </a:r>
          </a:p>
          <a:p>
            <a:pPr marL="0" indent="0">
              <a:buNone/>
            </a:pPr>
            <a:endParaRPr lang="en-US" sz="1600" dirty="0"/>
          </a:p>
          <a:p>
            <a:pPr>
              <a:buFont typeface="Arial" panose="020B0604020202020204" pitchFamily="34" charset="0"/>
              <a:buChar char="•"/>
            </a:pPr>
            <a:r>
              <a:rPr lang="en-US" sz="1600" dirty="0"/>
              <a:t> People undergoing rehabilitation after a stroke should be supported to remain active </a:t>
            </a:r>
          </a:p>
          <a:p>
            <a:pPr marL="0" indent="0">
              <a:buNone/>
            </a:pPr>
            <a:r>
              <a:rPr lang="en-US" sz="1600" b="1" dirty="0"/>
              <a:t>for up to 6 hours a day </a:t>
            </a:r>
            <a:r>
              <a:rPr lang="en-US" sz="1600" dirty="0"/>
              <a:t>(including therapist-delivered therapy), for example through</a:t>
            </a:r>
          </a:p>
          <a:p>
            <a:pPr marL="0" indent="0">
              <a:buNone/>
            </a:pPr>
            <a:r>
              <a:rPr lang="en-US" sz="1600" dirty="0"/>
              <a:t>the use of open gyms, self-practice, carer-assisted practice, engaging in activities of </a:t>
            </a:r>
          </a:p>
          <a:p>
            <a:pPr marL="0" indent="0">
              <a:buNone/>
            </a:pPr>
            <a:r>
              <a:rPr lang="en-US" sz="1600" dirty="0"/>
              <a:t>daily living, and activities promoting cardiovascular fitness. [2023]</a:t>
            </a:r>
            <a:r>
              <a:rPr lang="nl-BE" sz="1600" dirty="0"/>
              <a:t> UK </a:t>
            </a:r>
            <a:r>
              <a:rPr lang="nl-BE" sz="1600" dirty="0" err="1"/>
              <a:t>national</a:t>
            </a:r>
            <a:r>
              <a:rPr lang="nl-BE" sz="1600" dirty="0"/>
              <a:t> </a:t>
            </a:r>
            <a:r>
              <a:rPr lang="nl-BE" sz="1600" dirty="0" err="1"/>
              <a:t>stroke</a:t>
            </a:r>
            <a:r>
              <a:rPr lang="nl-BE" sz="1600" dirty="0"/>
              <a:t> </a:t>
            </a:r>
            <a:r>
              <a:rPr lang="nl-BE" sz="1600" dirty="0" err="1"/>
              <a:t>guidelines</a:t>
            </a:r>
            <a:endParaRPr lang="nl-BE" sz="1600" dirty="0"/>
          </a:p>
          <a:p>
            <a:pPr marL="0" indent="0">
              <a:buNone/>
            </a:pPr>
            <a:endParaRPr lang="en-US" sz="1600" dirty="0"/>
          </a:p>
        </p:txBody>
      </p:sp>
      <p:sp>
        <p:nvSpPr>
          <p:cNvPr id="5" name="Tekstvak 4">
            <a:extLst>
              <a:ext uri="{FF2B5EF4-FFF2-40B4-BE49-F238E27FC236}">
                <a16:creationId xmlns:a16="http://schemas.microsoft.com/office/drawing/2014/main" id="{F34986D9-D0C5-3DCC-EBD5-0F75A2749CEA}"/>
              </a:ext>
            </a:extLst>
          </p:cNvPr>
          <p:cNvSpPr txBox="1"/>
          <p:nvPr/>
        </p:nvSpPr>
        <p:spPr>
          <a:xfrm>
            <a:off x="6400800" y="7086600"/>
            <a:ext cx="3154382" cy="369332"/>
          </a:xfrm>
          <a:prstGeom prst="rect">
            <a:avLst/>
          </a:prstGeom>
          <a:noFill/>
        </p:spPr>
        <p:txBody>
          <a:bodyPr wrap="square" rtlCol="0">
            <a:spAutoFit/>
          </a:bodyPr>
          <a:lstStyle/>
          <a:p>
            <a:r>
              <a:rPr lang="nl-BE"/>
              <a:t>UK national stroke guidelines</a:t>
            </a:r>
            <a:endParaRPr lang="nl-BE" dirty="0"/>
          </a:p>
        </p:txBody>
      </p:sp>
    </p:spTree>
    <p:extLst>
      <p:ext uri="{BB962C8B-B14F-4D97-AF65-F5344CB8AC3E}">
        <p14:creationId xmlns:p14="http://schemas.microsoft.com/office/powerpoint/2010/main" val="9093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1412" y="2028733"/>
            <a:ext cx="8237855" cy="3034677"/>
          </a:xfrm>
          <a:prstGeom prst="rect">
            <a:avLst/>
          </a:prstGeom>
        </p:spPr>
        <p:txBody>
          <a:bodyPr vert="horz" wrap="square" lIns="0" tIns="0" rIns="0" bIns="0" rtlCol="0">
            <a:spAutoFit/>
          </a:bodyPr>
          <a:lstStyle/>
          <a:p>
            <a:pPr marL="421242" marR="661670"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Stroke patients who are candidates for post-acute rehab should receive organized, coordinated, inter-professional care </a:t>
            </a:r>
            <a:r>
              <a:rPr sz="2300" dirty="0">
                <a:solidFill>
                  <a:srgbClr val="FF0000"/>
                </a:solidFill>
                <a:latin typeface="Arial Narrow" panose="020B0606020202030204" pitchFamily="34" charset="0"/>
              </a:rPr>
              <a:t>(Class I, LOE A)</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192405"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Stroke survivors who qualify for and have access to IRF care should receive treatment in an IRF in preference to a SNF </a:t>
            </a:r>
            <a:r>
              <a:rPr sz="2300" dirty="0">
                <a:solidFill>
                  <a:srgbClr val="FF0000"/>
                </a:solidFill>
                <a:latin typeface="Arial Narrow" panose="020B0606020202030204" pitchFamily="34" charset="0"/>
              </a:rPr>
              <a:t>(Class I, LOE B)</a:t>
            </a:r>
          </a:p>
          <a:p>
            <a:pPr marL="421242" lvl="1" indent="-342900" fontAlgn="base">
              <a:lnSpc>
                <a:spcPct val="90000"/>
              </a:lnSpc>
              <a:spcBef>
                <a:spcPts val="325"/>
              </a:spcBef>
              <a:spcAft>
                <a:spcPct val="0"/>
              </a:spcAft>
              <a:buClr>
                <a:srgbClr val="2DA2BF"/>
              </a:buClr>
              <a:buFont typeface="Arial" panose="020B0604020202020204" pitchFamily="34" charset="0"/>
              <a:buChar char="•"/>
            </a:pPr>
            <a:endParaRPr sz="1200" dirty="0">
              <a:solidFill>
                <a:prstClr val="black"/>
              </a:solidFill>
              <a:latin typeface="Arial Narrow" panose="020B0606020202030204" pitchFamily="34" charset="0"/>
            </a:endParaRPr>
          </a:p>
          <a:p>
            <a:pPr marL="421242" marR="101600" lvl="1" indent="-342900" fontAlgn="base">
              <a:lnSpc>
                <a:spcPct val="90000"/>
              </a:lnSpc>
              <a:spcBef>
                <a:spcPts val="325"/>
              </a:spcBef>
              <a:spcAft>
                <a:spcPct val="0"/>
              </a:spcAft>
              <a:buClr>
                <a:srgbClr val="2DA2BF"/>
              </a:buClr>
              <a:buFont typeface="Arial" panose="020B0604020202020204" pitchFamily="34" charset="0"/>
              <a:buChar char="•"/>
              <a:tabLst>
                <a:tab pos="355600" algn="l"/>
              </a:tabLst>
            </a:pPr>
            <a:r>
              <a:rPr sz="2300" dirty="0">
                <a:solidFill>
                  <a:prstClr val="black"/>
                </a:solidFill>
                <a:latin typeface="Arial Narrow" panose="020B0606020202030204" pitchFamily="34" charset="0"/>
              </a:rPr>
              <a:t>Organized community-based and coordinated inter-professional rehab is recommended in the outpatient and/or home-based </a:t>
            </a:r>
            <a:r>
              <a:rPr sz="2300" dirty="0">
                <a:solidFill>
                  <a:srgbClr val="FF0000"/>
                </a:solidFill>
                <a:latin typeface="Arial Narrow" panose="020B0606020202030204" pitchFamily="34" charset="0"/>
              </a:rPr>
              <a:t>settings (Class I, LOE C)</a:t>
            </a:r>
          </a:p>
        </p:txBody>
      </p:sp>
      <p:sp>
        <p:nvSpPr>
          <p:cNvPr id="2" name="Rechthoek 1"/>
          <p:cNvSpPr/>
          <p:nvPr/>
        </p:nvSpPr>
        <p:spPr>
          <a:xfrm>
            <a:off x="2590800" y="381000"/>
            <a:ext cx="4937570" cy="400110"/>
          </a:xfrm>
          <a:prstGeom prst="rect">
            <a:avLst/>
          </a:prstGeom>
        </p:spPr>
        <p:txBody>
          <a:bodyPr wrap="none">
            <a:spAutoFit/>
          </a:bodyPr>
          <a:lstStyle/>
          <a:p>
            <a:pPr>
              <a:lnSpc>
                <a:spcPct val="100000"/>
              </a:lnSpc>
            </a:pPr>
            <a:r>
              <a:rPr lang="en-US" sz="2000" b="1" dirty="0">
                <a:solidFill>
                  <a:prstClr val="black"/>
                </a:solidFill>
                <a:latin typeface="Arial Narrow" panose="020B0606020202030204" pitchFamily="34" charset="0"/>
              </a:rPr>
              <a:t>Organization of Post-Stroke Rehabilitation Care</a:t>
            </a:r>
          </a:p>
        </p:txBody>
      </p:sp>
      <p:sp>
        <p:nvSpPr>
          <p:cNvPr id="8" name="object 7"/>
          <p:cNvSpPr txBox="1">
            <a:spLocks noGrp="1"/>
          </p:cNvSpPr>
          <p:nvPr>
            <p:ph type="dt" sz="half" idx="4294967295"/>
          </p:nvPr>
        </p:nvSpPr>
        <p:spPr>
          <a:xfrm>
            <a:off x="291230" y="7107363"/>
            <a:ext cx="5749290" cy="236988"/>
          </a:xfrm>
          <a:prstGeom prst="rect">
            <a:avLst/>
          </a:prstGeom>
        </p:spPr>
        <p:txBody>
          <a:bodyPr vert="horz" wrap="square" lIns="0" tIns="0" rIns="0" bIns="0" rtlCol="0">
            <a:spAutoFit/>
          </a:bodyPr>
          <a:lstStyle/>
          <a:p>
            <a:pPr marL="12700">
              <a:lnSpc>
                <a:spcPct val="100000"/>
              </a:lnSpc>
            </a:pPr>
            <a:r>
              <a:rPr dirty="0"/>
              <a:t>©</a:t>
            </a:r>
            <a:r>
              <a:rPr spc="-5" dirty="0"/>
              <a:t>201</a:t>
            </a:r>
            <a:r>
              <a:rPr dirty="0"/>
              <a:t>6</a:t>
            </a:r>
            <a:r>
              <a:rPr spc="-95" dirty="0">
                <a:latin typeface="Times New Roman"/>
                <a:cs typeface="Times New Roman"/>
              </a:rPr>
              <a:t> </a:t>
            </a:r>
            <a:r>
              <a:rPr dirty="0"/>
              <a:t>Am</a:t>
            </a:r>
            <a:r>
              <a:rPr spc="-5" dirty="0"/>
              <a:t>e</a:t>
            </a:r>
            <a:r>
              <a:rPr dirty="0"/>
              <a:t>r</a:t>
            </a:r>
            <a:r>
              <a:rPr spc="-5" dirty="0"/>
              <a:t>i</a:t>
            </a:r>
            <a:r>
              <a:rPr dirty="0"/>
              <a:t>c</a:t>
            </a:r>
            <a:r>
              <a:rPr spc="-5" dirty="0"/>
              <a:t>a</a:t>
            </a:r>
            <a:r>
              <a:rPr dirty="0"/>
              <a:t>n</a:t>
            </a:r>
            <a:r>
              <a:rPr spc="-35" dirty="0">
                <a:latin typeface="Times New Roman"/>
                <a:cs typeface="Times New Roman"/>
              </a:rPr>
              <a:t> </a:t>
            </a:r>
            <a:r>
              <a:rPr spc="-5" dirty="0"/>
              <a:t>Hea</a:t>
            </a:r>
            <a:r>
              <a:rPr dirty="0"/>
              <a:t>rt</a:t>
            </a:r>
            <a:r>
              <a:rPr spc="-75" dirty="0">
                <a:latin typeface="Times New Roman"/>
                <a:cs typeface="Times New Roman"/>
              </a:rPr>
              <a:t> </a:t>
            </a:r>
            <a:r>
              <a:rPr dirty="0"/>
              <a:t>Ass</a:t>
            </a:r>
            <a:r>
              <a:rPr spc="-5" dirty="0"/>
              <a:t>o</a:t>
            </a:r>
            <a:r>
              <a:rPr dirty="0"/>
              <a:t>c</a:t>
            </a:r>
            <a:r>
              <a:rPr spc="-5" dirty="0"/>
              <a:t>ia</a:t>
            </a:r>
            <a:r>
              <a:rPr dirty="0"/>
              <a:t>t</a:t>
            </a:r>
            <a:r>
              <a:rPr spc="-5" dirty="0"/>
              <a:t>ion</a:t>
            </a:r>
            <a:endParaRPr dirty="0"/>
          </a:p>
        </p:txBody>
      </p:sp>
    </p:spTree>
    <p:extLst>
      <p:ext uri="{BB962C8B-B14F-4D97-AF65-F5344CB8AC3E}">
        <p14:creationId xmlns:p14="http://schemas.microsoft.com/office/powerpoint/2010/main" val="408059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03605-EA22-8F92-C7AF-ADF13453540E}"/>
              </a:ext>
            </a:extLst>
          </p:cNvPr>
          <p:cNvSpPr>
            <a:spLocks noGrp="1"/>
          </p:cNvSpPr>
          <p:nvPr>
            <p:ph type="title"/>
          </p:nvPr>
        </p:nvSpPr>
        <p:spPr>
          <a:xfrm>
            <a:off x="1066800" y="3479059"/>
            <a:ext cx="8454670" cy="814282"/>
          </a:xfrm>
        </p:spPr>
        <p:txBody>
          <a:bodyPr/>
          <a:lstStyle/>
          <a:p>
            <a:br>
              <a:rPr lang="en-US" sz="2000" dirty="0"/>
            </a:br>
            <a:r>
              <a:rPr lang="en-US" sz="1800" dirty="0">
                <a:solidFill>
                  <a:schemeClr val="tx1"/>
                </a:solidFill>
              </a:rPr>
              <a:t>A</a:t>
            </a:r>
            <a:r>
              <a:rPr lang="en-US" sz="1800" dirty="0"/>
              <a:t> People with stroke should be actively involved in their rehabilitation through: </a:t>
            </a:r>
            <a:br>
              <a:rPr lang="en-US" sz="1800" dirty="0"/>
            </a:br>
            <a:r>
              <a:rPr lang="en-US" sz="1800" dirty="0"/>
              <a:t>‒ having their feelings, wishes and expectations for recovery understood and </a:t>
            </a:r>
            <a:br>
              <a:rPr lang="en-US" sz="1800" dirty="0"/>
            </a:br>
            <a:r>
              <a:rPr lang="en-US" sz="1800" dirty="0"/>
              <a:t>acknowledged; </a:t>
            </a:r>
            <a:br>
              <a:rPr lang="en-US" sz="1800" dirty="0"/>
            </a:br>
            <a:r>
              <a:rPr lang="en-US" sz="1800" dirty="0"/>
              <a:t>‒ participating in the process of goal setting unless they choose not to, or are unable to </a:t>
            </a:r>
            <a:br>
              <a:rPr lang="en-US" sz="1800" dirty="0"/>
            </a:br>
            <a:r>
              <a:rPr lang="en-US" sz="1800" dirty="0"/>
              <a:t>because of the severity of their cognitive or linguistic impairments; </a:t>
            </a:r>
            <a:br>
              <a:rPr lang="en-US" sz="1800" dirty="0"/>
            </a:br>
            <a:br>
              <a:rPr lang="en-US" sz="1800" dirty="0"/>
            </a:br>
            <a:r>
              <a:rPr lang="en-US" sz="1800" dirty="0">
                <a:solidFill>
                  <a:schemeClr val="tx1"/>
                </a:solidFill>
              </a:rPr>
              <a:t>B</a:t>
            </a:r>
            <a:r>
              <a:rPr lang="en-US" sz="1800" dirty="0"/>
              <a:t> People with stroke should be helped to identify goals that: </a:t>
            </a:r>
            <a:br>
              <a:rPr lang="en-US" sz="1800" dirty="0"/>
            </a:br>
            <a:r>
              <a:rPr lang="en-US" sz="1800" dirty="0"/>
              <a:t>‒ are meaningful and relevant to them; </a:t>
            </a:r>
            <a:br>
              <a:rPr lang="en-US" sz="1800" dirty="0"/>
            </a:br>
            <a:r>
              <a:rPr lang="en-US" sz="1800" dirty="0"/>
              <a:t>‒ are challenging but achievable;</a:t>
            </a:r>
            <a:br>
              <a:rPr lang="en-US" sz="1800" dirty="0"/>
            </a:br>
            <a:r>
              <a:rPr lang="en-US" sz="1800" dirty="0"/>
              <a:t>‒ aim to achieve both short-term (days/weeks) and long-term (weeks/months) </a:t>
            </a:r>
            <a:br>
              <a:rPr lang="en-US" sz="1800" dirty="0"/>
            </a:br>
            <a:r>
              <a:rPr lang="en-US" sz="1800" dirty="0"/>
              <a:t>objectives; </a:t>
            </a:r>
            <a:br>
              <a:rPr lang="en-US" sz="1800" dirty="0"/>
            </a:br>
            <a:r>
              <a:rPr lang="en-US" sz="1800" dirty="0"/>
              <a:t>‒ are documented, with specific, time-bound and measurable outcomes; </a:t>
            </a:r>
            <a:br>
              <a:rPr lang="en-US" sz="1800" dirty="0"/>
            </a:br>
            <a:r>
              <a:rPr lang="en-US" sz="1800" dirty="0"/>
              <a:t>‒ have achievement measured and evaluated in a consistent way; </a:t>
            </a:r>
            <a:br>
              <a:rPr lang="en-US" sz="1800" dirty="0"/>
            </a:br>
            <a:r>
              <a:rPr lang="en-US" sz="1800" dirty="0"/>
              <a:t>‒ include family/carers where this is appropriate;</a:t>
            </a:r>
            <a:br>
              <a:rPr lang="en-US" sz="3600" dirty="0"/>
            </a:br>
            <a:r>
              <a:rPr lang="en-US" sz="1800" dirty="0"/>
              <a:t>‒ are used to guide and inform therapy and treatment. [2016]</a:t>
            </a:r>
            <a:br>
              <a:rPr lang="en-US" sz="1800" dirty="0"/>
            </a:br>
            <a:br>
              <a:rPr lang="en-US" sz="1800" dirty="0"/>
            </a:br>
            <a:r>
              <a:rPr lang="en-US" sz="1800" dirty="0">
                <a:solidFill>
                  <a:schemeClr val="tx1"/>
                </a:solidFill>
              </a:rPr>
              <a:t>C</a:t>
            </a:r>
            <a:r>
              <a:rPr lang="en-US" sz="1800" dirty="0"/>
              <a:t> People with stroke should be supported and involved in a self-management approach to their rehabilitation goals. </a:t>
            </a:r>
            <a:endParaRPr lang="nl-BE" sz="3600" dirty="0"/>
          </a:p>
        </p:txBody>
      </p:sp>
      <p:sp>
        <p:nvSpPr>
          <p:cNvPr id="3" name="Tekstvak 2">
            <a:extLst>
              <a:ext uri="{FF2B5EF4-FFF2-40B4-BE49-F238E27FC236}">
                <a16:creationId xmlns:a16="http://schemas.microsoft.com/office/drawing/2014/main" id="{77FEDD2D-6BD1-DD13-F564-8F57EB31175B}"/>
              </a:ext>
            </a:extLst>
          </p:cNvPr>
          <p:cNvSpPr txBox="1"/>
          <p:nvPr/>
        </p:nvSpPr>
        <p:spPr>
          <a:xfrm>
            <a:off x="2667000" y="228600"/>
            <a:ext cx="4953000" cy="523220"/>
          </a:xfrm>
          <a:prstGeom prst="rect">
            <a:avLst/>
          </a:prstGeom>
          <a:noFill/>
        </p:spPr>
        <p:txBody>
          <a:bodyPr wrap="square" rtlCol="0">
            <a:spAutoFit/>
          </a:bodyPr>
          <a:lstStyle/>
          <a:p>
            <a:r>
              <a:rPr lang="nl-BE" sz="2800" b="1" dirty="0"/>
              <a:t>Doelbepaling</a:t>
            </a:r>
            <a:endParaRPr lang="nl-BE" b="1" dirty="0"/>
          </a:p>
        </p:txBody>
      </p:sp>
    </p:spTree>
    <p:extLst>
      <p:ext uri="{BB962C8B-B14F-4D97-AF65-F5344CB8AC3E}">
        <p14:creationId xmlns:p14="http://schemas.microsoft.com/office/powerpoint/2010/main" val="352361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7078" y="1219200"/>
            <a:ext cx="3886200" cy="4572000"/>
          </a:xfrm>
        </p:spPr>
        <p:txBody>
          <a:bodyPr/>
          <a:lstStyle/>
          <a:p>
            <a:pPr marL="530225">
              <a:lnSpc>
                <a:spcPct val="100000"/>
              </a:lnSpc>
            </a:pPr>
            <a:endParaRPr lang="en-US" sz="1800" dirty="0">
              <a:latin typeface="Arial Narrow"/>
              <a:cs typeface="Arial Narrow"/>
            </a:endParaRPr>
          </a:p>
          <a:p>
            <a:pPr marL="530225">
              <a:lnSpc>
                <a:spcPct val="100000"/>
              </a:lnSpc>
            </a:pPr>
            <a:r>
              <a:rPr lang="en-US" sz="1800" dirty="0">
                <a:latin typeface="Arial Narrow"/>
                <a:cs typeface="Arial Narrow"/>
              </a:rPr>
              <a:t>Stroke recurrence risk factors</a:t>
            </a:r>
          </a:p>
          <a:p>
            <a:pPr marL="530225">
              <a:lnSpc>
                <a:spcPct val="100000"/>
              </a:lnSpc>
            </a:pPr>
            <a:endParaRPr lang="en-US" sz="1800" dirty="0">
              <a:latin typeface="Arial Narrow"/>
              <a:cs typeface="Arial Narrow"/>
            </a:endParaRPr>
          </a:p>
          <a:p>
            <a:pPr marL="530225">
              <a:lnSpc>
                <a:spcPct val="100000"/>
              </a:lnSpc>
            </a:pPr>
            <a:r>
              <a:rPr lang="en-US" sz="1800" dirty="0">
                <a:latin typeface="Arial Narrow"/>
                <a:cs typeface="Arial Narrow"/>
              </a:rPr>
              <a:t>Secondary stroke prophylaxis</a:t>
            </a:r>
          </a:p>
          <a:p>
            <a:pPr marL="530225">
              <a:lnSpc>
                <a:spcPct val="100000"/>
              </a:lnSpc>
            </a:pPr>
            <a:endParaRPr lang="en-US" sz="1800" dirty="0">
              <a:latin typeface="Arial Narrow"/>
              <a:cs typeface="Arial Narrow"/>
            </a:endParaRPr>
          </a:p>
          <a:p>
            <a:pPr marL="530225">
              <a:lnSpc>
                <a:spcPct val="100000"/>
              </a:lnSpc>
            </a:pPr>
            <a:r>
              <a:rPr lang="en-US" sz="1800" dirty="0">
                <a:latin typeface="Arial Narrow"/>
                <a:cs typeface="Arial Narrow"/>
              </a:rPr>
              <a:t>Medical comorbidities and effects on post acute care needs</a:t>
            </a:r>
          </a:p>
          <a:p>
            <a:pPr marL="530225">
              <a:lnSpc>
                <a:spcPct val="100000"/>
              </a:lnSpc>
            </a:pPr>
            <a:endParaRPr lang="en-US" sz="1800" dirty="0">
              <a:latin typeface="Arial Narrow"/>
              <a:cs typeface="Arial Narrow"/>
            </a:endParaRPr>
          </a:p>
          <a:p>
            <a:pPr marL="530225">
              <a:lnSpc>
                <a:spcPct val="100000"/>
              </a:lnSpc>
            </a:pPr>
            <a:r>
              <a:rPr lang="en-US" sz="1800" dirty="0">
                <a:latin typeface="Arial Narrow"/>
                <a:cs typeface="Arial Narrow"/>
              </a:rPr>
              <a:t>DVT prophylaxis</a:t>
            </a:r>
          </a:p>
          <a:p>
            <a:pPr marL="530225">
              <a:lnSpc>
                <a:spcPct val="100000"/>
              </a:lnSpc>
            </a:pPr>
            <a:endParaRPr lang="en-US" sz="1800" dirty="0">
              <a:latin typeface="Arial Narrow"/>
              <a:cs typeface="Arial Narrow"/>
            </a:endParaRPr>
          </a:p>
          <a:p>
            <a:pPr marL="530225">
              <a:lnSpc>
                <a:spcPct val="100000"/>
              </a:lnSpc>
            </a:pPr>
            <a:r>
              <a:rPr lang="en-US" sz="1800" dirty="0">
                <a:latin typeface="Arial Narrow"/>
                <a:cs typeface="Arial Narrow"/>
              </a:rPr>
              <a:t>Cognition</a:t>
            </a:r>
            <a:endParaRPr lang="en-US" sz="1100" dirty="0">
              <a:latin typeface="Arial Narrow"/>
              <a:cs typeface="Arial Narrow"/>
            </a:endParaRPr>
          </a:p>
        </p:txBody>
      </p:sp>
      <p:sp>
        <p:nvSpPr>
          <p:cNvPr id="7" name="object 6"/>
          <p:cNvSpPr txBox="1">
            <a:spLocks noGrp="1"/>
          </p:cNvSpPr>
          <p:nvPr>
            <p:ph type="dt" sz="half" idx="4294967295"/>
          </p:nvPr>
        </p:nvSpPr>
        <p:spPr>
          <a:xfrm>
            <a:off x="477078" y="7398609"/>
            <a:ext cx="5749290" cy="276999"/>
          </a:xfrm>
          <a:prstGeom prst="rect">
            <a:avLst/>
          </a:prstGeom>
        </p:spPr>
        <p:txBody>
          <a:bodyPr vert="horz" wrap="square" lIns="0" tIns="0" rIns="0" bIns="0" rtlCol="0">
            <a:spAutoFit/>
          </a:bodyPr>
          <a:lstStyle/>
          <a:p>
            <a:pPr marL="12700">
              <a:lnSpc>
                <a:spcPct val="100000"/>
              </a:lnSpc>
            </a:pPr>
            <a:r>
              <a:rPr lang="en-US" sz="900" dirty="0"/>
              <a:t>Burris JE. Stroke Rehabilitation: Current American Stroke Association Guidelines, Care, and Implications for Practice. Mo Med. 2017;114(1):40-43.</a:t>
            </a:r>
            <a:endParaRPr sz="900" dirty="0"/>
          </a:p>
        </p:txBody>
      </p:sp>
      <p:sp>
        <p:nvSpPr>
          <p:cNvPr id="8" name="Titel 1"/>
          <p:cNvSpPr txBox="1">
            <a:spLocks/>
          </p:cNvSpPr>
          <p:nvPr/>
        </p:nvSpPr>
        <p:spPr bwMode="auto">
          <a:xfrm>
            <a:off x="2472112" y="533400"/>
            <a:ext cx="5711470" cy="457200"/>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bodyPr>
          <a:lstStyle>
            <a:lvl1pPr algn="l" defTabSz="1005597" rtl="0" eaLnBrk="1" fontAlgn="base" hangingPunct="1">
              <a:spcBef>
                <a:spcPct val="0"/>
              </a:spcBef>
              <a:spcAft>
                <a:spcPct val="0"/>
              </a:spcAft>
              <a:defRPr sz="3850" b="1">
                <a:solidFill>
                  <a:schemeClr val="bg2"/>
                </a:solidFill>
                <a:latin typeface="+mj-lt"/>
                <a:ea typeface="+mj-ea"/>
                <a:cs typeface="+mj-cs"/>
              </a:defRPr>
            </a:lvl1pPr>
            <a:lvl2pPr algn="l" defTabSz="1005597" rtl="0" eaLnBrk="1" fontAlgn="base" hangingPunct="1">
              <a:spcBef>
                <a:spcPct val="0"/>
              </a:spcBef>
              <a:spcAft>
                <a:spcPct val="0"/>
              </a:spcAft>
              <a:defRPr sz="3850" b="1">
                <a:solidFill>
                  <a:schemeClr val="bg2"/>
                </a:solidFill>
                <a:latin typeface="Gill Sans Std" pitchFamily="34" charset="0"/>
              </a:defRPr>
            </a:lvl2pPr>
            <a:lvl3pPr algn="l" defTabSz="1005597" rtl="0" eaLnBrk="1" fontAlgn="base" hangingPunct="1">
              <a:spcBef>
                <a:spcPct val="0"/>
              </a:spcBef>
              <a:spcAft>
                <a:spcPct val="0"/>
              </a:spcAft>
              <a:defRPr sz="3850" b="1">
                <a:solidFill>
                  <a:schemeClr val="bg2"/>
                </a:solidFill>
                <a:latin typeface="Gill Sans Std" pitchFamily="34" charset="0"/>
              </a:defRPr>
            </a:lvl3pPr>
            <a:lvl4pPr algn="l" defTabSz="1005597" rtl="0" eaLnBrk="1" fontAlgn="base" hangingPunct="1">
              <a:spcBef>
                <a:spcPct val="0"/>
              </a:spcBef>
              <a:spcAft>
                <a:spcPct val="0"/>
              </a:spcAft>
              <a:defRPr sz="3850" b="1">
                <a:solidFill>
                  <a:schemeClr val="bg2"/>
                </a:solidFill>
                <a:latin typeface="Gill Sans Std" pitchFamily="34" charset="0"/>
              </a:defRPr>
            </a:lvl4pPr>
            <a:lvl5pPr algn="l" defTabSz="1005597" rtl="0" eaLnBrk="1" fontAlgn="base" hangingPunct="1">
              <a:spcBef>
                <a:spcPct val="0"/>
              </a:spcBef>
              <a:spcAft>
                <a:spcPct val="0"/>
              </a:spcAft>
              <a:defRPr sz="3850" b="1">
                <a:solidFill>
                  <a:schemeClr val="bg2"/>
                </a:solidFill>
                <a:latin typeface="Gill Sans Std" pitchFamily="34" charset="0"/>
              </a:defRPr>
            </a:lvl5pPr>
            <a:lvl6pPr marL="440810" algn="l" defTabSz="1005597" rtl="0" eaLnBrk="1" fontAlgn="base" hangingPunct="1">
              <a:spcBef>
                <a:spcPct val="0"/>
              </a:spcBef>
              <a:spcAft>
                <a:spcPct val="0"/>
              </a:spcAft>
              <a:defRPr sz="3850" b="1">
                <a:solidFill>
                  <a:schemeClr val="bg2"/>
                </a:solidFill>
                <a:latin typeface="Gill Sans Std" pitchFamily="34" charset="0"/>
              </a:defRPr>
            </a:lvl6pPr>
            <a:lvl7pPr marL="881619" algn="l" defTabSz="1005597" rtl="0" eaLnBrk="1" fontAlgn="base" hangingPunct="1">
              <a:spcBef>
                <a:spcPct val="0"/>
              </a:spcBef>
              <a:spcAft>
                <a:spcPct val="0"/>
              </a:spcAft>
              <a:defRPr sz="3850" b="1">
                <a:solidFill>
                  <a:schemeClr val="bg2"/>
                </a:solidFill>
                <a:latin typeface="Gill Sans Std" pitchFamily="34" charset="0"/>
              </a:defRPr>
            </a:lvl7pPr>
            <a:lvl8pPr marL="1322428" algn="l" defTabSz="1005597" rtl="0" eaLnBrk="1" fontAlgn="base" hangingPunct="1">
              <a:spcBef>
                <a:spcPct val="0"/>
              </a:spcBef>
              <a:spcAft>
                <a:spcPct val="0"/>
              </a:spcAft>
              <a:defRPr sz="3850" b="1">
                <a:solidFill>
                  <a:schemeClr val="bg2"/>
                </a:solidFill>
                <a:latin typeface="Gill Sans Std" pitchFamily="34" charset="0"/>
              </a:defRPr>
            </a:lvl8pPr>
            <a:lvl9pPr marL="1763237" algn="l" defTabSz="1005597" rtl="0" eaLnBrk="1" fontAlgn="base" hangingPunct="1">
              <a:spcBef>
                <a:spcPct val="0"/>
              </a:spcBef>
              <a:spcAft>
                <a:spcPct val="0"/>
              </a:spcAft>
              <a:defRPr sz="3850" b="1">
                <a:solidFill>
                  <a:schemeClr val="bg2"/>
                </a:solidFill>
                <a:latin typeface="Gill Sans Std" pitchFamily="34" charset="0"/>
              </a:defRPr>
            </a:lvl9pPr>
          </a:lstStyle>
          <a:p>
            <a:pPr defTabSz="914400"/>
            <a:r>
              <a:rPr lang="en-US" sz="2000" dirty="0">
                <a:solidFill>
                  <a:prstClr val="black"/>
                </a:solidFill>
                <a:latin typeface="Arial Narrow" panose="020B0606020202030204" pitchFamily="34" charset="0"/>
                <a:ea typeface="+mn-ea"/>
                <a:cs typeface="+mn-cs"/>
              </a:rPr>
              <a:t>Prevention and management of comorbidities </a:t>
            </a:r>
            <a:br>
              <a:rPr lang="en-US" sz="2000" dirty="0">
                <a:solidFill>
                  <a:prstClr val="black"/>
                </a:solidFill>
                <a:latin typeface="Arial Narrow" panose="020B0606020202030204" pitchFamily="34" charset="0"/>
                <a:ea typeface="+mn-ea"/>
                <a:cs typeface="+mn-cs"/>
              </a:rPr>
            </a:br>
            <a:endParaRPr lang="nl-BE" sz="2000" dirty="0">
              <a:solidFill>
                <a:prstClr val="black"/>
              </a:solidFill>
              <a:latin typeface="Arial Narrow" panose="020B0606020202030204" pitchFamily="34" charset="0"/>
              <a:ea typeface="+mn-ea"/>
              <a:cs typeface="+mn-cs"/>
            </a:endParaRPr>
          </a:p>
        </p:txBody>
      </p:sp>
      <p:sp>
        <p:nvSpPr>
          <p:cNvPr id="2" name="Rechthoek 1"/>
          <p:cNvSpPr/>
          <p:nvPr/>
        </p:nvSpPr>
        <p:spPr>
          <a:xfrm>
            <a:off x="4572000" y="1295400"/>
            <a:ext cx="5029200" cy="6241709"/>
          </a:xfrm>
          <a:prstGeom prst="rect">
            <a:avLst/>
          </a:prstGeom>
        </p:spPr>
        <p:txBody>
          <a:bodyPr>
            <a:spAutoFit/>
          </a:bodyPr>
          <a:lstStyle/>
          <a:p>
            <a:pPr marL="530225" lvl="0" indent="-376525" defTabSz="1005597" fontAlgn="base">
              <a:spcBef>
                <a:spcPct val="20000"/>
              </a:spcBef>
              <a:spcAft>
                <a:spcPct val="0"/>
              </a:spcAft>
              <a:buFontTx/>
              <a:buChar char="•"/>
            </a:pPr>
            <a:r>
              <a:rPr lang="en-US" sz="1400" kern="0" dirty="0">
                <a:solidFill>
                  <a:srgbClr val="808080"/>
                </a:solidFill>
                <a:latin typeface="Arial Narrow"/>
                <a:cs typeface="Arial Narrow"/>
              </a:rPr>
              <a:t>Dysphagia</a:t>
            </a:r>
          </a:p>
          <a:p>
            <a:pPr marL="530225" lvl="0" indent="-376525" defTabSz="1005597" fontAlgn="base">
              <a:spcBef>
                <a:spcPct val="20000"/>
              </a:spcBef>
              <a:spcAft>
                <a:spcPct val="0"/>
              </a:spcAft>
              <a:buFontTx/>
              <a:buChar char="•"/>
            </a:pPr>
            <a:endParaRPr lang="en-US" sz="1400" kern="0" dirty="0">
              <a:solidFill>
                <a:srgbClr val="808080"/>
              </a:solidFill>
              <a:latin typeface="Arial Narrow"/>
              <a:cs typeface="Arial Narrow"/>
            </a:endParaRPr>
          </a:p>
          <a:p>
            <a:pPr marL="530225" lvl="0" indent="-376525" defTabSz="1005597" fontAlgn="base">
              <a:spcBef>
                <a:spcPct val="20000"/>
              </a:spcBef>
              <a:spcAft>
                <a:spcPct val="0"/>
              </a:spcAft>
              <a:buFontTx/>
              <a:buChar char="•"/>
            </a:pPr>
            <a:r>
              <a:rPr lang="en-US" sz="1400" kern="0" dirty="0">
                <a:solidFill>
                  <a:srgbClr val="808080"/>
                </a:solidFill>
                <a:latin typeface="Arial Narrow"/>
                <a:cs typeface="Arial Narrow"/>
              </a:rPr>
              <a:t>Nutrition</a:t>
            </a:r>
          </a:p>
          <a:p>
            <a:pPr marL="530225" lvl="0" indent="-376525" defTabSz="1005597" fontAlgn="base">
              <a:spcBef>
                <a:spcPct val="20000"/>
              </a:spcBef>
              <a:spcAft>
                <a:spcPct val="0"/>
              </a:spcAft>
              <a:buFontTx/>
              <a:buChar char="•"/>
            </a:pPr>
            <a:endParaRPr lang="en-US" sz="1400" kern="0" dirty="0">
              <a:solidFill>
                <a:srgbClr val="808080"/>
              </a:solidFill>
              <a:latin typeface="Arial Narrow"/>
              <a:cs typeface="Arial Narrow"/>
            </a:endParaRPr>
          </a:p>
          <a:p>
            <a:pPr marL="530225" lvl="0" indent="-376525" defTabSz="1005597" fontAlgn="base">
              <a:spcBef>
                <a:spcPct val="20000"/>
              </a:spcBef>
              <a:spcAft>
                <a:spcPct val="0"/>
              </a:spcAft>
              <a:buFontTx/>
              <a:buChar char="•"/>
            </a:pPr>
            <a:r>
              <a:rPr lang="en-US" sz="1400" kern="0" dirty="0">
                <a:solidFill>
                  <a:srgbClr val="808080"/>
                </a:solidFill>
                <a:latin typeface="Arial Narrow"/>
                <a:cs typeface="Arial Narrow"/>
              </a:rPr>
              <a:t>Mobility/self care</a:t>
            </a:r>
          </a:p>
          <a:p>
            <a:pPr marL="530225" lvl="0" indent="-376525" defTabSz="1005597" fontAlgn="base">
              <a:spcBef>
                <a:spcPct val="20000"/>
              </a:spcBef>
              <a:spcAft>
                <a:spcPct val="0"/>
              </a:spcAft>
              <a:buFontTx/>
              <a:buChar char="•"/>
            </a:pPr>
            <a:endParaRPr lang="en-US" sz="1400" kern="0" dirty="0">
              <a:solidFill>
                <a:srgbClr val="808080"/>
              </a:solidFill>
              <a:latin typeface="Arial Narrow"/>
              <a:cs typeface="Arial Narrow"/>
            </a:endParaRPr>
          </a:p>
          <a:p>
            <a:pPr marL="530225" lvl="0" indent="-376525" defTabSz="1005597" fontAlgn="base">
              <a:spcBef>
                <a:spcPct val="20000"/>
              </a:spcBef>
              <a:spcAft>
                <a:spcPct val="0"/>
              </a:spcAft>
              <a:buFontTx/>
              <a:buChar char="•"/>
            </a:pPr>
            <a:r>
              <a:rPr lang="en-US" sz="1400" kern="0" dirty="0">
                <a:solidFill>
                  <a:srgbClr val="808080"/>
                </a:solidFill>
                <a:latin typeface="Arial Narrow"/>
                <a:cs typeface="Arial Narrow"/>
              </a:rPr>
              <a:t>Bowel/bladder function</a:t>
            </a:r>
          </a:p>
          <a:p>
            <a:pPr marL="530225" lvl="0" indent="-376525" defTabSz="1005597" fontAlgn="base">
              <a:spcBef>
                <a:spcPct val="20000"/>
              </a:spcBef>
              <a:spcAft>
                <a:spcPct val="0"/>
              </a:spcAft>
              <a:buFontTx/>
              <a:buChar char="•"/>
            </a:pPr>
            <a:endParaRPr lang="en-US" sz="1400" kern="0" dirty="0">
              <a:solidFill>
                <a:srgbClr val="808080"/>
              </a:solidFill>
              <a:latin typeface="Arial Narrow"/>
              <a:cs typeface="Arial Narrow"/>
            </a:endParaRPr>
          </a:p>
          <a:p>
            <a:pPr marL="530225" lvl="0" indent="-376525" defTabSz="1005597" fontAlgn="base">
              <a:spcBef>
                <a:spcPct val="20000"/>
              </a:spcBef>
              <a:spcAft>
                <a:spcPct val="0"/>
              </a:spcAft>
              <a:buFontTx/>
              <a:buChar char="•"/>
            </a:pPr>
            <a:r>
              <a:rPr lang="en-US" sz="1400" kern="0" dirty="0">
                <a:solidFill>
                  <a:srgbClr val="808080"/>
                </a:solidFill>
                <a:latin typeface="Arial Narrow"/>
                <a:cs typeface="Arial Narrow"/>
              </a:rPr>
              <a:t>Skin integrity</a:t>
            </a:r>
          </a:p>
          <a:p>
            <a:pPr marL="530225" lvl="0" indent="-376525" defTabSz="1005597" fontAlgn="base">
              <a:spcBef>
                <a:spcPct val="20000"/>
              </a:spcBef>
              <a:spcAft>
                <a:spcPct val="0"/>
              </a:spcAft>
              <a:buFontTx/>
              <a:buChar char="•"/>
            </a:pPr>
            <a:endParaRPr lang="en-US" sz="1400" kern="0" dirty="0">
              <a:solidFill>
                <a:srgbClr val="808080"/>
              </a:solidFill>
              <a:latin typeface="Arial Narrow"/>
              <a:cs typeface="Arial Narrow"/>
            </a:endParaRPr>
          </a:p>
          <a:p>
            <a:pPr marL="530225" lvl="0" indent="-376525" defTabSz="1005597" fontAlgn="base">
              <a:spcBef>
                <a:spcPct val="20000"/>
              </a:spcBef>
              <a:spcAft>
                <a:spcPct val="0"/>
              </a:spcAft>
              <a:buFontTx/>
              <a:buChar char="•"/>
            </a:pPr>
            <a:r>
              <a:rPr lang="en-US" sz="1400" kern="0" dirty="0">
                <a:solidFill>
                  <a:srgbClr val="808080"/>
                </a:solidFill>
                <a:latin typeface="Arial Narrow"/>
                <a:cs typeface="Arial Narrow"/>
              </a:rPr>
              <a:t>Caregiver availability</a:t>
            </a:r>
          </a:p>
          <a:p>
            <a:pPr marL="530225" lvl="0" indent="-376525" defTabSz="1005597" fontAlgn="base">
              <a:spcBef>
                <a:spcPct val="20000"/>
              </a:spcBef>
              <a:spcAft>
                <a:spcPct val="0"/>
              </a:spcAft>
              <a:buFontTx/>
              <a:buChar char="•"/>
            </a:pPr>
            <a:endParaRPr lang="en-US" sz="1400" kern="0" dirty="0">
              <a:solidFill>
                <a:srgbClr val="808080"/>
              </a:solidFill>
              <a:latin typeface="Arial Narrow"/>
              <a:cs typeface="Arial Narrow"/>
            </a:endParaRPr>
          </a:p>
          <a:p>
            <a:pPr marL="530225" lvl="0" indent="-376525" defTabSz="1005597" fontAlgn="base">
              <a:spcBef>
                <a:spcPct val="20000"/>
              </a:spcBef>
              <a:spcAft>
                <a:spcPct val="0"/>
              </a:spcAft>
              <a:buFontTx/>
              <a:buChar char="•"/>
            </a:pPr>
            <a:r>
              <a:rPr lang="en-US" sz="1400" kern="0" dirty="0">
                <a:solidFill>
                  <a:srgbClr val="808080"/>
                </a:solidFill>
                <a:latin typeface="Arial Narrow"/>
                <a:cs typeface="Arial Narrow"/>
              </a:rPr>
              <a:t>Patient/caregiver education</a:t>
            </a:r>
          </a:p>
          <a:p>
            <a:pPr marL="530225" lvl="0" indent="-376525" defTabSz="1005597" fontAlgn="base">
              <a:spcBef>
                <a:spcPct val="20000"/>
              </a:spcBef>
              <a:spcAft>
                <a:spcPct val="0"/>
              </a:spcAft>
              <a:buFontTx/>
              <a:buChar char="•"/>
            </a:pPr>
            <a:endParaRPr lang="en-US" sz="1400" kern="0" dirty="0">
              <a:solidFill>
                <a:srgbClr val="808080"/>
              </a:solidFill>
              <a:latin typeface="Arial Narrow"/>
              <a:cs typeface="Arial Narrow"/>
            </a:endParaRPr>
          </a:p>
          <a:p>
            <a:pPr marL="530225" lvl="0" indent="-376525" defTabSz="1005597" fontAlgn="base">
              <a:spcBef>
                <a:spcPct val="20000"/>
              </a:spcBef>
              <a:spcAft>
                <a:spcPct val="0"/>
              </a:spcAft>
              <a:buFontTx/>
              <a:buChar char="•"/>
            </a:pPr>
            <a:r>
              <a:rPr lang="en-US" sz="1400" kern="0" dirty="0">
                <a:solidFill>
                  <a:srgbClr val="808080"/>
                </a:solidFill>
                <a:latin typeface="Arial Narrow"/>
                <a:cs typeface="Arial Narrow"/>
              </a:rPr>
              <a:t>Depression/mental health screen</a:t>
            </a:r>
          </a:p>
          <a:p>
            <a:pPr marL="530225" lvl="0" indent="-376525" defTabSz="1005597" fontAlgn="base">
              <a:spcBef>
                <a:spcPct val="20000"/>
              </a:spcBef>
              <a:spcAft>
                <a:spcPct val="0"/>
              </a:spcAft>
              <a:buFontTx/>
              <a:buChar char="•"/>
            </a:pPr>
            <a:endParaRPr lang="en-US" sz="1400" kern="0" dirty="0">
              <a:solidFill>
                <a:srgbClr val="808080"/>
              </a:solidFill>
              <a:latin typeface="Arial Narrow"/>
              <a:cs typeface="Arial Narrow"/>
            </a:endParaRPr>
          </a:p>
          <a:p>
            <a:pPr marL="530225" lvl="0" indent="-376525" defTabSz="1005597" fontAlgn="base">
              <a:spcBef>
                <a:spcPct val="20000"/>
              </a:spcBef>
              <a:spcAft>
                <a:spcPct val="0"/>
              </a:spcAft>
              <a:buFontTx/>
              <a:buChar char="•"/>
            </a:pPr>
            <a:r>
              <a:rPr lang="en-US" sz="1400" kern="0" dirty="0">
                <a:solidFill>
                  <a:srgbClr val="808080"/>
                </a:solidFill>
                <a:latin typeface="Arial Narrow"/>
                <a:cs typeface="Arial Narrow"/>
              </a:rPr>
              <a:t>Spasticity</a:t>
            </a:r>
          </a:p>
          <a:p>
            <a:pPr marL="530225" lvl="0" indent="-376525" defTabSz="1005597" fontAlgn="base">
              <a:spcBef>
                <a:spcPct val="20000"/>
              </a:spcBef>
              <a:spcAft>
                <a:spcPct val="0"/>
              </a:spcAft>
              <a:buFontTx/>
              <a:buChar char="•"/>
            </a:pPr>
            <a:endParaRPr lang="en-US" sz="1400" kern="0" dirty="0">
              <a:solidFill>
                <a:srgbClr val="808080"/>
              </a:solidFill>
              <a:latin typeface="Arial Narrow"/>
              <a:cs typeface="Arial Narrow"/>
            </a:endParaRPr>
          </a:p>
          <a:p>
            <a:pPr marL="530225" lvl="0" indent="-376525" defTabSz="1005597" fontAlgn="base">
              <a:spcBef>
                <a:spcPct val="20000"/>
              </a:spcBef>
              <a:spcAft>
                <a:spcPct val="0"/>
              </a:spcAft>
              <a:buFontTx/>
              <a:buChar char="•"/>
            </a:pPr>
            <a:r>
              <a:rPr lang="en-US" sz="1400" kern="0" dirty="0">
                <a:solidFill>
                  <a:srgbClr val="808080"/>
                </a:solidFill>
                <a:latin typeface="Arial Narrow"/>
                <a:cs typeface="Arial Narrow"/>
              </a:rPr>
              <a:t>Durable medical equipment/orthotic needs</a:t>
            </a:r>
          </a:p>
          <a:p>
            <a:pPr marL="530225" lvl="0" indent="-376525" defTabSz="1005597" fontAlgn="base">
              <a:spcBef>
                <a:spcPct val="20000"/>
              </a:spcBef>
              <a:spcAft>
                <a:spcPct val="0"/>
              </a:spcAft>
              <a:buFontTx/>
              <a:buChar char="•"/>
            </a:pPr>
            <a:endParaRPr lang="en-US" sz="1400" kern="0" dirty="0">
              <a:solidFill>
                <a:srgbClr val="808080"/>
              </a:solidFill>
              <a:latin typeface="Arial Narrow"/>
              <a:cs typeface="Arial Narrow"/>
            </a:endParaRPr>
          </a:p>
          <a:p>
            <a:pPr marL="530225" lvl="0" indent="-376525" defTabSz="1005597" fontAlgn="base">
              <a:spcBef>
                <a:spcPct val="20000"/>
              </a:spcBef>
              <a:spcAft>
                <a:spcPct val="0"/>
              </a:spcAft>
              <a:buFontTx/>
              <a:buChar char="•"/>
            </a:pPr>
            <a:r>
              <a:rPr lang="en-US" sz="1400" kern="0" dirty="0">
                <a:solidFill>
                  <a:srgbClr val="808080"/>
                </a:solidFill>
                <a:latin typeface="Arial Narrow"/>
                <a:cs typeface="Arial Narrow"/>
              </a:rPr>
              <a:t>Recommendation regarding transition to appropriate level of post acute care and follow up with </a:t>
            </a:r>
            <a:r>
              <a:rPr lang="en-US" sz="1400" kern="0" dirty="0" err="1">
                <a:solidFill>
                  <a:srgbClr val="808080"/>
                </a:solidFill>
                <a:latin typeface="Arial Narrow"/>
                <a:cs typeface="Arial Narrow"/>
              </a:rPr>
              <a:t>physiatry</a:t>
            </a:r>
            <a:r>
              <a:rPr lang="en-US" sz="1400" kern="0" dirty="0">
                <a:solidFill>
                  <a:srgbClr val="808080"/>
                </a:solidFill>
                <a:latin typeface="Arial Narrow"/>
                <a:cs typeface="Arial Narrow"/>
              </a:rPr>
              <a:t>/rehabilitation physician for future stroke rehabilitation needs</a:t>
            </a:r>
          </a:p>
          <a:p>
            <a:pPr marL="376525" lvl="0" indent="-376525" defTabSz="1005597" fontAlgn="base">
              <a:spcBef>
                <a:spcPct val="20000"/>
              </a:spcBef>
              <a:spcAft>
                <a:spcPct val="0"/>
              </a:spcAft>
              <a:buFontTx/>
              <a:buChar char="•"/>
            </a:pPr>
            <a:endParaRPr lang="nl-BE" kern="0" dirty="0">
              <a:solidFill>
                <a:srgbClr val="808080"/>
              </a:solidFill>
            </a:endParaRPr>
          </a:p>
        </p:txBody>
      </p:sp>
    </p:spTree>
    <p:extLst>
      <p:ext uri="{BB962C8B-B14F-4D97-AF65-F5344CB8AC3E}">
        <p14:creationId xmlns:p14="http://schemas.microsoft.com/office/powerpoint/2010/main" val="4269589750"/>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Gill Sans Std"/>
        <a:ea typeface=""/>
        <a:cs typeface=""/>
      </a:majorFont>
      <a:minorFont>
        <a:latin typeface="Gill Sans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2100" b="0" i="0" u="none" strike="noStrike" cap="none" normalizeH="0" baseline="0">
            <a:ln>
              <a:noFill/>
            </a:ln>
            <a:solidFill>
              <a:schemeClr val="tx1"/>
            </a:solidFill>
            <a:effectLst/>
            <a:latin typeface="Arial" pitchFamily="-111"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3039</Words>
  <Application>Microsoft Office PowerPoint</Application>
  <PresentationFormat>Personnalisé</PresentationFormat>
  <Paragraphs>238</Paragraphs>
  <Slides>27</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Arial</vt:lpstr>
      <vt:lpstr>Arial Narrow</vt:lpstr>
      <vt:lpstr>Calibri</vt:lpstr>
      <vt:lpstr>Courier New</vt:lpstr>
      <vt:lpstr>Gill Sans Std</vt:lpstr>
      <vt:lpstr>Source Sans Pro</vt:lpstr>
      <vt:lpstr>Times New Roman</vt:lpstr>
      <vt:lpstr>Standaardontwerp</vt:lpstr>
      <vt:lpstr>Guidelines for Adult Stroke Rehabilitation and Recovery</vt:lpstr>
      <vt:lpstr>Présentation PowerPoint</vt:lpstr>
      <vt:lpstr>Rehabilitation medicine</vt:lpstr>
      <vt:lpstr>The rehabilitation team</vt:lpstr>
      <vt:lpstr>Geriatrische revalidatie kent heikele financiering (G bed)-conventie nodig/aangewezen </vt:lpstr>
      <vt:lpstr>Aanbevelingen therapie</vt:lpstr>
      <vt:lpstr>Présentation PowerPoint</vt:lpstr>
      <vt:lpstr> A People with stroke should be actively involved in their rehabilitation through:  ‒ having their feelings, wishes and expectations for recovery understood and  acknowledged;  ‒ participating in the process of goal setting unless they choose not to, or are unable to  because of the severity of their cognitive or linguistic impairments;   B People with stroke should be helped to identify goals that:  ‒ are meaningful and relevant to them;  ‒ are challenging but achievable; ‒ aim to achieve both short-term (days/weeks) and long-term (weeks/months)  objectives;  ‒ are documented, with specific, time-bound and measurable outcomes;  ‒ have achievement measured and evaluated in a consistent way;  ‒ include family/carers where this is appropriate; ‒ are used to guide and inform therapy and treatment. [2016]  C People with stroke should be supported and involved in a self-management approach to their rehabilitation goals.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Hypertension</vt:lpstr>
      <vt:lpstr>Dyslipidemia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2016-05-04_Adult Stroke Rehab_slides</dc:title>
  <dc:creator>stacy.ragsdale</dc:creator>
  <cp:keywords>()</cp:keywords>
  <cp:lastModifiedBy>véronique jonart</cp:lastModifiedBy>
  <cp:revision>99</cp:revision>
  <dcterms:created xsi:type="dcterms:W3CDTF">2018-01-08T14:41:01Z</dcterms:created>
  <dcterms:modified xsi:type="dcterms:W3CDTF">2024-03-08T12:31:30Z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2016-05-03T00:00:00Z</vt:filetime>
  </property>
  <property fmtid="{D5CDD505-2E9C-101B-9397-08002B2CF9AE}" pid="3" name="LastSaved">
    <vt:filetime>2018-01-08T00:00:00Z</vt:filetime>
  </property>
</Properties>
</file>