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4" r:id="rId3"/>
    <p:sldId id="262" r:id="rId4"/>
    <p:sldId id="263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26"/>
  </p:normalViewPr>
  <p:slideViewPr>
    <p:cSldViewPr snapToGrid="0" snapToObjects="1">
      <p:cViewPr varScale="1">
        <p:scale>
          <a:sx n="113" d="100"/>
          <a:sy n="113" d="100"/>
        </p:scale>
        <p:origin x="135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838C3-4438-2F4D-B89A-29174876FE69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C05EB-0193-2644-A9FC-B183ADCEBE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813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C05EB-0193-2644-A9FC-B183ADCEBEA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9374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9F14-E93E-0B48-8AFB-346C465BE812}" type="datetimeFigureOut">
              <a:rPr lang="fr-FR" smtClean="0"/>
              <a:pPr/>
              <a:t>18/05/2022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E182-50E3-BB48-8CD7-BC2C394E86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9F14-E93E-0B48-8AFB-346C465BE812}" type="datetimeFigureOut">
              <a:rPr lang="fr-FR" smtClean="0"/>
              <a:pPr/>
              <a:t>18/05/2022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E182-50E3-BB48-8CD7-BC2C394E86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9F14-E93E-0B48-8AFB-346C465BE812}" type="datetimeFigureOut">
              <a:rPr lang="fr-FR" smtClean="0"/>
              <a:pPr/>
              <a:t>18/05/2022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E182-50E3-BB48-8CD7-BC2C394E86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9F14-E93E-0B48-8AFB-346C465BE812}" type="datetimeFigureOut">
              <a:rPr lang="fr-FR" smtClean="0"/>
              <a:pPr/>
              <a:t>18/05/2022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E182-50E3-BB48-8CD7-BC2C394E86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9F14-E93E-0B48-8AFB-346C465BE812}" type="datetimeFigureOut">
              <a:rPr lang="fr-FR" smtClean="0"/>
              <a:pPr/>
              <a:t>18/05/2022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E182-50E3-BB48-8CD7-BC2C394E86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9F14-E93E-0B48-8AFB-346C465BE812}" type="datetimeFigureOut">
              <a:rPr lang="fr-FR" smtClean="0"/>
              <a:pPr/>
              <a:t>18/05/2022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E182-50E3-BB48-8CD7-BC2C394E86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9F14-E93E-0B48-8AFB-346C465BE812}" type="datetimeFigureOut">
              <a:rPr lang="fr-FR" smtClean="0"/>
              <a:pPr/>
              <a:t>18/05/2022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E182-50E3-BB48-8CD7-BC2C394E86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9F14-E93E-0B48-8AFB-346C465BE812}" type="datetimeFigureOut">
              <a:rPr lang="fr-FR" smtClean="0"/>
              <a:pPr/>
              <a:t>18/05/2022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E182-50E3-BB48-8CD7-BC2C394E86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9F14-E93E-0B48-8AFB-346C465BE812}" type="datetimeFigureOut">
              <a:rPr lang="fr-FR" smtClean="0"/>
              <a:pPr/>
              <a:t>18/05/2022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E182-50E3-BB48-8CD7-BC2C394E86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9F14-E93E-0B48-8AFB-346C465BE812}" type="datetimeFigureOut">
              <a:rPr lang="fr-FR" smtClean="0"/>
              <a:pPr/>
              <a:t>18/05/2022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E182-50E3-BB48-8CD7-BC2C394E86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9F14-E93E-0B48-8AFB-346C465BE812}" type="datetimeFigureOut">
              <a:rPr lang="fr-FR" smtClean="0"/>
              <a:pPr/>
              <a:t>18/05/2022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E182-50E3-BB48-8CD7-BC2C394E86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C9F14-E93E-0B48-8AFB-346C465BE812}" type="datetimeFigureOut">
              <a:rPr lang="fr-FR" smtClean="0"/>
              <a:pPr/>
              <a:t>18/05/2022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3E182-50E3-BB48-8CD7-BC2C394E86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CGA : interactive workshop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How </a:t>
            </a:r>
            <a:r>
              <a:rPr lang="fr-FR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will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we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proceed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4A2378F-8E64-7D4B-9BE5-EDA155EFB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17520" cy="166867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0AA97AA-6559-DC40-A93B-AADED452BF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144"/>
          <a:stretch/>
        </p:blipFill>
        <p:spPr>
          <a:xfrm>
            <a:off x="-25197" y="6736080"/>
            <a:ext cx="9169197" cy="114300"/>
          </a:xfrm>
          <a:prstGeom prst="rect">
            <a:avLst/>
          </a:prstGeom>
        </p:spPr>
      </p:pic>
      <p:sp>
        <p:nvSpPr>
          <p:cNvPr id="7" name="Triangle rectangle 6">
            <a:extLst>
              <a:ext uri="{FF2B5EF4-FFF2-40B4-BE49-F238E27FC236}">
                <a16:creationId xmlns:a16="http://schemas.microsoft.com/office/drawing/2014/main" id="{02154601-BB03-314D-8DD0-B0B6579234BF}"/>
              </a:ext>
            </a:extLst>
          </p:cNvPr>
          <p:cNvSpPr/>
          <p:nvPr/>
        </p:nvSpPr>
        <p:spPr>
          <a:xfrm rot="16200000">
            <a:off x="5158740" y="2750820"/>
            <a:ext cx="3733800" cy="4236720"/>
          </a:xfrm>
          <a:prstGeom prst="rtTriangl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F5E95FDC-8DF9-3040-B020-B6B1CAF70F22}"/>
              </a:ext>
            </a:extLst>
          </p:cNvPr>
          <p:cNvSpPr/>
          <p:nvPr/>
        </p:nvSpPr>
        <p:spPr>
          <a:xfrm>
            <a:off x="5772839" y="6202496"/>
            <a:ext cx="3371161" cy="440675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Friday May 20th,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solidFill>
                  <a:schemeClr val="tx2"/>
                </a:solidFill>
              </a:rPr>
              <a:t>Aims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Case report (9 groups)</a:t>
            </a:r>
          </a:p>
          <a:p>
            <a:endParaRPr lang="fr-FR" dirty="0">
              <a:solidFill>
                <a:schemeClr val="tx2"/>
              </a:solidFill>
            </a:endParaRPr>
          </a:p>
          <a:p>
            <a:r>
              <a:rPr lang="fr-FR" dirty="0">
                <a:solidFill>
                  <a:schemeClr val="tx2"/>
                </a:solidFill>
              </a:rPr>
              <a:t>CGA : </a:t>
            </a:r>
          </a:p>
          <a:p>
            <a:pPr lvl="1"/>
            <a:r>
              <a:rPr lang="fr-FR" dirty="0">
                <a:solidFill>
                  <a:schemeClr val="tx2"/>
                </a:solidFill>
              </a:rPr>
              <a:t>Important </a:t>
            </a:r>
            <a:r>
              <a:rPr lang="fr-FR" dirty="0" err="1">
                <a:solidFill>
                  <a:schemeClr val="tx2"/>
                </a:solidFill>
              </a:rPr>
              <a:t>clinical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features</a:t>
            </a:r>
            <a:endParaRPr lang="fr-FR" dirty="0">
              <a:solidFill>
                <a:schemeClr val="tx2"/>
              </a:solidFill>
            </a:endParaRPr>
          </a:p>
          <a:p>
            <a:pPr lvl="1"/>
            <a:r>
              <a:rPr lang="fr-FR" dirty="0">
                <a:solidFill>
                  <a:schemeClr val="tx2"/>
                </a:solidFill>
              </a:rPr>
              <a:t>How do </a:t>
            </a:r>
            <a:r>
              <a:rPr lang="fr-FR" dirty="0" err="1">
                <a:solidFill>
                  <a:schemeClr val="tx2"/>
                </a:solidFill>
              </a:rPr>
              <a:t>you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interprete</a:t>
            </a:r>
            <a:r>
              <a:rPr lang="fr-FR" dirty="0">
                <a:solidFill>
                  <a:schemeClr val="tx2"/>
                </a:solidFill>
              </a:rPr>
              <a:t> the </a:t>
            </a:r>
            <a:r>
              <a:rPr lang="fr-FR" dirty="0" err="1">
                <a:solidFill>
                  <a:schemeClr val="tx2"/>
                </a:solidFill>
              </a:rPr>
              <a:t>results</a:t>
            </a:r>
            <a:r>
              <a:rPr lang="fr-FR" dirty="0">
                <a:solidFill>
                  <a:schemeClr val="tx2"/>
                </a:solidFill>
              </a:rPr>
              <a:t> of the CGA?</a:t>
            </a:r>
          </a:p>
          <a:p>
            <a:pPr lvl="1"/>
            <a:r>
              <a:rPr lang="fr-FR" dirty="0">
                <a:solidFill>
                  <a:schemeClr val="tx2"/>
                </a:solidFill>
              </a:rPr>
              <a:t>How to manage the patient in </a:t>
            </a:r>
            <a:r>
              <a:rPr lang="fr-FR" dirty="0" err="1">
                <a:solidFill>
                  <a:schemeClr val="tx2"/>
                </a:solidFill>
              </a:rPr>
              <a:t>terms</a:t>
            </a:r>
            <a:r>
              <a:rPr lang="fr-FR" dirty="0">
                <a:solidFill>
                  <a:schemeClr val="tx2"/>
                </a:solidFill>
              </a:rPr>
              <a:t> of </a:t>
            </a:r>
            <a:r>
              <a:rPr lang="fr-FR" dirty="0" err="1">
                <a:solidFill>
                  <a:schemeClr val="tx2"/>
                </a:solidFill>
              </a:rPr>
              <a:t>geriatric</a:t>
            </a:r>
            <a:r>
              <a:rPr lang="fr-FR" dirty="0">
                <a:solidFill>
                  <a:schemeClr val="tx2"/>
                </a:solidFill>
              </a:rPr>
              <a:t> care plan?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49C6CB1-B9CA-664D-96F4-64CA3A85A1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144"/>
          <a:stretch/>
        </p:blipFill>
        <p:spPr>
          <a:xfrm>
            <a:off x="-25197" y="6736080"/>
            <a:ext cx="9169197" cy="1143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4AE592B-BF72-2343-AE38-6412E19F1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90761" cy="9902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solidFill>
                  <a:schemeClr val="tx2"/>
                </a:solidFill>
              </a:rPr>
              <a:t>Working</a:t>
            </a:r>
            <a:r>
              <a:rPr lang="fr-FR" dirty="0">
                <a:solidFill>
                  <a:schemeClr val="tx2"/>
                </a:solidFill>
              </a:rPr>
              <a:t> group : 1 </a:t>
            </a:r>
            <a:r>
              <a:rPr lang="fr-FR" dirty="0" err="1">
                <a:solidFill>
                  <a:schemeClr val="tx2"/>
                </a:solidFill>
              </a:rPr>
              <a:t>hour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>
                <a:solidFill>
                  <a:schemeClr val="tx2"/>
                </a:solidFill>
              </a:rPr>
              <a:t>1 chairman : </a:t>
            </a:r>
            <a:r>
              <a:rPr lang="fr-FR" dirty="0" err="1">
                <a:solidFill>
                  <a:schemeClr val="tx2"/>
                </a:solidFill>
              </a:rPr>
              <a:t>leads</a:t>
            </a:r>
            <a:r>
              <a:rPr lang="fr-FR" dirty="0">
                <a:solidFill>
                  <a:schemeClr val="tx2"/>
                </a:solidFill>
              </a:rPr>
              <a:t> the discussion, </a:t>
            </a:r>
            <a:r>
              <a:rPr lang="fr-FR" dirty="0" err="1">
                <a:solidFill>
                  <a:schemeClr val="tx2"/>
                </a:solidFill>
              </a:rPr>
              <a:t>organizes</a:t>
            </a:r>
            <a:r>
              <a:rPr lang="fr-FR" dirty="0">
                <a:solidFill>
                  <a:schemeClr val="tx2"/>
                </a:solidFill>
              </a:rPr>
              <a:t> the final report</a:t>
            </a:r>
          </a:p>
          <a:p>
            <a:pPr>
              <a:buNone/>
            </a:pPr>
            <a:r>
              <a:rPr lang="fr-FR" dirty="0">
                <a:solidFill>
                  <a:schemeClr val="tx2"/>
                </a:solidFill>
              </a:rPr>
              <a:t>1 </a:t>
            </a:r>
            <a:r>
              <a:rPr lang="fr-FR" dirty="0" err="1">
                <a:solidFill>
                  <a:schemeClr val="tx2"/>
                </a:solidFill>
              </a:rPr>
              <a:t>moderator</a:t>
            </a:r>
            <a:r>
              <a:rPr lang="fr-FR" dirty="0">
                <a:solidFill>
                  <a:schemeClr val="tx2"/>
                </a:solidFill>
              </a:rPr>
              <a:t> : pays attention to all participants, reports the </a:t>
            </a:r>
            <a:r>
              <a:rPr lang="fr-FR" dirty="0" err="1">
                <a:solidFill>
                  <a:schemeClr val="tx2"/>
                </a:solidFill>
              </a:rPr>
              <a:t>group’s</a:t>
            </a:r>
            <a:r>
              <a:rPr lang="fr-FR" dirty="0">
                <a:solidFill>
                  <a:schemeClr val="tx2"/>
                </a:solidFill>
              </a:rPr>
              <a:t> conclusions in front of all participants</a:t>
            </a:r>
          </a:p>
          <a:p>
            <a:pPr>
              <a:buNone/>
            </a:pPr>
            <a:r>
              <a:rPr lang="fr-FR" dirty="0">
                <a:solidFill>
                  <a:schemeClr val="tx2"/>
                </a:solidFill>
              </a:rPr>
              <a:t>1 </a:t>
            </a:r>
            <a:r>
              <a:rPr lang="fr-FR" dirty="0" err="1">
                <a:solidFill>
                  <a:schemeClr val="tx2"/>
                </a:solidFill>
              </a:rPr>
              <a:t>advisor</a:t>
            </a:r>
            <a:r>
              <a:rPr lang="fr-FR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282381D-9E94-FA46-9432-B2E3184C68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144"/>
          <a:stretch/>
        </p:blipFill>
        <p:spPr>
          <a:xfrm>
            <a:off x="-25197" y="6736080"/>
            <a:ext cx="9169197" cy="1143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CA1CD89-E72E-FC49-B1B5-C193E6743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90761" cy="9902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solidFill>
                  <a:schemeClr val="tx2"/>
                </a:solidFill>
              </a:rPr>
              <a:t>Reporting</a:t>
            </a:r>
            <a:r>
              <a:rPr lang="fr-FR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>
                <a:solidFill>
                  <a:schemeClr val="tx2"/>
                </a:solidFill>
              </a:rPr>
              <a:t>Per group : 1 computer – power point (or </a:t>
            </a:r>
            <a:r>
              <a:rPr lang="fr-FR" dirty="0" err="1">
                <a:solidFill>
                  <a:schemeClr val="tx2"/>
                </a:solidFill>
              </a:rPr>
              <a:t>word</a:t>
            </a:r>
            <a:r>
              <a:rPr lang="fr-FR" dirty="0">
                <a:solidFill>
                  <a:schemeClr val="tx2"/>
                </a:solidFill>
              </a:rPr>
              <a:t>)</a:t>
            </a:r>
          </a:p>
          <a:p>
            <a:pPr>
              <a:buNone/>
            </a:pPr>
            <a:endParaRPr lang="fr-FR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fr-FR" dirty="0">
                <a:solidFill>
                  <a:schemeClr val="tx2"/>
                </a:solidFill>
              </a:rPr>
              <a:t>	10 minutes maximum for </a:t>
            </a:r>
            <a:r>
              <a:rPr lang="fr-FR" dirty="0" err="1">
                <a:solidFill>
                  <a:schemeClr val="tx2"/>
                </a:solidFill>
              </a:rPr>
              <a:t>presentation</a:t>
            </a:r>
            <a:endParaRPr lang="fr-FR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fr-FR" dirty="0">
                <a:solidFill>
                  <a:schemeClr val="tx2"/>
                </a:solidFill>
              </a:rPr>
              <a:t>	+ 1-2 minutes for discussion</a:t>
            </a:r>
          </a:p>
          <a:p>
            <a:pPr>
              <a:buNone/>
            </a:pPr>
            <a:endParaRPr lang="fr-FR" dirty="0">
              <a:solidFill>
                <a:schemeClr val="tx2"/>
              </a:solidFill>
            </a:endParaRPr>
          </a:p>
          <a:p>
            <a:pPr>
              <a:buNone/>
            </a:pP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D009FF6-D898-4549-8FCB-275A464E71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144"/>
          <a:stretch/>
        </p:blipFill>
        <p:spPr>
          <a:xfrm>
            <a:off x="-25197" y="6736080"/>
            <a:ext cx="9169197" cy="1143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1190361-C5A0-9F44-9F1A-34CEB4645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90761" cy="9902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4869" y="7620"/>
            <a:ext cx="7772400" cy="1470025"/>
          </a:xfrm>
        </p:spPr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CGA : interactive workshop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5A011DD-5F7F-004C-8152-F70706A69F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144"/>
          <a:stretch/>
        </p:blipFill>
        <p:spPr>
          <a:xfrm>
            <a:off x="-25197" y="6736080"/>
            <a:ext cx="9169197" cy="1143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A8813CB-49F7-DA48-B9C2-18C99ACB0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90761" cy="990283"/>
          </a:xfrm>
          <a:prstGeom prst="rect">
            <a:avLst/>
          </a:prstGeom>
        </p:spPr>
      </p:pic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C4342CE8-5921-6D4F-95B4-64EC9980D8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243071"/>
              </p:ext>
            </p:extLst>
          </p:nvPr>
        </p:nvGraphicFramePr>
        <p:xfrm>
          <a:off x="815248" y="1994375"/>
          <a:ext cx="7282150" cy="3348801"/>
        </p:xfrm>
        <a:graphic>
          <a:graphicData uri="http://schemas.openxmlformats.org/drawingml/2006/table">
            <a:tbl>
              <a:tblPr/>
              <a:tblGrid>
                <a:gridCol w="2213987">
                  <a:extLst>
                    <a:ext uri="{9D8B030D-6E8A-4147-A177-3AD203B41FA5}">
                      <a16:colId xmlns:a16="http://schemas.microsoft.com/office/drawing/2014/main" val="1055566894"/>
                    </a:ext>
                  </a:extLst>
                </a:gridCol>
                <a:gridCol w="2213987">
                  <a:extLst>
                    <a:ext uri="{9D8B030D-6E8A-4147-A177-3AD203B41FA5}">
                      <a16:colId xmlns:a16="http://schemas.microsoft.com/office/drawing/2014/main" val="2176782056"/>
                    </a:ext>
                  </a:extLst>
                </a:gridCol>
                <a:gridCol w="2854176">
                  <a:extLst>
                    <a:ext uri="{9D8B030D-6E8A-4147-A177-3AD203B41FA5}">
                      <a16:colId xmlns:a16="http://schemas.microsoft.com/office/drawing/2014/main" val="4128601683"/>
                    </a:ext>
                  </a:extLst>
                </a:gridCol>
              </a:tblGrid>
              <a:tr h="372089">
                <a:tc>
                  <a:txBody>
                    <a:bodyPr/>
                    <a:lstStyle/>
                    <a:p>
                      <a:r>
                        <a:rPr lang="fr-BE" dirty="0">
                          <a:solidFill>
                            <a:schemeClr val="tx2"/>
                          </a:solidFill>
                          <a:effectLst/>
                        </a:rPr>
                        <a:t>Case 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dirty="0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</a:rPr>
                        <a:t>Muriel </a:t>
                      </a:r>
                      <a:r>
                        <a:rPr lang="fr-BE" dirty="0" err="1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</a:rPr>
                        <a:t>Surquin</a:t>
                      </a:r>
                      <a:endParaRPr lang="fr-BE" dirty="0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err="1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</a:rPr>
                        <a:t>Orthogeriatric</a:t>
                      </a:r>
                      <a:r>
                        <a:rPr lang="fr-BE" dirty="0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</a:rPr>
                        <a:t> case</a:t>
                      </a:r>
                      <a:endParaRPr lang="fr-BE" dirty="0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464418"/>
                  </a:ext>
                </a:extLst>
              </a:tr>
              <a:tr h="372089">
                <a:tc>
                  <a:txBody>
                    <a:bodyPr/>
                    <a:lstStyle/>
                    <a:p>
                      <a:r>
                        <a:rPr lang="fr-BE" dirty="0">
                          <a:solidFill>
                            <a:schemeClr val="tx2"/>
                          </a:solidFill>
                          <a:effectLst/>
                        </a:rPr>
                        <a:t>Case 2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</a:rPr>
                        <a:t>Laura Dumont</a:t>
                      </a:r>
                      <a:endParaRPr lang="fr-BE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</a:rPr>
                        <a:t>Oncogeriatric case</a:t>
                      </a:r>
                      <a:endParaRPr lang="fr-BE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6242666"/>
                  </a:ext>
                </a:extLst>
              </a:tr>
              <a:tr h="372089">
                <a:tc>
                  <a:txBody>
                    <a:bodyPr/>
                    <a:lstStyle/>
                    <a:p>
                      <a:r>
                        <a:rPr lang="fr-BE" dirty="0">
                          <a:solidFill>
                            <a:schemeClr val="tx2"/>
                          </a:solidFill>
                          <a:effectLst/>
                        </a:rPr>
                        <a:t>Case 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dirty="0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</a:rPr>
                        <a:t>Camille </a:t>
                      </a:r>
                      <a:r>
                        <a:rPr lang="fr-BE" dirty="0" err="1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</a:rPr>
                        <a:t>Nicolay</a:t>
                      </a:r>
                      <a:endParaRPr lang="fr-BE" dirty="0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err="1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</a:rPr>
                        <a:t>Psychogeriatric</a:t>
                      </a:r>
                      <a:r>
                        <a:rPr lang="fr-BE" dirty="0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</a:rPr>
                        <a:t> case</a:t>
                      </a:r>
                      <a:endParaRPr lang="fr-BE" dirty="0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451661"/>
                  </a:ext>
                </a:extLst>
              </a:tr>
              <a:tr h="372089">
                <a:tc>
                  <a:txBody>
                    <a:bodyPr/>
                    <a:lstStyle/>
                    <a:p>
                      <a:r>
                        <a:rPr lang="fr-BE" dirty="0">
                          <a:solidFill>
                            <a:schemeClr val="tx2"/>
                          </a:solidFill>
                          <a:effectLst/>
                        </a:rPr>
                        <a:t>Case 4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</a:rPr>
                        <a:t>Sandra De Breucker</a:t>
                      </a:r>
                      <a:endParaRPr lang="fr-BE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</a:rPr>
                        <a:t>Preoperative case</a:t>
                      </a:r>
                      <a:endParaRPr lang="fr-BE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8856116"/>
                  </a:ext>
                </a:extLst>
              </a:tr>
              <a:tr h="372089">
                <a:tc>
                  <a:txBody>
                    <a:bodyPr/>
                    <a:lstStyle/>
                    <a:p>
                      <a:r>
                        <a:rPr lang="fr-BE" dirty="0">
                          <a:solidFill>
                            <a:schemeClr val="tx2"/>
                          </a:solidFill>
                          <a:effectLst/>
                        </a:rPr>
                        <a:t>Case 5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dirty="0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</a:rPr>
                        <a:t>Catherine </a:t>
                      </a:r>
                      <a:r>
                        <a:rPr lang="fr-BE" dirty="0" err="1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</a:rPr>
                        <a:t>Simonetti</a:t>
                      </a:r>
                      <a:endParaRPr lang="fr-BE" dirty="0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err="1">
                          <a:solidFill>
                            <a:schemeClr val="tx2"/>
                          </a:solidFill>
                          <a:effectLst/>
                        </a:rPr>
                        <a:t>Nutritional</a:t>
                      </a:r>
                      <a:r>
                        <a:rPr lang="fr-BE" dirty="0">
                          <a:solidFill>
                            <a:schemeClr val="tx2"/>
                          </a:solidFill>
                          <a:effectLst/>
                        </a:rPr>
                        <a:t> case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514062"/>
                  </a:ext>
                </a:extLst>
              </a:tr>
              <a:tr h="372089">
                <a:tc>
                  <a:txBody>
                    <a:bodyPr/>
                    <a:lstStyle/>
                    <a:p>
                      <a:r>
                        <a:rPr lang="fr-BE" dirty="0">
                          <a:solidFill>
                            <a:schemeClr val="tx2"/>
                          </a:solidFill>
                          <a:effectLst/>
                        </a:rPr>
                        <a:t>Case 6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</a:rPr>
                        <a:t>Edith Goy</a:t>
                      </a:r>
                      <a:endParaRPr lang="fr-BE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dirty="0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</a:rPr>
                        <a:t>Emergency case</a:t>
                      </a:r>
                      <a:endParaRPr lang="fr-BE" dirty="0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6322738"/>
                  </a:ext>
                </a:extLst>
              </a:tr>
              <a:tr h="372089">
                <a:tc>
                  <a:txBody>
                    <a:bodyPr/>
                    <a:lstStyle/>
                    <a:p>
                      <a:r>
                        <a:rPr lang="fr-BE" dirty="0">
                          <a:solidFill>
                            <a:schemeClr val="tx2"/>
                          </a:solidFill>
                          <a:effectLst/>
                        </a:rPr>
                        <a:t>Case 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dirty="0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</a:rPr>
                        <a:t>Anne </a:t>
                      </a:r>
                      <a:r>
                        <a:rPr lang="fr-BE" dirty="0" err="1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</a:rPr>
                        <a:t>Mergam</a:t>
                      </a:r>
                      <a:endParaRPr lang="fr-BE" dirty="0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err="1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</a:rPr>
                        <a:t>Sleep</a:t>
                      </a:r>
                      <a:r>
                        <a:rPr lang="fr-BE" dirty="0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fr-BE" dirty="0" err="1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</a:rPr>
                        <a:t>disorder</a:t>
                      </a:r>
                      <a:r>
                        <a:rPr lang="fr-BE" dirty="0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</a:rPr>
                        <a:t> case</a:t>
                      </a:r>
                      <a:endParaRPr lang="fr-BE" dirty="0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752856"/>
                  </a:ext>
                </a:extLst>
              </a:tr>
              <a:tr h="372089">
                <a:tc>
                  <a:txBody>
                    <a:bodyPr/>
                    <a:lstStyle/>
                    <a:p>
                      <a:r>
                        <a:rPr lang="fr-BE" dirty="0">
                          <a:solidFill>
                            <a:schemeClr val="tx2"/>
                          </a:solidFill>
                          <a:effectLst/>
                        </a:rPr>
                        <a:t>Case 8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</a:rPr>
                        <a:t>Enrique Schils</a:t>
                      </a:r>
                      <a:endParaRPr lang="fr-BE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err="1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</a:rPr>
                        <a:t>Cardiovascular</a:t>
                      </a:r>
                      <a:r>
                        <a:rPr lang="fr-BE" dirty="0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</a:rPr>
                        <a:t> case</a:t>
                      </a:r>
                      <a:endParaRPr lang="fr-BE" dirty="0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2308608"/>
                  </a:ext>
                </a:extLst>
              </a:tr>
              <a:tr h="372089">
                <a:tc>
                  <a:txBody>
                    <a:bodyPr/>
                    <a:lstStyle/>
                    <a:p>
                      <a:r>
                        <a:rPr lang="fr-BE" dirty="0">
                          <a:solidFill>
                            <a:schemeClr val="tx2"/>
                          </a:solidFill>
                          <a:effectLst/>
                        </a:rPr>
                        <a:t>Case 9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dirty="0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</a:rPr>
                        <a:t>Tim </a:t>
                      </a:r>
                      <a:r>
                        <a:rPr lang="fr-BE" dirty="0" err="1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</a:rPr>
                        <a:t>Rodrigus</a:t>
                      </a:r>
                      <a:endParaRPr lang="fr-BE" dirty="0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dirty="0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</a:rPr>
                        <a:t>Palliative case</a:t>
                      </a:r>
                      <a:endParaRPr lang="fr-BE" dirty="0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988918"/>
                  </a:ext>
                </a:extLst>
              </a:tr>
            </a:tbl>
          </a:graphicData>
        </a:graphic>
      </p:graphicFrame>
      <p:sp>
        <p:nvSpPr>
          <p:cNvPr id="6" name="Titre 8">
            <a:extLst>
              <a:ext uri="{FF2B5EF4-FFF2-40B4-BE49-F238E27FC236}">
                <a16:creationId xmlns:a16="http://schemas.microsoft.com/office/drawing/2014/main" id="{4A2D60F8-6985-5247-E99F-EC9E1F8ADE1D}"/>
              </a:ext>
            </a:extLst>
          </p:cNvPr>
          <p:cNvSpPr txBox="1">
            <a:spLocks/>
          </p:cNvSpPr>
          <p:nvPr/>
        </p:nvSpPr>
        <p:spPr>
          <a:xfrm>
            <a:off x="757669" y="1098786"/>
            <a:ext cx="8229600" cy="832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>
                <a:solidFill>
                  <a:schemeClr val="tx2"/>
                </a:solidFill>
              </a:rPr>
              <a:t>Proceeding: 9 working groups</a:t>
            </a:r>
            <a:br>
              <a:rPr lang="fr-FR" sz="3200">
                <a:solidFill>
                  <a:schemeClr val="tx2"/>
                </a:solidFill>
              </a:rPr>
            </a:br>
            <a:endParaRPr lang="fr-FR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457200" y="155904"/>
            <a:ext cx="8229600" cy="832076"/>
          </a:xfrm>
        </p:spPr>
        <p:txBody>
          <a:bodyPr>
            <a:noAutofit/>
          </a:bodyPr>
          <a:lstStyle/>
          <a:p>
            <a:r>
              <a:rPr lang="fr-FR" sz="3200" dirty="0" err="1">
                <a:solidFill>
                  <a:schemeClr val="tx2"/>
                </a:solidFill>
              </a:rPr>
              <a:t>Proceeding</a:t>
            </a:r>
            <a:r>
              <a:rPr lang="fr-FR" sz="3200" dirty="0">
                <a:solidFill>
                  <a:schemeClr val="tx2"/>
                </a:solidFill>
              </a:rPr>
              <a:t>: 9 </a:t>
            </a:r>
            <a:r>
              <a:rPr lang="fr-FR" sz="3200" dirty="0" err="1">
                <a:solidFill>
                  <a:schemeClr val="tx2"/>
                </a:solidFill>
              </a:rPr>
              <a:t>working</a:t>
            </a:r>
            <a:r>
              <a:rPr lang="fr-FR" sz="3200" dirty="0">
                <a:solidFill>
                  <a:schemeClr val="tx2"/>
                </a:solidFill>
              </a:rPr>
              <a:t> groups</a:t>
            </a:r>
            <a:br>
              <a:rPr lang="fr-FR" sz="3200" dirty="0">
                <a:solidFill>
                  <a:schemeClr val="tx2"/>
                </a:solidFill>
              </a:rPr>
            </a:br>
            <a:endParaRPr lang="fr-FR" sz="3200" dirty="0">
              <a:solidFill>
                <a:schemeClr val="tx2"/>
              </a:solidFill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705981"/>
              </p:ext>
            </p:extLst>
          </p:nvPr>
        </p:nvGraphicFramePr>
        <p:xfrm>
          <a:off x="0" y="1148659"/>
          <a:ext cx="9144000" cy="4991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3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67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0666">
                  <a:extLst>
                    <a:ext uri="{9D8B030D-6E8A-4147-A177-3AD203B41FA5}">
                      <a16:colId xmlns:a16="http://schemas.microsoft.com/office/drawing/2014/main" val="1366642196"/>
                    </a:ext>
                  </a:extLst>
                </a:gridCol>
              </a:tblGrid>
              <a:tr h="29177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1 : M </a:t>
                      </a:r>
                      <a:r>
                        <a:rPr lang="fr-FR" sz="1100" dirty="0" err="1"/>
                        <a:t>Surquin</a:t>
                      </a:r>
                      <a:r>
                        <a:rPr lang="fr-FR" sz="1100" dirty="0"/>
                        <a:t> - ortho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2 : L Dumont - </a:t>
                      </a:r>
                      <a:r>
                        <a:rPr lang="fr-FR" sz="1100" dirty="0" err="1"/>
                        <a:t>onco</a:t>
                      </a:r>
                      <a:endParaRPr lang="fr-FR" sz="11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3 : C </a:t>
                      </a:r>
                      <a:r>
                        <a:rPr lang="fr-FR" sz="1100" dirty="0" err="1"/>
                        <a:t>Nicolay</a:t>
                      </a:r>
                      <a:r>
                        <a:rPr lang="fr-FR" sz="1100" dirty="0"/>
                        <a:t> - psycho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4 : S De Breucker - </a:t>
                      </a:r>
                      <a:r>
                        <a:rPr lang="fr-FR" sz="1100" dirty="0" err="1"/>
                        <a:t>periop</a:t>
                      </a:r>
                      <a:endParaRPr lang="fr-FR" sz="11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5 : C </a:t>
                      </a:r>
                      <a:r>
                        <a:rPr lang="fr-FR" sz="1100" dirty="0" err="1"/>
                        <a:t>Simonetti</a:t>
                      </a:r>
                      <a:r>
                        <a:rPr lang="fr-FR" sz="1100" dirty="0"/>
                        <a:t> - nutri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9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Cuylits</a:t>
                      </a:r>
                      <a:r>
                        <a:rPr lang="fr-BE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Maxime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Billet Sara 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Castermans</a:t>
                      </a:r>
                      <a:r>
                        <a:rPr lang="fr-BE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Anne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Bary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Pauline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Bare</a:t>
                      </a:r>
                      <a:r>
                        <a:rPr lang="fr-BE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Robin </a:t>
                      </a:r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9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</a:t>
                      </a:r>
                      <a:r>
                        <a:rPr lang="nl-NL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Raedt</a:t>
                      </a:r>
                      <a:r>
                        <a:rPr lang="nl-NL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Soetkin</a:t>
                      </a:r>
                      <a:r>
                        <a:rPr lang="nl-NL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Claessens Marie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Christiaens</a:t>
                      </a:r>
                      <a:r>
                        <a:rPr lang="fr-BE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Antoine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Bentin</a:t>
                      </a:r>
                      <a:r>
                        <a:rPr lang="it-IT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Felicia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Carmans</a:t>
                      </a:r>
                      <a:r>
                        <a:rPr lang="it-IT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Lisa </a:t>
                      </a:r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986">
                <a:tc>
                  <a:txBody>
                    <a:bodyPr/>
                    <a:lstStyle/>
                    <a:p>
                      <a:r>
                        <a:rPr lang="de-DE" sz="10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Desmet</a:t>
                      </a:r>
                      <a:r>
                        <a:rPr lang="de-DE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Sofie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Decleve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Aurore 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Groote Marie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Bonboire</a:t>
                      </a:r>
                      <a:r>
                        <a:rPr lang="it-IT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Robin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Broqueville Graziella </a:t>
                      </a:r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68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Haouas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Hanae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Smet Robert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Gerontitis</a:t>
                      </a:r>
                      <a:r>
                        <a:rPr lang="it-IT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Catherine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Cattoir</a:t>
                      </a:r>
                      <a:r>
                        <a:rPr lang="fr-BE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Eléonore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Konings Valérie</a:t>
                      </a:r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Hasevoets</a:t>
                      </a:r>
                      <a:r>
                        <a:rPr lang="fr-BE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Jasmien</a:t>
                      </a:r>
                      <a:r>
                        <a:rPr lang="fr-BE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Spiegeleer Anton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Kestens</a:t>
                      </a:r>
                      <a:r>
                        <a:rPr lang="nl-NL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Lore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Bock Reine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Lanckmans</a:t>
                      </a:r>
                      <a:r>
                        <a:rPr lang="nl-NL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Liese </a:t>
                      </a:r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9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0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Kahi</a:t>
                      </a:r>
                      <a:r>
                        <a:rPr lang="fr-BE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Christelle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Guiot</a:t>
                      </a:r>
                      <a:r>
                        <a:rPr lang="de-DE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Damien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Menning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Josephine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Jonckheere</a:t>
                      </a:r>
                      <a:r>
                        <a:rPr lang="fr-BE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Sophie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Legros</a:t>
                      </a:r>
                      <a:r>
                        <a:rPr lang="it-IT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Marion</a:t>
                      </a:r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9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Mallein-Gerin Camille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Lanneer</a:t>
                      </a:r>
                      <a:r>
                        <a:rPr lang="fr-FR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Lore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Merche Julie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Moerman</a:t>
                      </a:r>
                      <a:r>
                        <a:rPr lang="it-IT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Gaëlle</a:t>
                      </a:r>
                      <a:r>
                        <a:rPr lang="it-IT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Tchang Sou Lan </a:t>
                      </a:r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40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Merckx Indy </a:t>
                      </a:r>
                      <a:endParaRPr lang="de-DE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Reul</a:t>
                      </a:r>
                      <a:r>
                        <a:rPr lang="it-IT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Laura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Sirjacques</a:t>
                      </a:r>
                      <a:r>
                        <a:rPr lang="fr-BE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Camille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Mugisha</a:t>
                      </a:r>
                      <a:r>
                        <a:rPr lang="fr-BE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Aude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Vandenberghe</a:t>
                      </a:r>
                      <a:r>
                        <a:rPr lang="de-DE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Ida </a:t>
                      </a:r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36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Ungaro Justine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Wierinckx</a:t>
                      </a:r>
                      <a:r>
                        <a:rPr lang="fr-BE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Coralie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Van de Velde Timo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Willems Alice 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Vigouroux</a:t>
                      </a:r>
                      <a:r>
                        <a:rPr lang="it-IT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Tiphaine</a:t>
                      </a:r>
                      <a:r>
                        <a:rPr lang="it-IT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524753"/>
                  </a:ext>
                </a:extLst>
              </a:tr>
              <a:tr h="265245"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>
                          <a:solidFill>
                            <a:schemeClr val="bg1"/>
                          </a:solidFill>
                        </a:rPr>
                        <a:t>6 : E Goy – </a:t>
                      </a:r>
                      <a:r>
                        <a:rPr lang="fr-FR" sz="1050" b="1" dirty="0" err="1">
                          <a:solidFill>
                            <a:schemeClr val="bg1"/>
                          </a:solidFill>
                        </a:rPr>
                        <a:t>emerg</a:t>
                      </a:r>
                      <a:r>
                        <a:rPr lang="fr-FR" sz="1050" b="1" dirty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>
                          <a:solidFill>
                            <a:schemeClr val="bg1"/>
                          </a:solidFill>
                        </a:rPr>
                        <a:t>7 : A </a:t>
                      </a:r>
                      <a:r>
                        <a:rPr lang="fr-FR" sz="1050" b="1" dirty="0" err="1">
                          <a:solidFill>
                            <a:schemeClr val="bg1"/>
                          </a:solidFill>
                        </a:rPr>
                        <a:t>Mergam</a:t>
                      </a:r>
                      <a:r>
                        <a:rPr lang="fr-FR" sz="1050" b="1" dirty="0">
                          <a:solidFill>
                            <a:schemeClr val="bg1"/>
                          </a:solidFill>
                        </a:rPr>
                        <a:t> - </a:t>
                      </a:r>
                      <a:r>
                        <a:rPr lang="fr-FR" sz="1050" b="1" dirty="0" err="1">
                          <a:solidFill>
                            <a:schemeClr val="bg1"/>
                          </a:solidFill>
                        </a:rPr>
                        <a:t>sleep</a:t>
                      </a:r>
                      <a:endParaRPr lang="fr-FR" sz="105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>
                          <a:solidFill>
                            <a:schemeClr val="bg1"/>
                          </a:solidFill>
                        </a:rPr>
                        <a:t>8 : E </a:t>
                      </a:r>
                      <a:r>
                        <a:rPr lang="fr-FR" sz="1050" b="1" dirty="0" err="1">
                          <a:solidFill>
                            <a:schemeClr val="bg1"/>
                          </a:solidFill>
                        </a:rPr>
                        <a:t>Schils</a:t>
                      </a:r>
                      <a:r>
                        <a:rPr lang="fr-FR" sz="1050" b="1" dirty="0">
                          <a:solidFill>
                            <a:schemeClr val="bg1"/>
                          </a:solidFill>
                        </a:rPr>
                        <a:t> - cardio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>
                          <a:solidFill>
                            <a:schemeClr val="bg1"/>
                          </a:solidFill>
                        </a:rPr>
                        <a:t>9 : </a:t>
                      </a:r>
                      <a:r>
                        <a:rPr lang="fr-FR" sz="1050" b="1" dirty="0" err="1">
                          <a:solidFill>
                            <a:schemeClr val="bg1"/>
                          </a:solidFill>
                        </a:rPr>
                        <a:t>T</a:t>
                      </a:r>
                      <a:r>
                        <a:rPr lang="fr-FR" sz="10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1050" b="1" dirty="0" err="1">
                          <a:solidFill>
                            <a:schemeClr val="bg1"/>
                          </a:solidFill>
                        </a:rPr>
                        <a:t>Rodrigus</a:t>
                      </a:r>
                      <a:r>
                        <a:rPr lang="fr-FR" sz="1050" b="1" dirty="0">
                          <a:solidFill>
                            <a:schemeClr val="bg1"/>
                          </a:solidFill>
                        </a:rPr>
                        <a:t> - pallia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297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Debie</a:t>
                      </a:r>
                      <a:r>
                        <a:rPr lang="it-IT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Charlotte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Bibombe</a:t>
                      </a:r>
                      <a:r>
                        <a:rPr lang="it-IT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Myriam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Covens</a:t>
                      </a:r>
                      <a:r>
                        <a:rPr lang="fr-BE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Bérengère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Boets</a:t>
                      </a:r>
                      <a:r>
                        <a:rPr lang="it-IT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Liesbeth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524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Denewet</a:t>
                      </a:r>
                      <a:r>
                        <a:rPr lang="de-DE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0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Katlien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Dosimont</a:t>
                      </a:r>
                      <a:r>
                        <a:rPr lang="fr-BE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Clémence 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Delandsheere</a:t>
                      </a:r>
                      <a:r>
                        <a:rPr lang="it-IT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Gaëlle</a:t>
                      </a:r>
                      <a:r>
                        <a:rPr lang="it-IT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Coulon</a:t>
                      </a:r>
                      <a:r>
                        <a:rPr lang="de-DE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Alexandra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494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</a:t>
                      </a:r>
                      <a:r>
                        <a:rPr lang="fr-BE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Terwangne</a:t>
                      </a:r>
                      <a:r>
                        <a:rPr lang="fr-BE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Christophe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Foschini A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</a:t>
                      </a:r>
                      <a:r>
                        <a:rPr lang="nl-NL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Schrevel</a:t>
                      </a:r>
                      <a:r>
                        <a:rPr lang="nl-NL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Julia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Mulder Pieter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571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Dupont </a:t>
                      </a:r>
                      <a:r>
                        <a:rPr lang="fr-BE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Jolan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Goffin</a:t>
                      </a:r>
                      <a:r>
                        <a:rPr lang="it-IT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Marie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Gabriel Julie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Grande Perez Carolina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5245">
                <a:tc>
                  <a:txBody>
                    <a:bodyPr/>
                    <a:lstStyle/>
                    <a:p>
                      <a:r>
                        <a:rPr lang="it-IT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Dujardin Diana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Nopère</a:t>
                      </a:r>
                      <a:r>
                        <a:rPr lang="fr-BE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Anne-Sophie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Georgery</a:t>
                      </a:r>
                      <a:r>
                        <a:rPr lang="fr-BE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Marine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Jooharoo</a:t>
                      </a:r>
                      <a:r>
                        <a:rPr lang="it-IT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0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Koosjal</a:t>
                      </a:r>
                      <a:r>
                        <a:rPr lang="it-IT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253120"/>
                  </a:ext>
                </a:extLst>
              </a:tr>
              <a:tr h="2656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Nisolle</a:t>
                      </a:r>
                      <a:r>
                        <a:rPr lang="fr-F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Alexandre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Makubi</a:t>
                      </a:r>
                      <a:r>
                        <a:rPr lang="it-IT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Aziza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Hambuckers</a:t>
                      </a:r>
                      <a:r>
                        <a:rPr lang="it-IT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Marion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0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Mathonet</a:t>
                      </a:r>
                      <a:r>
                        <a:rPr lang="fr-BE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Pierre-Yves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838625"/>
                  </a:ext>
                </a:extLst>
              </a:tr>
              <a:tr h="26440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Pauwelijn@hotmail.com</a:t>
                      </a:r>
                      <a:endParaRPr lang="fr-US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</a:t>
                      </a:r>
                      <a:r>
                        <a:rPr lang="it-IT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0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Xueying</a:t>
                      </a:r>
                      <a:r>
                        <a:rPr lang="it-IT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Legrand Anne-Catherine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Vansteenkiste</a:t>
                      </a:r>
                      <a:r>
                        <a:rPr lang="de-DE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Justine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203526"/>
                  </a:ext>
                </a:extLst>
              </a:tr>
              <a:tr h="26314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Vande</a:t>
                      </a:r>
                      <a:r>
                        <a:rPr lang="de-DE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Walle Justine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Saboul Hinda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Oliveira Rocha Francisco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Vromman</a:t>
                      </a:r>
                      <a:r>
                        <a:rPr lang="fr-F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Solange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833463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C730D5D3-E0C0-5D46-BB32-0D9CAB30A5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144"/>
          <a:stretch/>
        </p:blipFill>
        <p:spPr>
          <a:xfrm>
            <a:off x="-25197" y="6736080"/>
            <a:ext cx="9169197" cy="1143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</Words>
  <Application>Microsoft Office PowerPoint</Application>
  <PresentationFormat>Affichage à l'écran (4:3)</PresentationFormat>
  <Paragraphs>136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Arial</vt:lpstr>
      <vt:lpstr>Calibri</vt:lpstr>
      <vt:lpstr>Thème Office</vt:lpstr>
      <vt:lpstr>CGA : interactive workshop</vt:lpstr>
      <vt:lpstr>Aims</vt:lpstr>
      <vt:lpstr>Working group : 1 hour</vt:lpstr>
      <vt:lpstr>Reporting </vt:lpstr>
      <vt:lpstr>CGA : interactive workshop</vt:lpstr>
      <vt:lpstr>Proceeding: 9 working groups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CGA : interactive workshop</dc:title>
  <dc:creator>Sandra De Breucker</dc:creator>
  <cp:lastModifiedBy>véronique jonart</cp:lastModifiedBy>
  <cp:revision>9</cp:revision>
  <dcterms:created xsi:type="dcterms:W3CDTF">2013-01-18T09:25:21Z</dcterms:created>
  <dcterms:modified xsi:type="dcterms:W3CDTF">2022-05-18T13:02:21Z</dcterms:modified>
</cp:coreProperties>
</file>